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2"/>
  </p:notesMasterIdLst>
  <p:sldIdLst>
    <p:sldId id="256" r:id="rId2"/>
    <p:sldId id="257" r:id="rId3"/>
    <p:sldId id="289" r:id="rId4"/>
    <p:sldId id="258" r:id="rId5"/>
    <p:sldId id="349" r:id="rId6"/>
    <p:sldId id="350" r:id="rId7"/>
    <p:sldId id="259" r:id="rId8"/>
    <p:sldId id="260" r:id="rId9"/>
    <p:sldId id="332" r:id="rId10"/>
    <p:sldId id="333" r:id="rId11"/>
    <p:sldId id="334" r:id="rId12"/>
    <p:sldId id="335" r:id="rId13"/>
    <p:sldId id="340" r:id="rId14"/>
    <p:sldId id="336" r:id="rId15"/>
    <p:sldId id="261" r:id="rId16"/>
    <p:sldId id="262" r:id="rId17"/>
    <p:sldId id="263" r:id="rId18"/>
    <p:sldId id="264" r:id="rId19"/>
    <p:sldId id="353" r:id="rId20"/>
    <p:sldId id="267" r:id="rId21"/>
    <p:sldId id="268" r:id="rId22"/>
    <p:sldId id="269" r:id="rId23"/>
    <p:sldId id="339" r:id="rId24"/>
    <p:sldId id="270" r:id="rId25"/>
    <p:sldId id="341" r:id="rId26"/>
    <p:sldId id="272" r:id="rId27"/>
    <p:sldId id="273" r:id="rId28"/>
    <p:sldId id="344" r:id="rId29"/>
    <p:sldId id="275" r:id="rId30"/>
    <p:sldId id="356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10FDD5D3-FDE2-4773-BE17-D5EB3A0B49B6}">
          <p14:sldIdLst>
            <p14:sldId id="256"/>
          </p14:sldIdLst>
        </p14:section>
        <p14:section name="Untitled Section" id="{1714BE28-6755-43E9-80F2-EA16482FD2B9}">
          <p14:sldIdLst/>
        </p14:section>
        <p14:section name="Untitled Section" id="{C7D08237-8C9F-4460-B6D9-AC3EB3F44183}">
          <p14:sldIdLst>
            <p14:sldId id="257"/>
            <p14:sldId id="289"/>
            <p14:sldId id="258"/>
            <p14:sldId id="349"/>
            <p14:sldId id="350"/>
            <p14:sldId id="259"/>
            <p14:sldId id="260"/>
            <p14:sldId id="332"/>
            <p14:sldId id="333"/>
            <p14:sldId id="334"/>
            <p14:sldId id="335"/>
            <p14:sldId id="340"/>
            <p14:sldId id="336"/>
            <p14:sldId id="261"/>
            <p14:sldId id="262"/>
            <p14:sldId id="263"/>
            <p14:sldId id="264"/>
            <p14:sldId id="353"/>
            <p14:sldId id="267"/>
            <p14:sldId id="268"/>
            <p14:sldId id="269"/>
            <p14:sldId id="339"/>
            <p14:sldId id="270"/>
            <p14:sldId id="341"/>
            <p14:sldId id="272"/>
            <p14:sldId id="273"/>
            <p14:sldId id="344"/>
            <p14:sldId id="275"/>
            <p14:sldId id="35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996600"/>
    <a:srgbClr val="CC3300"/>
    <a:srgbClr val="FF3300"/>
    <a:srgbClr val="CC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379" autoAdjust="0"/>
  </p:normalViewPr>
  <p:slideViewPr>
    <p:cSldViewPr>
      <p:cViewPr varScale="1">
        <p:scale>
          <a:sx n="105" d="100"/>
          <a:sy n="105" d="100"/>
        </p:scale>
        <p:origin x="-179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2FD52-4C67-4F7E-9070-826571BD3511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41390-0DC0-41C7-811E-1DF94AB6B2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4280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b. Approved Part. A part or part thereof that was designed, fabricated, produced, and/or </a:t>
            </a:r>
          </a:p>
          <a:p>
            <a:r>
              <a:rPr lang="en-US" dirty="0" smtClean="0"/>
              <a:t>maintained under the appropriate regulation. This could include the following: </a:t>
            </a:r>
          </a:p>
          <a:p>
            <a:r>
              <a:rPr lang="en-US" dirty="0" smtClean="0"/>
              <a:t>(1) Produced in accordance with a Parts Manufacturer Approval (PMA) issued under </a:t>
            </a:r>
          </a:p>
          <a:p>
            <a:r>
              <a:rPr lang="en-US" dirty="0" smtClean="0"/>
              <a:t>part 21, subpart K. </a:t>
            </a:r>
          </a:p>
          <a:p>
            <a:r>
              <a:rPr lang="en-US" dirty="0" smtClean="0"/>
              <a:t>(2) Produced in accordance with a Technical Standard Order Authorization (TSOA) </a:t>
            </a:r>
          </a:p>
          <a:p>
            <a:r>
              <a:rPr lang="en-US" dirty="0" smtClean="0"/>
              <a:t>issued under part 21, subpart O. </a:t>
            </a:r>
          </a:p>
          <a:p>
            <a:r>
              <a:rPr lang="en-US" dirty="0" smtClean="0"/>
              <a:t>(3) Produced during the TC application process under part 21, subpart B, or the STC </a:t>
            </a:r>
          </a:p>
          <a:p>
            <a:r>
              <a:rPr lang="en-US" dirty="0" smtClean="0"/>
              <a:t>application process under part 21, subpart E, prior to the issuance of the certificate; subsequently </a:t>
            </a:r>
          </a:p>
          <a:p>
            <a:r>
              <a:rPr lang="en-US" dirty="0" smtClean="0"/>
              <a:t>determined to conform to the approved TC or STC data (refer to part 21, section 21.303 (b)(1)). </a:t>
            </a:r>
          </a:p>
          <a:p>
            <a:r>
              <a:rPr lang="en-US" dirty="0" smtClean="0"/>
              <a:t>(4) Produced under a TC without a separate production authorization, and an Approved </a:t>
            </a:r>
          </a:p>
          <a:p>
            <a:r>
              <a:rPr lang="en-US" dirty="0" smtClean="0"/>
              <a:t>Production Inspection System (APIS), in accordance with part 21, subpart F. </a:t>
            </a:r>
          </a:p>
          <a:p>
            <a:r>
              <a:rPr lang="en-US" dirty="0" smtClean="0"/>
              <a:t>(5) Produced under a Production Certificate (PC) (including production by a “licensee” if </a:t>
            </a:r>
          </a:p>
          <a:p>
            <a:r>
              <a:rPr lang="en-US" dirty="0" smtClean="0"/>
              <a:t>produced under PC authority), in accordance with part 21, subpart G. </a:t>
            </a:r>
          </a:p>
          <a:p>
            <a:r>
              <a:rPr lang="en-US" dirty="0" smtClean="0"/>
              <a:t>NOTE: A licensee is a person who has exclusive or nonexclusive rights to </a:t>
            </a:r>
          </a:p>
          <a:p>
            <a:r>
              <a:rPr lang="en-US" dirty="0" smtClean="0"/>
              <a:t>apply for a PC (refer to part 21, section 21.133(a)(2)) under “licensing </a:t>
            </a:r>
          </a:p>
          <a:p>
            <a:r>
              <a:rPr lang="en-US" dirty="0" smtClean="0"/>
              <a:t>agreement,” if they hold or have been awarded rights to the benefit of a </a:t>
            </a:r>
          </a:p>
          <a:p>
            <a:r>
              <a:rPr lang="en-US" dirty="0" smtClean="0"/>
              <a:t>TC holder from the owner of the TC. The term licensing agreement does </a:t>
            </a:r>
          </a:p>
          <a:p>
            <a:r>
              <a:rPr lang="en-US" dirty="0" smtClean="0"/>
              <a:t>not imply or infer that a PC holder may grant production approval to </a:t>
            </a:r>
          </a:p>
          <a:p>
            <a:r>
              <a:rPr lang="en-US" dirty="0" smtClean="0"/>
              <a:t>any party on behalf of the FAA. Authority granted by a PC holder to a </a:t>
            </a:r>
          </a:p>
          <a:p>
            <a:r>
              <a:rPr lang="en-US" dirty="0" smtClean="0"/>
              <a:t>supplier to ship parts directly to a customer of the PC holder is NOT </a:t>
            </a:r>
          </a:p>
          <a:p>
            <a:r>
              <a:rPr lang="en-US" dirty="0" smtClean="0"/>
              <a:t>considered to be a licensing agreement. </a:t>
            </a:r>
          </a:p>
          <a:p>
            <a:endParaRPr lang="en-US" dirty="0" smtClean="0"/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alteration by an authorized part 145 repair station, or a U.S. air carrier having an approved CAMP under parts 121 and 135. 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b. Foreign Manufactured Replacement Parts. New foreign manufactured parts for use on U.S. </a:t>
            </a:r>
            <a:r>
              <a:rPr lang="en-US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TC’d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products may be imported when there is a Bilateral Airworthiness Agreement (BAA) between the country of manufacture and the United States, and the part meets the requirements under § 21.502. 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(1) The certification may be verified on a form similar to the FAA Form 8130-3 (i.e., European Aviation Safety Agency (EASA), EASA Form One), used by European member countries of the EASA with which the United States has a BAA. The EASA is an organization of European member nations that has the responsibility to develop EASA regulations and policy. 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 6 Page 5 AC 20-62E 12/23/10 </a:t>
            </a: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procedures and the countries with which the United States has BAA and the condition of the agreements, are contained in AC 21-23. 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(2) Used parts may be identified by the records required for approval for return to service as set forth in § 43.9. FAA Form 8130-3 may be used for this purpose if the requirements of § 43.9 are contained in or attached to the form and approved for return to service by a U.S. FAA-certificated repair station or U.S. air carrier under the requirement of their CAMP. There is no set format or form required for a maintenance or alteration record. However, the data or information used to identify a part must be traceable to a person authorized to perform and approve for return to service maintenance and alterations under part 43. The records must contain a minimum that data set forth in § 43.9. 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(3) The use of an authorization tag does not approve the installation of a part on a </a:t>
            </a:r>
            <a:r>
              <a:rPr lang="en-US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TC’d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product. Additional substantiated authorization for compliance with part 43 and the FAA-approved data for major repairs and alterations may be required for installation on a </a:t>
            </a:r>
            <a:r>
              <a:rPr lang="en-US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TC’d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product.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228600" indent="-228600">
              <a:buAutoNum type="alphaLcPeriod"/>
            </a:pP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Federal Aviation Administration (FAA)-Approved Parts. Under part 21, § 21.8, articles produced under an FAA-approved production system and which conform to FAA-approved data, may be approved under the following: </a:t>
            </a:r>
          </a:p>
          <a:p>
            <a:pPr marL="228600" indent="-228600">
              <a:buNone/>
            </a:pPr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(1) A Parts Manufacturer Approval (PMA) issued under part 21 subpart K. 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(2) A Technical Standard Order Authorization (TSOA) issued under part 21 subpart O. </a:t>
            </a:r>
          </a:p>
          <a:p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 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 No: 20-62E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Eligibility, Quality, and Identification of Aeronautical Replacement Parts 	</a:t>
            </a:r>
          </a:p>
          <a:p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</a:p>
          <a:p>
            <a:endParaRPr lang="en-US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Part 21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41390-0DC0-41C7-811E-1DF94AB6B24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3FD7A-13B8-4595-B2C8-38E6B68E362B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337145D-9447-4044-A99B-819D826855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3FD7A-13B8-4595-B2C8-38E6B68E362B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145D-9447-4044-A99B-819D82685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337145D-9447-4044-A99B-819D826855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3FD7A-13B8-4595-B2C8-38E6B68E362B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3FD7A-13B8-4595-B2C8-38E6B68E362B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337145D-9447-4044-A99B-819D826855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3FD7A-13B8-4595-B2C8-38E6B68E362B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337145D-9447-4044-A99B-819D826855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853FD7A-13B8-4595-B2C8-38E6B68E362B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7145D-9447-4044-A99B-819D826855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3FD7A-13B8-4595-B2C8-38E6B68E362B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337145D-9447-4044-A99B-819D826855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3FD7A-13B8-4595-B2C8-38E6B68E362B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337145D-9447-4044-A99B-819D82685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3FD7A-13B8-4595-B2C8-38E6B68E362B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337145D-9447-4044-A99B-819D826855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337145D-9447-4044-A99B-819D826855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3FD7A-13B8-4595-B2C8-38E6B68E362B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337145D-9447-4044-A99B-819D826855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853FD7A-13B8-4595-B2C8-38E6B68E362B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853FD7A-13B8-4595-B2C8-38E6B68E362B}" type="datetimeFigureOut">
              <a:rPr lang="en-US" smtClean="0"/>
              <a:pPr/>
              <a:t>6/19/2013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337145D-9447-4044-A99B-819D826855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349"/>
            <a:ext cx="8229600" cy="524383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9900"/>
                </a:solidFill>
                <a:cs typeface="Arial" pitchFamily="34" charset="0"/>
              </a:rPr>
              <a:t>Incoming Receiving Inspector </a:t>
            </a:r>
            <a:r>
              <a:rPr lang="en-US" sz="2800" b="1" dirty="0" smtClean="0">
                <a:solidFill>
                  <a:srgbClr val="FF9900"/>
                </a:solidFill>
                <a:cs typeface="Arial" pitchFamily="34" charset="0"/>
              </a:rPr>
              <a:t>Training</a:t>
            </a:r>
            <a:endParaRPr lang="en-US" sz="2800" dirty="0"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sz="5400" dirty="0">
                <a:latin typeface="Arial Black" pitchFamily="34" charset="0"/>
              </a:rPr>
              <a:t/>
            </a:r>
            <a:br>
              <a:rPr lang="en-US" sz="5400" dirty="0">
                <a:latin typeface="Arial Black" pitchFamily="34" charset="0"/>
              </a:rPr>
            </a:br>
            <a:endParaRPr lang="en-US" sz="5400" b="1" dirty="0">
              <a:solidFill>
                <a:srgbClr val="FF99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S:\Shared\Maritime Helicopters LOGO's\MHI Logo\Very Clean MHI Logo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209800"/>
            <a:ext cx="6705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ym typeface="Webdings"/>
              </a:rPr>
              <a:t></a:t>
            </a:r>
            <a:r>
              <a:rPr lang="en-US" sz="4000" dirty="0" smtClean="0"/>
              <a:t>Paperwork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For used </a:t>
            </a:r>
            <a:r>
              <a:rPr lang="en-US" sz="3200" dirty="0" smtClean="0">
                <a:latin typeface="Arial" pitchFamily="34" charset="0"/>
                <a:cs typeface="Arial" pitchFamily="34" charset="0"/>
                <a:sym typeface="Wingdings"/>
              </a:rPr>
              <a:t></a:t>
            </a:r>
            <a:r>
              <a:rPr lang="en-US" sz="3200" i="1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un-serviceable aircraft parts……..</a:t>
            </a: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ebdings"/>
              <a:buChar char="j"/>
            </a:pPr>
            <a:r>
              <a:rPr lang="en-US" sz="2400" dirty="0" smtClean="0">
                <a:latin typeface="Arial" pitchFamily="34" charset="0"/>
                <a:cs typeface="Arial" pitchFamily="34" charset="0"/>
                <a:sym typeface="Webdings"/>
              </a:rPr>
              <a:t>MHI Tag</a:t>
            </a:r>
          </a:p>
          <a:p>
            <a:pPr>
              <a:buFont typeface="Webdings"/>
              <a:buChar char="j"/>
            </a:pPr>
            <a:r>
              <a:rPr lang="en-US" sz="2400" dirty="0" smtClean="0">
                <a:latin typeface="Arial" pitchFamily="34" charset="0"/>
                <a:cs typeface="Arial" pitchFamily="34" charset="0"/>
                <a:sym typeface="Webdings"/>
              </a:rPr>
              <a:t>Unserviceable 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ebdings"/>
              </a:rPr>
              <a:t>or Expendable or Repairable Tag</a:t>
            </a:r>
          </a:p>
          <a:p>
            <a:pPr>
              <a:buFont typeface="Webdings"/>
              <a:buChar char="j"/>
            </a:pPr>
            <a:r>
              <a:rPr lang="en-US" sz="2400" dirty="0" smtClean="0">
                <a:latin typeface="Arial" pitchFamily="34" charset="0"/>
                <a:cs typeface="Arial" pitchFamily="34" charset="0"/>
                <a:sym typeface="Webdings"/>
              </a:rPr>
              <a:t>Unserviceable Tag from another repair station</a:t>
            </a:r>
          </a:p>
          <a:p>
            <a:pPr>
              <a:buFont typeface="Webdings"/>
              <a:buChar char="j"/>
            </a:pP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ebdings"/>
              </a:rPr>
              <a:t>Red tag parts 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ebdings"/>
              </a:rPr>
              <a:t>(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ebdings"/>
              </a:rPr>
              <a:t>unsalvageable) 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 2"/>
              </a:rPr>
              <a:t></a:t>
            </a:r>
            <a:endParaRPr lang="en-US" sz="2400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None/>
            </a:pPr>
            <a:endParaRPr lang="en-US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ym typeface="Webdings"/>
              </a:rPr>
              <a:t></a:t>
            </a:r>
            <a:r>
              <a:rPr lang="en-US" sz="4000" dirty="0" smtClean="0"/>
              <a:t>Paperwork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What do you do with parts that do not have to proper documentation</a:t>
            </a:r>
            <a:r>
              <a:rPr lang="en-US" sz="3200" i="1" dirty="0" smtClean="0">
                <a:latin typeface="Arial" pitchFamily="34" charset="0"/>
                <a:cs typeface="Arial" pitchFamily="34" charset="0"/>
                <a:sym typeface="Wingdings"/>
              </a:rPr>
              <a:t></a:t>
            </a: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ebdings"/>
              <a:buChar char="j"/>
            </a:pPr>
            <a:r>
              <a:rPr lang="en-US" sz="2400" i="1" dirty="0" smtClean="0">
                <a:latin typeface="Arial" pitchFamily="34" charset="0"/>
                <a:cs typeface="Arial" pitchFamily="34" charset="0"/>
                <a:sym typeface="Webdings"/>
              </a:rPr>
              <a:t>Do  not enter the parts into stock</a:t>
            </a:r>
          </a:p>
          <a:p>
            <a:pPr>
              <a:buNone/>
            </a:pPr>
            <a:endParaRPr lang="en-US" sz="24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r>
              <a:rPr lang="en-US" sz="2400" i="1" dirty="0" smtClean="0">
                <a:latin typeface="Arial" pitchFamily="34" charset="0"/>
                <a:cs typeface="Arial" pitchFamily="34" charset="0"/>
                <a:sym typeface="Webdings"/>
              </a:rPr>
              <a:t>Do not release them into the repair station</a:t>
            </a:r>
          </a:p>
          <a:p>
            <a:pPr>
              <a:buFont typeface="Webdings"/>
              <a:buChar char="j"/>
            </a:pPr>
            <a:endParaRPr lang="en-US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ym typeface="Webdings"/>
              </a:rPr>
              <a:t></a:t>
            </a:r>
            <a:r>
              <a:rPr lang="en-US" sz="4000" dirty="0" smtClean="0"/>
              <a:t>Paperwork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Determine “Service Life Limited Parts”</a:t>
            </a: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ebdings"/>
              <a:buChar char="j"/>
            </a:pP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Should have Hard Card</a:t>
            </a:r>
          </a:p>
          <a:p>
            <a:pPr>
              <a:buFont typeface="Webdings"/>
              <a:buChar char="j"/>
            </a:pP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Have Part Number &amp; Serial Number</a:t>
            </a:r>
          </a:p>
          <a:p>
            <a:pPr>
              <a:buFont typeface="Webdings"/>
              <a:buChar char="j"/>
            </a:pP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FAA Form 8130-3</a:t>
            </a:r>
          </a:p>
          <a:p>
            <a:pPr>
              <a:buFont typeface="Webdings"/>
              <a:buChar char="j"/>
            </a:pP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Transcription of  </a:t>
            </a:r>
            <a:r>
              <a:rPr lang="en-US" i="1" u="sng" dirty="0" smtClean="0">
                <a:latin typeface="Arial" pitchFamily="34" charset="0"/>
                <a:cs typeface="Arial" pitchFamily="34" charset="0"/>
                <a:sym typeface="Webdings"/>
              </a:rPr>
              <a:t>Total Time </a:t>
            </a: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or </a:t>
            </a:r>
            <a:r>
              <a:rPr lang="en-US" i="1" u="sng" dirty="0" smtClean="0">
                <a:latin typeface="Arial" pitchFamily="34" charset="0"/>
                <a:cs typeface="Arial" pitchFamily="34" charset="0"/>
                <a:sym typeface="Webdings"/>
              </a:rPr>
              <a:t>Time Since Overhaul</a:t>
            </a:r>
            <a:endParaRPr lang="en-US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None/>
            </a:pPr>
            <a:r>
              <a:rPr lang="en-US" sz="2400" i="1" dirty="0" smtClean="0">
                <a:latin typeface="Arial" pitchFamily="34" charset="0"/>
                <a:cs typeface="Arial" pitchFamily="34" charset="0"/>
                <a:sym typeface="Wingdings"/>
              </a:rPr>
              <a:t/>
            </a:r>
            <a:br>
              <a:rPr lang="en-US" sz="2400" i="1" dirty="0" smtClean="0">
                <a:latin typeface="Arial" pitchFamily="34" charset="0"/>
                <a:cs typeface="Arial" pitchFamily="34" charset="0"/>
                <a:sym typeface="Wingdings"/>
              </a:rPr>
            </a:br>
            <a:endParaRPr lang="en-US" sz="24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ym typeface="Webdings"/>
              </a:rPr>
              <a:t></a:t>
            </a:r>
            <a:r>
              <a:rPr lang="en-US" sz="4000" dirty="0" smtClean="0"/>
              <a:t>Paperwork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Determine “Service Life Limited Parts”</a:t>
            </a: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ebdings"/>
              <a:buChar char="j"/>
            </a:pPr>
            <a:r>
              <a:rPr lang="en-US" sz="3200" i="1" dirty="0" smtClean="0">
                <a:latin typeface="Arial" pitchFamily="34" charset="0"/>
                <a:cs typeface="Arial" pitchFamily="34" charset="0"/>
                <a:sym typeface="Webdings"/>
              </a:rPr>
              <a:t>If in doubt: Airworthiness Limitation</a:t>
            </a:r>
          </a:p>
          <a:p>
            <a:pPr>
              <a:buFont typeface="Webdings"/>
              <a:buChar char="j"/>
            </a:pPr>
            <a:r>
              <a:rPr lang="en-US" sz="3200" i="1" dirty="0" smtClean="0">
                <a:latin typeface="Arial" pitchFamily="34" charset="0"/>
                <a:cs typeface="Arial" pitchFamily="34" charset="0"/>
                <a:sym typeface="Webdings"/>
              </a:rPr>
              <a:t>Chapter 4 or 5 </a:t>
            </a:r>
            <a:r>
              <a:rPr lang="en-US" sz="3200" i="1" dirty="0" smtClean="0">
                <a:latin typeface="Arial" pitchFamily="34" charset="0"/>
                <a:cs typeface="Arial" pitchFamily="34" charset="0"/>
                <a:sym typeface="Wingdings"/>
              </a:rPr>
              <a:t></a:t>
            </a:r>
          </a:p>
          <a:p>
            <a:pPr>
              <a:buFont typeface="Webdings"/>
              <a:buChar char="j"/>
            </a:pPr>
            <a:r>
              <a:rPr lang="en-US" sz="3200" i="1" dirty="0" smtClean="0">
                <a:latin typeface="Arial" pitchFamily="34" charset="0"/>
                <a:cs typeface="Arial" pitchFamily="34" charset="0"/>
                <a:sym typeface="Wingdings"/>
              </a:rPr>
              <a:t>Found </a:t>
            </a:r>
            <a:r>
              <a:rPr lang="en-US" sz="3200" i="1" dirty="0" smtClean="0">
                <a:latin typeface="Arial" pitchFamily="34" charset="0"/>
                <a:cs typeface="Arial" pitchFamily="34" charset="0"/>
                <a:sym typeface="Wingdings"/>
              </a:rPr>
              <a:t>in S.B. for some engines</a:t>
            </a:r>
            <a:br>
              <a:rPr lang="en-US" sz="3200" i="1" dirty="0" smtClean="0">
                <a:latin typeface="Arial" pitchFamily="34" charset="0"/>
                <a:cs typeface="Arial" pitchFamily="34" charset="0"/>
                <a:sym typeface="Wingdings"/>
              </a:rPr>
            </a:b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None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Examples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dirty="0" smtClean="0">
                <a:latin typeface="Arial" pitchFamily="34" charset="0"/>
                <a:cs typeface="Arial" pitchFamily="34" charset="0"/>
                <a:sym typeface="Wingdings"/>
              </a:rPr>
              <a:t></a:t>
            </a:r>
            <a:r>
              <a:rPr lang="en-US" sz="3200" i="1" dirty="0" smtClean="0">
                <a:latin typeface="Arial" pitchFamily="34" charset="0"/>
                <a:cs typeface="Arial" pitchFamily="34" charset="0"/>
                <a:sym typeface="Wingdings"/>
              </a:rPr>
              <a:t>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“No No” </a:t>
            </a:r>
            <a:r>
              <a:rPr lang="en-US" sz="4400" dirty="0" smtClean="0">
                <a:latin typeface="Arial" pitchFamily="34" charset="0"/>
                <a:cs typeface="Arial" pitchFamily="34" charset="0"/>
                <a:sym typeface="Wingdings"/>
              </a:rPr>
              <a:t>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ebdings"/>
              <a:buChar char="j"/>
            </a:pPr>
            <a:r>
              <a:rPr lang="en-US" sz="2400" i="1" dirty="0" smtClean="0">
                <a:latin typeface="Arial" pitchFamily="34" charset="0"/>
                <a:cs typeface="Arial" pitchFamily="34" charset="0"/>
                <a:sym typeface="Webdings"/>
              </a:rPr>
              <a:t>Seat belts improperly repaired (from satellite repair station)</a:t>
            </a:r>
          </a:p>
          <a:p>
            <a:pPr>
              <a:buFont typeface="Webdings"/>
              <a:buChar char="j"/>
            </a:pPr>
            <a:r>
              <a:rPr lang="en-US" sz="2400" i="1" dirty="0" smtClean="0">
                <a:latin typeface="Arial" pitchFamily="34" charset="0"/>
                <a:cs typeface="Arial" pitchFamily="34" charset="0"/>
                <a:sym typeface="Webdings"/>
              </a:rPr>
              <a:t>Major engine components (Fuel Control) that by-pass the IR inspection</a:t>
            </a:r>
          </a:p>
          <a:p>
            <a:pPr>
              <a:buFont typeface="Webdings"/>
              <a:buChar char="j"/>
            </a:pPr>
            <a:r>
              <a:rPr lang="en-US" sz="2400" i="1" dirty="0" smtClean="0">
                <a:latin typeface="Arial" pitchFamily="34" charset="0"/>
                <a:cs typeface="Arial" pitchFamily="34" charset="0"/>
                <a:sym typeface="Webdings"/>
              </a:rPr>
              <a:t>Upholstery items</a:t>
            </a:r>
            <a:r>
              <a:rPr lang="en-US" sz="2400" i="1" dirty="0" smtClean="0">
                <a:latin typeface="Arial" pitchFamily="34" charset="0"/>
                <a:cs typeface="Arial" pitchFamily="34" charset="0"/>
                <a:sym typeface="Wingdings"/>
              </a:rPr>
              <a:t/>
            </a:r>
            <a:br>
              <a:rPr lang="en-US" sz="2400" i="1" dirty="0" smtClean="0">
                <a:latin typeface="Arial" pitchFamily="34" charset="0"/>
                <a:cs typeface="Arial" pitchFamily="34" charset="0"/>
                <a:sym typeface="Wingdings"/>
              </a:rPr>
            </a:br>
            <a:endParaRPr lang="en-US" sz="24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FAA Guidance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686800" cy="51054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AC 20-154</a:t>
            </a:r>
          </a:p>
          <a:p>
            <a:pPr>
              <a:buFont typeface="Wingdings" pitchFamily="2" charset="2"/>
              <a:buChar char="Ø"/>
            </a:pP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Statement of purpose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Explanation of </a:t>
            </a:r>
            <a:r>
              <a:rPr lang="en-US" sz="3200" dirty="0" smtClean="0">
                <a:latin typeface="Arial" pitchFamily="34" charset="0"/>
                <a:cs typeface="Arial" pitchFamily="34" charset="0"/>
                <a:sym typeface="Webdings"/>
              </a:rPr>
              <a:t>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foreign country parts tags</a:t>
            </a: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0732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Authorized Release Certificate 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2286000"/>
            <a:ext cx="7772400" cy="3505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What is it?</a:t>
            </a:r>
          </a:p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Bonus Question ?</a:t>
            </a:r>
          </a:p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Raw Materials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1910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Must have an IR inspection</a:t>
            </a:r>
          </a:p>
          <a:p>
            <a:pPr algn="ctr"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Sheet metal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Sealants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Lubricants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Fasteners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Petroleum distillates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Adhesives</a:t>
            </a: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Incoming Inspection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8229600" cy="4038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Visual Inspection Includes</a:t>
            </a:r>
          </a:p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Shipping Damage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State of Preservation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Shelf Life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Contamination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Verify </a:t>
            </a:r>
            <a:r>
              <a:rPr lang="en-US" sz="2800" dirty="0" smtClean="0">
                <a:latin typeface="Arial" pitchFamily="34" charset="0"/>
                <a:cs typeface="Arial" pitchFamily="34" charset="0"/>
                <a:sym typeface="Wingdings"/>
              </a:rPr>
              <a:t> AD’s – OEM Service Bulletins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Incoming Inspection</a:t>
            </a:r>
            <a:br>
              <a:rPr lang="en-US" sz="4000" dirty="0" smtClean="0"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latin typeface="Arial" pitchFamily="34" charset="0"/>
                <a:cs typeface="Arial" pitchFamily="34" charset="0"/>
              </a:rPr>
              <a:t>Approved Vendor List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111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Article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For the purpose of this training the term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“Article” shall mean an aircraft, airframe, aircraft engine, propeller, appliance, or a component part.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48512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/>
              <a:t>ESDS</a:t>
            </a:r>
            <a:endParaRPr lang="en-US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8001000" cy="39624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Electro – Static – Discharge - Sensitive</a:t>
            </a: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/>
              <a:t>Articles 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53400" cy="495300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14400" dirty="0" smtClean="0">
                <a:latin typeface="Arial" pitchFamily="34" charset="0"/>
                <a:cs typeface="Arial" pitchFamily="34" charset="0"/>
              </a:rPr>
              <a:t>Purchased under an</a:t>
            </a:r>
          </a:p>
          <a:p>
            <a:pPr algn="ctr">
              <a:buNone/>
            </a:pPr>
            <a:endParaRPr lang="en-US" sz="216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21600" i="1" dirty="0" smtClean="0">
                <a:latin typeface="Arial" pitchFamily="34" charset="0"/>
                <a:cs typeface="Arial" pitchFamily="34" charset="0"/>
                <a:sym typeface="Wingdings"/>
              </a:rPr>
              <a:t></a:t>
            </a:r>
            <a:r>
              <a:rPr lang="en-US" sz="21600" i="1" dirty="0" smtClean="0">
                <a:latin typeface="Arial" pitchFamily="34" charset="0"/>
                <a:cs typeface="Arial" pitchFamily="34" charset="0"/>
              </a:rPr>
              <a:t>Approved Process</a:t>
            </a:r>
          </a:p>
          <a:p>
            <a:pPr algn="ctr">
              <a:buNone/>
            </a:pPr>
            <a:endParaRPr lang="en-US" sz="101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101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10100" dirty="0" smtClean="0">
                <a:latin typeface="Arial" pitchFamily="34" charset="0"/>
                <a:cs typeface="Arial" pitchFamily="34" charset="0"/>
              </a:rPr>
              <a:t>Where would a description of these processes be found?</a:t>
            </a:r>
          </a:p>
          <a:p>
            <a:pPr algn="ctr">
              <a:buNone/>
            </a:pPr>
            <a:endParaRPr lang="en-US" sz="101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10100" dirty="0" smtClean="0">
                <a:latin typeface="Arial" pitchFamily="34" charset="0"/>
                <a:cs typeface="Arial" pitchFamily="34" charset="0"/>
              </a:rPr>
              <a:t>Bonus Question </a:t>
            </a:r>
            <a:r>
              <a:rPr lang="en-US" sz="12800" dirty="0" smtClean="0">
                <a:latin typeface="Arial" pitchFamily="34" charset="0"/>
                <a:cs typeface="Arial" pitchFamily="34" charset="0"/>
                <a:sym typeface="Wingdings"/>
              </a:rPr>
              <a:t></a:t>
            </a:r>
            <a:endParaRPr lang="en-US" sz="128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101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1000" dirty="0" smtClean="0">
                <a:latin typeface="Arial" pitchFamily="34" charset="0"/>
                <a:cs typeface="Arial" pitchFamily="34" charset="0"/>
              </a:rPr>
              <a:t>        </a:t>
            </a:r>
          </a:p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urved Right Arrow 3"/>
          <p:cNvSpPr/>
          <p:nvPr/>
        </p:nvSpPr>
        <p:spPr>
          <a:xfrm>
            <a:off x="7696200" y="2362200"/>
            <a:ext cx="731520" cy="16002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/>
              <a:t>FAR Part 21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191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Approved Processes </a:t>
            </a:r>
          </a:p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  <a:sym typeface="Wingdings"/>
            </a:endParaRPr>
          </a:p>
          <a:p>
            <a:pPr>
              <a:buFont typeface="Wingdings"/>
              <a:buChar char="Q"/>
            </a:pPr>
            <a:r>
              <a:rPr lang="en-US" sz="3200" dirty="0" smtClean="0">
                <a:latin typeface="Arial" pitchFamily="34" charset="0"/>
                <a:cs typeface="Arial" pitchFamily="34" charset="0"/>
                <a:sym typeface="Wingdings"/>
              </a:rPr>
              <a:t>TC</a:t>
            </a:r>
          </a:p>
          <a:p>
            <a:pPr>
              <a:buFont typeface="Wingdings"/>
              <a:buChar char="Q"/>
            </a:pPr>
            <a:r>
              <a:rPr lang="en-US" sz="3200" dirty="0" smtClean="0">
                <a:latin typeface="Arial" pitchFamily="34" charset="0"/>
                <a:cs typeface="Arial" pitchFamily="34" charset="0"/>
                <a:sym typeface="Wingdings"/>
              </a:rPr>
              <a:t>Production Certificate</a:t>
            </a:r>
          </a:p>
          <a:p>
            <a:pPr>
              <a:buFont typeface="Wingdings"/>
              <a:buChar char="Q"/>
            </a:pPr>
            <a:r>
              <a:rPr lang="en-US" sz="3200" dirty="0" smtClean="0">
                <a:latin typeface="Arial" pitchFamily="34" charset="0"/>
                <a:cs typeface="Arial" pitchFamily="34" charset="0"/>
                <a:sym typeface="Wingdings"/>
              </a:rPr>
              <a:t>TSO</a:t>
            </a:r>
          </a:p>
          <a:p>
            <a:pPr>
              <a:buFont typeface="Wingdings"/>
              <a:buChar char="Q"/>
            </a:pPr>
            <a:r>
              <a:rPr lang="en-US" sz="3200" dirty="0" smtClean="0">
                <a:latin typeface="Arial" pitchFamily="34" charset="0"/>
                <a:cs typeface="Arial" pitchFamily="34" charset="0"/>
                <a:sym typeface="Wingdings"/>
              </a:rPr>
              <a:t>PMA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92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/>
              <a:t>FAR Part 21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1910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Other Approved Processes </a:t>
            </a:r>
          </a:p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  <a:sym typeface="Wingdings"/>
            </a:endParaRPr>
          </a:p>
          <a:p>
            <a:pPr>
              <a:buFont typeface="Wingdings"/>
              <a:buChar char="Q"/>
            </a:pPr>
            <a:r>
              <a:rPr lang="en-US" sz="3200" dirty="0" smtClean="0">
                <a:latin typeface="Arial" pitchFamily="34" charset="0"/>
                <a:cs typeface="Arial" pitchFamily="34" charset="0"/>
                <a:sym typeface="Wingdings"/>
              </a:rPr>
              <a:t>OEM Ship Ticket, </a:t>
            </a:r>
          </a:p>
          <a:p>
            <a:pPr>
              <a:buFont typeface="Wingdings"/>
              <a:buChar char="Q"/>
            </a:pPr>
            <a:r>
              <a:rPr lang="en-US" sz="3200" dirty="0" smtClean="0">
                <a:latin typeface="Arial" pitchFamily="34" charset="0"/>
                <a:cs typeface="Arial" pitchFamily="34" charset="0"/>
                <a:sym typeface="Wingdings"/>
              </a:rPr>
              <a:t>Packing Slip</a:t>
            </a:r>
          </a:p>
          <a:p>
            <a:pPr>
              <a:buFont typeface="Wingdings"/>
              <a:buChar char="Q"/>
            </a:pPr>
            <a:r>
              <a:rPr lang="en-US" sz="3200" dirty="0" smtClean="0">
                <a:latin typeface="Arial" pitchFamily="34" charset="0"/>
                <a:cs typeface="Arial" pitchFamily="34" charset="0"/>
                <a:sym typeface="Wingdings"/>
              </a:rPr>
              <a:t>Direct Ship Authority</a:t>
            </a:r>
          </a:p>
          <a:p>
            <a:pPr>
              <a:buFont typeface="Wingdings"/>
              <a:buChar char="Q"/>
            </a:pPr>
            <a:r>
              <a:rPr lang="en-US" sz="3200" dirty="0" smtClean="0">
                <a:latin typeface="Arial" pitchFamily="34" charset="0"/>
                <a:cs typeface="Arial" pitchFamily="34" charset="0"/>
                <a:sym typeface="Wingdings"/>
              </a:rPr>
              <a:t>Standard Hardware</a:t>
            </a:r>
          </a:p>
          <a:p>
            <a:pPr>
              <a:buFont typeface="Wingdings"/>
              <a:buChar char="Q"/>
            </a:pPr>
            <a:r>
              <a:rPr lang="en-US" sz="3200" dirty="0" smtClean="0">
                <a:latin typeface="Arial" pitchFamily="34" charset="0"/>
                <a:cs typeface="Arial" pitchFamily="34" charset="0"/>
                <a:sym typeface="Wingdings"/>
              </a:rPr>
              <a:t>Verify FAA Form Equivalent EASA Form , ect.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1000" dirty="0" smtClean="0">
                <a:latin typeface="Arial" pitchFamily="34" charset="0"/>
                <a:cs typeface="Arial" pitchFamily="34" charset="0"/>
              </a:rPr>
              <a:t>       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67512"/>
          </a:xfrm>
        </p:spPr>
        <p:txBody>
          <a:bodyPr>
            <a:normAutofit/>
          </a:bodyPr>
          <a:lstStyle/>
          <a:p>
            <a:r>
              <a:rPr lang="en-US" sz="3600" dirty="0"/>
              <a:t>Incoming Receiving Inspection Log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800" dirty="0" smtClean="0"/>
              <a:t>Form HFS012will </a:t>
            </a:r>
            <a:r>
              <a:rPr lang="en-US" sz="2800" dirty="0"/>
              <a:t>be kept on file in the incoming inspection area for a period of no less than </a:t>
            </a:r>
            <a:r>
              <a:rPr lang="en-US" sz="2800" b="1" u="sng" dirty="0"/>
              <a:t>two years</a:t>
            </a:r>
            <a:r>
              <a:rPr lang="en-US" sz="1400" b="1" u="sng" dirty="0"/>
              <a:t>.</a:t>
            </a:r>
            <a:r>
              <a:rPr lang="en-US" sz="1400" dirty="0"/>
              <a:t/>
            </a:r>
            <a:br>
              <a:rPr lang="en-US" sz="1400" dirty="0"/>
            </a:b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676400"/>
            <a:ext cx="83058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1600200"/>
            <a:ext cx="8183880" cy="4434840"/>
          </a:xfrm>
        </p:spPr>
        <p:txBody>
          <a:bodyPr>
            <a:normAutofit/>
          </a:bodyPr>
          <a:lstStyle/>
          <a:p>
            <a:endParaRPr lang="en-US" sz="1200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l="8517" t="29208" r="5922" b="64851"/>
          <a:stretch>
            <a:fillRect/>
          </a:stretch>
        </p:blipFill>
        <p:spPr bwMode="auto">
          <a:xfrm>
            <a:off x="457200" y="53022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/>
          <p:nvPr/>
        </p:nvPicPr>
        <p:blipFill>
          <a:blip r:embed="rId2" cstate="print"/>
          <a:srcRect l="8517" t="35348" r="5922" b="9901"/>
          <a:stretch>
            <a:fillRect/>
          </a:stretch>
        </p:blipFill>
        <p:spPr bwMode="auto">
          <a:xfrm>
            <a:off x="381000" y="1600200"/>
            <a:ext cx="822960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92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Quarantine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839200" cy="5105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Rejected </a:t>
            </a:r>
            <a:r>
              <a:rPr lang="en-US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tems: </a:t>
            </a:r>
            <a:r>
              <a:rPr lang="en-US" dirty="0"/>
              <a:t>R</a:t>
            </a:r>
            <a:r>
              <a:rPr lang="en-US" dirty="0" smtClean="0"/>
              <a:t>aw </a:t>
            </a:r>
            <a:r>
              <a:rPr lang="en-US" dirty="0"/>
              <a:t>materials, hardware, equipment, or products received do not match any of the verifications or are found damaged they will be rejected, placed in </a:t>
            </a:r>
            <a:r>
              <a:rPr lang="en-US" dirty="0" smtClean="0"/>
              <a:t>quarantine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Suspected </a:t>
            </a:r>
            <a:r>
              <a:rPr lang="en-US" dirty="0"/>
              <a:t>Unapproved Parts (SUPS – reference AC 21-29) will be quarantined by Quality Assurance.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3132"/>
            <a:ext cx="8229600" cy="6096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Suspected Unapproved Parts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839200" cy="51054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A part (articl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e) that is indeed:</a:t>
            </a:r>
          </a:p>
          <a:p>
            <a:pPr>
              <a:buFont typeface="Wingdings" pitchFamily="2" charset="2"/>
              <a:buChar char="Ø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Manufactured, repaired, or has been administrated </a:t>
            </a:r>
          </a:p>
          <a:p>
            <a:pPr>
              <a:buFont typeface="Wingdings" pitchFamily="2" charset="2"/>
              <a:buChar char="Ø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Arial" pitchFamily="34" charset="0"/>
                <a:cs typeface="Arial" pitchFamily="34" charset="0"/>
              </a:rPr>
              <a:t>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n a manner that is outside of the system that we represent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 smtClean="0">
                <a:latin typeface="Arial" pitchFamily="34" charset="0"/>
                <a:cs typeface="Arial" pitchFamily="34" charset="0"/>
              </a:rPr>
              <a:t>Detecting and Reporting Suspected Unapproved Parts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19200"/>
            <a:ext cx="8839200" cy="54864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/>
          <a:srcRect l="22456" t="13194" r="25739" b="13889"/>
          <a:stretch>
            <a:fillRect/>
          </a:stretch>
        </p:blipFill>
        <p:spPr bwMode="auto">
          <a:xfrm>
            <a:off x="2514600" y="762000"/>
            <a:ext cx="44958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534400" cy="609600"/>
          </a:xfrm>
        </p:spPr>
        <p:txBody>
          <a:bodyPr>
            <a:normAutofit/>
          </a:bodyPr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AC NO. 20-62E Eligibility, Quality, &amp; Identification of Aeronautical Replacement Parts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600200"/>
            <a:ext cx="8839200" cy="51054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/>
          <a:srcRect l="32977" t="28713" r="31372" b="7797"/>
          <a:stretch>
            <a:fillRect/>
          </a:stretch>
        </p:blipFill>
        <p:spPr bwMode="auto">
          <a:xfrm>
            <a:off x="2362200" y="838200"/>
            <a:ext cx="43434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Incoming Receiving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Why do we have them?</a:t>
            </a:r>
          </a:p>
          <a:p>
            <a:pPr algn="ctr">
              <a:buNone/>
            </a:pPr>
            <a:endParaRPr lang="en-US" sz="4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 smtClean="0"/>
              <a:t>END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Font typeface="Wingdings" pitchFamily="2" charset="2"/>
              <a:buChar char="Ø"/>
            </a:pPr>
            <a:endParaRPr lang="en-US" dirty="0" smtClean="0"/>
          </a:p>
          <a:p>
            <a:pPr algn="ctr">
              <a:buFont typeface="Wingdings" pitchFamily="2" charset="2"/>
              <a:buChar char="Ø"/>
            </a:pPr>
            <a:endParaRPr lang="en-US" dirty="0"/>
          </a:p>
          <a:p>
            <a:pPr algn="ctr">
              <a:buFont typeface="Wingdings" pitchFamily="2" charset="2"/>
              <a:buChar char="Ø"/>
            </a:pPr>
            <a:endParaRPr lang="en-US" dirty="0" smtClean="0"/>
          </a:p>
          <a:p>
            <a:pPr marL="0" indent="0" algn="ctr">
              <a:buNone/>
            </a:pPr>
            <a:r>
              <a:rPr lang="en-US" sz="6000" b="1" dirty="0" smtClean="0"/>
              <a:t>Thank You   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13770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902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Incoming</a:t>
            </a:r>
            <a:r>
              <a:rPr lang="en-US" sz="4000" b="1" dirty="0" smtClean="0"/>
              <a:t> </a:t>
            </a:r>
            <a:r>
              <a:rPr lang="en-US" sz="4000" dirty="0" smtClean="0"/>
              <a:t>Receiving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8077200" cy="42672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To help insure the we never install an unairworthy part:</a:t>
            </a:r>
          </a:p>
          <a:p>
            <a:pPr>
              <a:buFont typeface="Wingdings" pitchFamily="2" charset="2"/>
              <a:buChar char="Ø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“On an Aircraft”</a:t>
            </a:r>
            <a:endParaRPr lang="en-US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Incoming</a:t>
            </a:r>
            <a:r>
              <a:rPr lang="en-US" sz="4000" b="1" dirty="0" smtClean="0"/>
              <a:t> </a:t>
            </a:r>
            <a:r>
              <a:rPr lang="en-US" sz="4000" dirty="0" smtClean="0"/>
              <a:t>Receiving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8077200" cy="4876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Incoming inspection personnel shall verify that components received were produced under an </a:t>
            </a:r>
            <a:r>
              <a:rPr lang="en-US" u="sng" dirty="0"/>
              <a:t>FAA-approved </a:t>
            </a:r>
            <a:r>
              <a:rPr lang="en-US" u="sng" dirty="0" smtClean="0"/>
              <a:t>process</a:t>
            </a:r>
          </a:p>
          <a:p>
            <a:pPr marL="0" indent="0">
              <a:buNone/>
            </a:pPr>
            <a:endParaRPr lang="en-US" u="sng" dirty="0" smtClean="0"/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These processes </a:t>
            </a:r>
            <a:r>
              <a:rPr lang="en-US" sz="1800" dirty="0"/>
              <a:t>include: FAA-PMA (appropriate marking of article is required); FAA-TSO (appropriate marking of article is required); </a:t>
            </a:r>
            <a:endParaRPr lang="en-US" sz="1800" dirty="0" smtClean="0"/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OEM </a:t>
            </a:r>
            <a:r>
              <a:rPr lang="en-US" sz="1800" dirty="0"/>
              <a:t>articles (appropriate documentation, such as Ship Tickets, Packing Slips providing traceability back to the manufacturer is required); </a:t>
            </a:r>
            <a:endParaRPr lang="en-US" sz="1800" dirty="0" smtClean="0"/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Direct </a:t>
            </a:r>
            <a:r>
              <a:rPr lang="en-US" sz="1800" dirty="0"/>
              <a:t>Ship Authority (appropriate declaration of authority is required); </a:t>
            </a:r>
            <a:endParaRPr lang="en-US" sz="1800" dirty="0" smtClean="0"/>
          </a:p>
          <a:p>
            <a:pPr>
              <a:buFont typeface="Wingdings" pitchFamily="2" charset="2"/>
              <a:buChar char="Ø"/>
            </a:pPr>
            <a:r>
              <a:rPr lang="en-US" sz="1800" dirty="0" smtClean="0"/>
              <a:t>Certifications </a:t>
            </a:r>
            <a:r>
              <a:rPr lang="en-US" sz="1800" dirty="0"/>
              <a:t>for standard articles, such as hardware items</a:t>
            </a:r>
            <a:r>
              <a:rPr lang="en-US" sz="1800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US" sz="1800" u="sng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214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Incoming</a:t>
            </a:r>
            <a:r>
              <a:rPr lang="en-US" sz="4000" b="1" dirty="0" smtClean="0"/>
              <a:t> </a:t>
            </a:r>
            <a:r>
              <a:rPr lang="en-US" sz="4000" dirty="0" smtClean="0"/>
              <a:t>Receiving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8077200" cy="4876800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dirty="0" smtClean="0"/>
              <a:t>Bonus Question:</a:t>
            </a:r>
          </a:p>
          <a:p>
            <a:pPr algn="ctr">
              <a:buFont typeface="Wingdings" pitchFamily="2" charset="2"/>
              <a:buChar char="Ø"/>
            </a:pPr>
            <a:endParaRPr lang="en-US" dirty="0" smtClean="0"/>
          </a:p>
          <a:p>
            <a:pPr algn="ctr">
              <a:buFont typeface="Wingdings" pitchFamily="2" charset="2"/>
              <a:buChar char="Ø"/>
            </a:pPr>
            <a:endParaRPr lang="en-US" u="sng" dirty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What FAR are production of aviation parts regulated by?</a:t>
            </a:r>
          </a:p>
        </p:txBody>
      </p:sp>
    </p:spTree>
    <p:extLst>
      <p:ext uri="{BB962C8B-B14F-4D97-AF65-F5344CB8AC3E}">
        <p14:creationId xmlns:p14="http://schemas.microsoft.com/office/powerpoint/2010/main" xmlns="" val="31822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199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Paperwork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686800" cy="51054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200" i="1" dirty="0" smtClean="0">
                <a:latin typeface="Arial" pitchFamily="34" charset="0"/>
                <a:cs typeface="Arial" pitchFamily="34" charset="0"/>
                <a:sym typeface="Wingdings"/>
              </a:rPr>
              <a:t>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“Let me see your papers” </a:t>
            </a:r>
            <a:r>
              <a:rPr lang="en-US" sz="3200" i="1" dirty="0" smtClean="0">
                <a:latin typeface="Arial" pitchFamily="34" charset="0"/>
                <a:cs typeface="Arial" pitchFamily="34" charset="0"/>
                <a:sym typeface="Webdings"/>
              </a:rPr>
              <a:t></a:t>
            </a: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What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constitutes “paperwork” ?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902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ym typeface="Webdings"/>
              </a:rPr>
              <a:t></a:t>
            </a:r>
            <a:r>
              <a:rPr lang="en-US" sz="4000" dirty="0" smtClean="0"/>
              <a:t>Paperwork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2672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For new aircraft parts……..</a:t>
            </a: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ebdings"/>
              <a:buChar char="j"/>
            </a:pPr>
            <a:r>
              <a:rPr lang="en-US" sz="3200" i="1" dirty="0" smtClean="0">
                <a:latin typeface="Arial" pitchFamily="34" charset="0"/>
                <a:cs typeface="Arial" pitchFamily="34" charset="0"/>
                <a:sym typeface="Webdings"/>
              </a:rPr>
              <a:t>FAA Form 8130-3</a:t>
            </a:r>
          </a:p>
          <a:p>
            <a:pPr>
              <a:buFont typeface="Webdings"/>
              <a:buChar char="j"/>
            </a:pPr>
            <a:r>
              <a:rPr lang="en-US" sz="3200" i="1" dirty="0" smtClean="0">
                <a:latin typeface="Arial" pitchFamily="34" charset="0"/>
                <a:cs typeface="Arial" pitchFamily="34" charset="0"/>
                <a:sym typeface="Webdings"/>
              </a:rPr>
              <a:t>EASA (JAA) Form 1</a:t>
            </a:r>
          </a:p>
          <a:p>
            <a:pPr>
              <a:buFont typeface="Webdings"/>
              <a:buChar char="j"/>
            </a:pPr>
            <a:r>
              <a:rPr lang="en-US" sz="3200" i="1" dirty="0" smtClean="0">
                <a:latin typeface="Arial" pitchFamily="34" charset="0"/>
                <a:cs typeface="Arial" pitchFamily="34" charset="0"/>
                <a:sym typeface="Webdings"/>
              </a:rPr>
              <a:t>Serviceable Tag </a:t>
            </a: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from </a:t>
            </a: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another </a:t>
            </a: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repair station.</a:t>
            </a: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ym typeface="Webdings"/>
              </a:rPr>
              <a:t></a:t>
            </a:r>
            <a:r>
              <a:rPr lang="en-US" sz="4000" dirty="0" smtClean="0"/>
              <a:t>Paperwork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26720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For used serviceable aircraft parts……..</a:t>
            </a: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ebdings"/>
              <a:buChar char="j"/>
            </a:pP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MHI </a:t>
            </a: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“A Tag”</a:t>
            </a:r>
          </a:p>
          <a:p>
            <a:pPr>
              <a:buFont typeface="Webdings"/>
              <a:buChar char="j"/>
            </a:pP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FAA </a:t>
            </a: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Form 8130-3</a:t>
            </a:r>
          </a:p>
          <a:p>
            <a:pPr>
              <a:buFont typeface="Webdings"/>
              <a:buChar char="j"/>
            </a:pP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EASA (JAA) Form 1</a:t>
            </a:r>
          </a:p>
          <a:p>
            <a:pPr>
              <a:buFont typeface="Webdings"/>
              <a:buChar char="j"/>
            </a:pPr>
            <a:r>
              <a:rPr lang="en-US" i="1" dirty="0" smtClean="0">
                <a:latin typeface="Arial" pitchFamily="34" charset="0"/>
                <a:cs typeface="Arial" pitchFamily="34" charset="0"/>
                <a:sym typeface="Webdings"/>
              </a:rPr>
              <a:t>Serviceable Tag from another repair station</a:t>
            </a:r>
          </a:p>
          <a:p>
            <a:pPr>
              <a:buNone/>
            </a:pPr>
            <a:endParaRPr lang="en-US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  <a:sym typeface="Webdings"/>
            </a:endParaRPr>
          </a:p>
          <a:p>
            <a:pPr>
              <a:buFont typeface="Webdings"/>
              <a:buChar char="j"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3200" i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2730</TotalTime>
  <Words>1420</Words>
  <Application>Microsoft Office PowerPoint</Application>
  <PresentationFormat>On-screen Show (4:3)</PresentationFormat>
  <Paragraphs>332</Paragraphs>
  <Slides>30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Civic</vt:lpstr>
      <vt:lpstr>Incoming Receiving Inspector Training</vt:lpstr>
      <vt:lpstr>Article</vt:lpstr>
      <vt:lpstr>Incoming Receiving</vt:lpstr>
      <vt:lpstr>Incoming Receiving</vt:lpstr>
      <vt:lpstr>Incoming Receiving</vt:lpstr>
      <vt:lpstr>Incoming Receiving</vt:lpstr>
      <vt:lpstr>Paperwork</vt:lpstr>
      <vt:lpstr>Paperwork</vt:lpstr>
      <vt:lpstr>Paperwork</vt:lpstr>
      <vt:lpstr>Paperwork</vt:lpstr>
      <vt:lpstr>Paperwork</vt:lpstr>
      <vt:lpstr>Paperwork</vt:lpstr>
      <vt:lpstr>Paperwork</vt:lpstr>
      <vt:lpstr>Examples</vt:lpstr>
      <vt:lpstr>FAA Guidance</vt:lpstr>
      <vt:lpstr>Authorized Release Certificate </vt:lpstr>
      <vt:lpstr>Raw Materials</vt:lpstr>
      <vt:lpstr>Incoming Inspection</vt:lpstr>
      <vt:lpstr>Incoming Inspection Approved Vendor List</vt:lpstr>
      <vt:lpstr>ESDS</vt:lpstr>
      <vt:lpstr>Articles </vt:lpstr>
      <vt:lpstr>FAR Part 21</vt:lpstr>
      <vt:lpstr>FAR Part 21</vt:lpstr>
      <vt:lpstr>Incoming Receiving Inspection Log</vt:lpstr>
      <vt:lpstr>Slide 25</vt:lpstr>
      <vt:lpstr>Quarantine</vt:lpstr>
      <vt:lpstr>Suspected Unapproved Parts</vt:lpstr>
      <vt:lpstr>Detecting and Reporting Suspected Unapproved Parts</vt:lpstr>
      <vt:lpstr>AC NO. 20-62E Eligibility, Quality, &amp; Identification of Aeronautical Replacement Parts</vt:lpstr>
      <vt:lpstr>END</vt:lpstr>
    </vt:vector>
  </TitlesOfParts>
  <Company>Air Methods Corp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aladzinski</dc:creator>
  <cp:lastModifiedBy>DOM</cp:lastModifiedBy>
  <cp:revision>234</cp:revision>
  <dcterms:created xsi:type="dcterms:W3CDTF">2012-11-01T17:58:08Z</dcterms:created>
  <dcterms:modified xsi:type="dcterms:W3CDTF">2013-06-20T00:15:36Z</dcterms:modified>
</cp:coreProperties>
</file>