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Lst>
  <p:sldSz cy="10058400" cx="7772400"/>
  <p:notesSz cx="7772400" cy="10058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D5F92321-5F76-4EAC-B346-909E1DCE97B4}">
  <a:tblStyle styleId="{D5F92321-5F76-4EAC-B346-909E1DCE97B4}"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slide" Target="slides/slide79.xml"/><Relationship Id="rId83" Type="http://schemas.openxmlformats.org/officeDocument/2006/relationships/slide" Target="slides/slide78.xml"/><Relationship Id="rId42" Type="http://schemas.openxmlformats.org/officeDocument/2006/relationships/slide" Target="slides/slide37.xml"/><Relationship Id="rId86" Type="http://schemas.openxmlformats.org/officeDocument/2006/relationships/slide" Target="slides/slide81.xml"/><Relationship Id="rId41" Type="http://schemas.openxmlformats.org/officeDocument/2006/relationships/slide" Target="slides/slide36.xml"/><Relationship Id="rId85" Type="http://schemas.openxmlformats.org/officeDocument/2006/relationships/slide" Target="slides/slide80.xml"/><Relationship Id="rId44" Type="http://schemas.openxmlformats.org/officeDocument/2006/relationships/slide" Target="slides/slide39.xml"/><Relationship Id="rId88" Type="http://schemas.openxmlformats.org/officeDocument/2006/relationships/slide" Target="slides/slide83.xml"/><Relationship Id="rId43" Type="http://schemas.openxmlformats.org/officeDocument/2006/relationships/slide" Target="slides/slide38.xml"/><Relationship Id="rId87" Type="http://schemas.openxmlformats.org/officeDocument/2006/relationships/slide" Target="slides/slide82.xml"/><Relationship Id="rId46" Type="http://schemas.openxmlformats.org/officeDocument/2006/relationships/slide" Target="slides/slide41.xml"/><Relationship Id="rId45" Type="http://schemas.openxmlformats.org/officeDocument/2006/relationships/slide" Target="slides/slide40.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95" Type="http://schemas.openxmlformats.org/officeDocument/2006/relationships/slide" Target="slides/slide90.xml"/><Relationship Id="rId50" Type="http://schemas.openxmlformats.org/officeDocument/2006/relationships/slide" Target="slides/slide45.xml"/><Relationship Id="rId94" Type="http://schemas.openxmlformats.org/officeDocument/2006/relationships/slide" Target="slides/slide89.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77225" y="4777725"/>
            <a:ext cx="6217900" cy="4526275"/>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 name="Shape 40"/>
        <p:cNvGrpSpPr/>
        <p:nvPr/>
      </p:nvGrpSpPr>
      <p:grpSpPr>
        <a:xfrm>
          <a:off x="0" y="0"/>
          <a:ext cx="0" cy="0"/>
          <a:chOff x="0" y="0"/>
          <a:chExt cx="0" cy="0"/>
        </a:xfrm>
      </p:grpSpPr>
      <p:sp>
        <p:nvSpPr>
          <p:cNvPr id="41" name="Google Shape;41;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 name="Shape 261"/>
        <p:cNvGrpSpPr/>
        <p:nvPr/>
      </p:nvGrpSpPr>
      <p:grpSpPr>
        <a:xfrm>
          <a:off x="0" y="0"/>
          <a:ext cx="0" cy="0"/>
          <a:chOff x="0" y="0"/>
          <a:chExt cx="0" cy="0"/>
        </a:xfrm>
      </p:grpSpPr>
      <p:sp>
        <p:nvSpPr>
          <p:cNvPr id="262" name="Google Shape;262;p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2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p2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Google Shape;285;p2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2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p2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2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p2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1" name="Shape 371"/>
        <p:cNvGrpSpPr/>
        <p:nvPr/>
      </p:nvGrpSpPr>
      <p:grpSpPr>
        <a:xfrm>
          <a:off x="0" y="0"/>
          <a:ext cx="0" cy="0"/>
          <a:chOff x="0" y="0"/>
          <a:chExt cx="0" cy="0"/>
        </a:xfrm>
      </p:grpSpPr>
      <p:sp>
        <p:nvSpPr>
          <p:cNvPr id="372" name="Google Shape;372;p3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3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2" name="Shape 382"/>
        <p:cNvGrpSpPr/>
        <p:nvPr/>
      </p:nvGrpSpPr>
      <p:grpSpPr>
        <a:xfrm>
          <a:off x="0" y="0"/>
          <a:ext cx="0" cy="0"/>
          <a:chOff x="0" y="0"/>
          <a:chExt cx="0" cy="0"/>
        </a:xfrm>
      </p:grpSpPr>
      <p:sp>
        <p:nvSpPr>
          <p:cNvPr id="383" name="Google Shape;383;p3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3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3" name="Shape 393"/>
        <p:cNvGrpSpPr/>
        <p:nvPr/>
      </p:nvGrpSpPr>
      <p:grpSpPr>
        <a:xfrm>
          <a:off x="0" y="0"/>
          <a:ext cx="0" cy="0"/>
          <a:chOff x="0" y="0"/>
          <a:chExt cx="0" cy="0"/>
        </a:xfrm>
      </p:grpSpPr>
      <p:sp>
        <p:nvSpPr>
          <p:cNvPr id="394" name="Google Shape;394;p3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3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4" name="Shape 404"/>
        <p:cNvGrpSpPr/>
        <p:nvPr/>
      </p:nvGrpSpPr>
      <p:grpSpPr>
        <a:xfrm>
          <a:off x="0" y="0"/>
          <a:ext cx="0" cy="0"/>
          <a:chOff x="0" y="0"/>
          <a:chExt cx="0" cy="0"/>
        </a:xfrm>
      </p:grpSpPr>
      <p:sp>
        <p:nvSpPr>
          <p:cNvPr id="405" name="Google Shape;405;p3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3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6" name="Shape 416"/>
        <p:cNvGrpSpPr/>
        <p:nvPr/>
      </p:nvGrpSpPr>
      <p:grpSpPr>
        <a:xfrm>
          <a:off x="0" y="0"/>
          <a:ext cx="0" cy="0"/>
          <a:chOff x="0" y="0"/>
          <a:chExt cx="0" cy="0"/>
        </a:xfrm>
      </p:grpSpPr>
      <p:sp>
        <p:nvSpPr>
          <p:cNvPr id="417" name="Google Shape;417;p3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p3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 name="Google Shape;57;p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0" name="Shape 430"/>
        <p:cNvGrpSpPr/>
        <p:nvPr/>
      </p:nvGrpSpPr>
      <p:grpSpPr>
        <a:xfrm>
          <a:off x="0" y="0"/>
          <a:ext cx="0" cy="0"/>
          <a:chOff x="0" y="0"/>
          <a:chExt cx="0" cy="0"/>
        </a:xfrm>
      </p:grpSpPr>
      <p:sp>
        <p:nvSpPr>
          <p:cNvPr id="431" name="Google Shape;431;p4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4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1" name="Shape 441"/>
        <p:cNvGrpSpPr/>
        <p:nvPr/>
      </p:nvGrpSpPr>
      <p:grpSpPr>
        <a:xfrm>
          <a:off x="0" y="0"/>
          <a:ext cx="0" cy="0"/>
          <a:chOff x="0" y="0"/>
          <a:chExt cx="0" cy="0"/>
        </a:xfrm>
      </p:grpSpPr>
      <p:sp>
        <p:nvSpPr>
          <p:cNvPr id="442" name="Google Shape;442;p4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p4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2" name="Shape 452"/>
        <p:cNvGrpSpPr/>
        <p:nvPr/>
      </p:nvGrpSpPr>
      <p:grpSpPr>
        <a:xfrm>
          <a:off x="0" y="0"/>
          <a:ext cx="0" cy="0"/>
          <a:chOff x="0" y="0"/>
          <a:chExt cx="0" cy="0"/>
        </a:xfrm>
      </p:grpSpPr>
      <p:sp>
        <p:nvSpPr>
          <p:cNvPr id="453" name="Google Shape;453;p4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p4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3" name="Shape 463"/>
        <p:cNvGrpSpPr/>
        <p:nvPr/>
      </p:nvGrpSpPr>
      <p:grpSpPr>
        <a:xfrm>
          <a:off x="0" y="0"/>
          <a:ext cx="0" cy="0"/>
          <a:chOff x="0" y="0"/>
          <a:chExt cx="0" cy="0"/>
        </a:xfrm>
      </p:grpSpPr>
      <p:sp>
        <p:nvSpPr>
          <p:cNvPr id="464" name="Google Shape;464;p4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4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3" name="Shape 483"/>
        <p:cNvGrpSpPr/>
        <p:nvPr/>
      </p:nvGrpSpPr>
      <p:grpSpPr>
        <a:xfrm>
          <a:off x="0" y="0"/>
          <a:ext cx="0" cy="0"/>
          <a:chOff x="0" y="0"/>
          <a:chExt cx="0" cy="0"/>
        </a:xfrm>
      </p:grpSpPr>
      <p:sp>
        <p:nvSpPr>
          <p:cNvPr id="484" name="Google Shape;484;p4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4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0" name="Shape 490"/>
        <p:cNvGrpSpPr/>
        <p:nvPr/>
      </p:nvGrpSpPr>
      <p:grpSpPr>
        <a:xfrm>
          <a:off x="0" y="0"/>
          <a:ext cx="0" cy="0"/>
          <a:chOff x="0" y="0"/>
          <a:chExt cx="0" cy="0"/>
        </a:xfrm>
      </p:grpSpPr>
      <p:sp>
        <p:nvSpPr>
          <p:cNvPr id="491" name="Google Shape;491;p5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5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5" name="Shape 495"/>
        <p:cNvGrpSpPr/>
        <p:nvPr/>
      </p:nvGrpSpPr>
      <p:grpSpPr>
        <a:xfrm>
          <a:off x="0" y="0"/>
          <a:ext cx="0" cy="0"/>
          <a:chOff x="0" y="0"/>
          <a:chExt cx="0" cy="0"/>
        </a:xfrm>
      </p:grpSpPr>
      <p:sp>
        <p:nvSpPr>
          <p:cNvPr id="496" name="Google Shape;496;p5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5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0" name="Shape 500"/>
        <p:cNvGrpSpPr/>
        <p:nvPr/>
      </p:nvGrpSpPr>
      <p:grpSpPr>
        <a:xfrm>
          <a:off x="0" y="0"/>
          <a:ext cx="0" cy="0"/>
          <a:chOff x="0" y="0"/>
          <a:chExt cx="0" cy="0"/>
        </a:xfrm>
      </p:grpSpPr>
      <p:sp>
        <p:nvSpPr>
          <p:cNvPr id="501" name="Google Shape;501;p5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5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5" name="Shape 505"/>
        <p:cNvGrpSpPr/>
        <p:nvPr/>
      </p:nvGrpSpPr>
      <p:grpSpPr>
        <a:xfrm>
          <a:off x="0" y="0"/>
          <a:ext cx="0" cy="0"/>
          <a:chOff x="0" y="0"/>
          <a:chExt cx="0" cy="0"/>
        </a:xfrm>
      </p:grpSpPr>
      <p:sp>
        <p:nvSpPr>
          <p:cNvPr id="506" name="Google Shape;506;p5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p5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0" name="Shape 510"/>
        <p:cNvGrpSpPr/>
        <p:nvPr/>
      </p:nvGrpSpPr>
      <p:grpSpPr>
        <a:xfrm>
          <a:off x="0" y="0"/>
          <a:ext cx="0" cy="0"/>
          <a:chOff x="0" y="0"/>
          <a:chExt cx="0" cy="0"/>
        </a:xfrm>
      </p:grpSpPr>
      <p:sp>
        <p:nvSpPr>
          <p:cNvPr id="511" name="Google Shape;511;p5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5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 name="Google Shape;71;p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5" name="Shape 515"/>
        <p:cNvGrpSpPr/>
        <p:nvPr/>
      </p:nvGrpSpPr>
      <p:grpSpPr>
        <a:xfrm>
          <a:off x="0" y="0"/>
          <a:ext cx="0" cy="0"/>
          <a:chOff x="0" y="0"/>
          <a:chExt cx="0" cy="0"/>
        </a:xfrm>
      </p:grpSpPr>
      <p:sp>
        <p:nvSpPr>
          <p:cNvPr id="516" name="Google Shape;516;p6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6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0" name="Shape 520"/>
        <p:cNvGrpSpPr/>
        <p:nvPr/>
      </p:nvGrpSpPr>
      <p:grpSpPr>
        <a:xfrm>
          <a:off x="0" y="0"/>
          <a:ext cx="0" cy="0"/>
          <a:chOff x="0" y="0"/>
          <a:chExt cx="0" cy="0"/>
        </a:xfrm>
      </p:grpSpPr>
      <p:sp>
        <p:nvSpPr>
          <p:cNvPr id="521" name="Google Shape;521;p6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6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5" name="Shape 525"/>
        <p:cNvGrpSpPr/>
        <p:nvPr/>
      </p:nvGrpSpPr>
      <p:grpSpPr>
        <a:xfrm>
          <a:off x="0" y="0"/>
          <a:ext cx="0" cy="0"/>
          <a:chOff x="0" y="0"/>
          <a:chExt cx="0" cy="0"/>
        </a:xfrm>
      </p:grpSpPr>
      <p:sp>
        <p:nvSpPr>
          <p:cNvPr id="526" name="Google Shape;526;p6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p6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0" name="Shape 530"/>
        <p:cNvGrpSpPr/>
        <p:nvPr/>
      </p:nvGrpSpPr>
      <p:grpSpPr>
        <a:xfrm>
          <a:off x="0" y="0"/>
          <a:ext cx="0" cy="0"/>
          <a:chOff x="0" y="0"/>
          <a:chExt cx="0" cy="0"/>
        </a:xfrm>
      </p:grpSpPr>
      <p:sp>
        <p:nvSpPr>
          <p:cNvPr id="531" name="Google Shape;531;p6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p6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5" name="Shape 535"/>
        <p:cNvGrpSpPr/>
        <p:nvPr/>
      </p:nvGrpSpPr>
      <p:grpSpPr>
        <a:xfrm>
          <a:off x="0" y="0"/>
          <a:ext cx="0" cy="0"/>
          <a:chOff x="0" y="0"/>
          <a:chExt cx="0" cy="0"/>
        </a:xfrm>
      </p:grpSpPr>
      <p:sp>
        <p:nvSpPr>
          <p:cNvPr id="536" name="Google Shape;536;p6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p6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0" name="Shape 540"/>
        <p:cNvGrpSpPr/>
        <p:nvPr/>
      </p:nvGrpSpPr>
      <p:grpSpPr>
        <a:xfrm>
          <a:off x="0" y="0"/>
          <a:ext cx="0" cy="0"/>
          <a:chOff x="0" y="0"/>
          <a:chExt cx="0" cy="0"/>
        </a:xfrm>
      </p:grpSpPr>
      <p:sp>
        <p:nvSpPr>
          <p:cNvPr id="541" name="Google Shape;541;p7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7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5" name="Shape 545"/>
        <p:cNvGrpSpPr/>
        <p:nvPr/>
      </p:nvGrpSpPr>
      <p:grpSpPr>
        <a:xfrm>
          <a:off x="0" y="0"/>
          <a:ext cx="0" cy="0"/>
          <a:chOff x="0" y="0"/>
          <a:chExt cx="0" cy="0"/>
        </a:xfrm>
      </p:grpSpPr>
      <p:sp>
        <p:nvSpPr>
          <p:cNvPr id="546" name="Google Shape;546;p7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7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0" name="Shape 550"/>
        <p:cNvGrpSpPr/>
        <p:nvPr/>
      </p:nvGrpSpPr>
      <p:grpSpPr>
        <a:xfrm>
          <a:off x="0" y="0"/>
          <a:ext cx="0" cy="0"/>
          <a:chOff x="0" y="0"/>
          <a:chExt cx="0" cy="0"/>
        </a:xfrm>
      </p:grpSpPr>
      <p:sp>
        <p:nvSpPr>
          <p:cNvPr id="551" name="Google Shape;551;p7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p7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5" name="Shape 555"/>
        <p:cNvGrpSpPr/>
        <p:nvPr/>
      </p:nvGrpSpPr>
      <p:grpSpPr>
        <a:xfrm>
          <a:off x="0" y="0"/>
          <a:ext cx="0" cy="0"/>
          <a:chOff x="0" y="0"/>
          <a:chExt cx="0" cy="0"/>
        </a:xfrm>
      </p:grpSpPr>
      <p:sp>
        <p:nvSpPr>
          <p:cNvPr id="556" name="Google Shape;556;p7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p7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0" name="Shape 560"/>
        <p:cNvGrpSpPr/>
        <p:nvPr/>
      </p:nvGrpSpPr>
      <p:grpSpPr>
        <a:xfrm>
          <a:off x="0" y="0"/>
          <a:ext cx="0" cy="0"/>
          <a:chOff x="0" y="0"/>
          <a:chExt cx="0" cy="0"/>
        </a:xfrm>
      </p:grpSpPr>
      <p:sp>
        <p:nvSpPr>
          <p:cNvPr id="561" name="Google Shape;561;p7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7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5" name="Shape 565"/>
        <p:cNvGrpSpPr/>
        <p:nvPr/>
      </p:nvGrpSpPr>
      <p:grpSpPr>
        <a:xfrm>
          <a:off x="0" y="0"/>
          <a:ext cx="0" cy="0"/>
          <a:chOff x="0" y="0"/>
          <a:chExt cx="0" cy="0"/>
        </a:xfrm>
      </p:grpSpPr>
      <p:sp>
        <p:nvSpPr>
          <p:cNvPr id="566" name="Google Shape;566;p8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8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0" name="Shape 570"/>
        <p:cNvGrpSpPr/>
        <p:nvPr/>
      </p:nvGrpSpPr>
      <p:grpSpPr>
        <a:xfrm>
          <a:off x="0" y="0"/>
          <a:ext cx="0" cy="0"/>
          <a:chOff x="0" y="0"/>
          <a:chExt cx="0" cy="0"/>
        </a:xfrm>
      </p:grpSpPr>
      <p:sp>
        <p:nvSpPr>
          <p:cNvPr id="571" name="Google Shape;571;p8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8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5" name="Shape 575"/>
        <p:cNvGrpSpPr/>
        <p:nvPr/>
      </p:nvGrpSpPr>
      <p:grpSpPr>
        <a:xfrm>
          <a:off x="0" y="0"/>
          <a:ext cx="0" cy="0"/>
          <a:chOff x="0" y="0"/>
          <a:chExt cx="0" cy="0"/>
        </a:xfrm>
      </p:grpSpPr>
      <p:sp>
        <p:nvSpPr>
          <p:cNvPr id="576" name="Google Shape;576;p8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8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0" name="Shape 580"/>
        <p:cNvGrpSpPr/>
        <p:nvPr/>
      </p:nvGrpSpPr>
      <p:grpSpPr>
        <a:xfrm>
          <a:off x="0" y="0"/>
          <a:ext cx="0" cy="0"/>
          <a:chOff x="0" y="0"/>
          <a:chExt cx="0" cy="0"/>
        </a:xfrm>
      </p:grpSpPr>
      <p:sp>
        <p:nvSpPr>
          <p:cNvPr id="581" name="Google Shape;581;p8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8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5" name="Shape 585"/>
        <p:cNvGrpSpPr/>
        <p:nvPr/>
      </p:nvGrpSpPr>
      <p:grpSpPr>
        <a:xfrm>
          <a:off x="0" y="0"/>
          <a:ext cx="0" cy="0"/>
          <a:chOff x="0" y="0"/>
          <a:chExt cx="0" cy="0"/>
        </a:xfrm>
      </p:grpSpPr>
      <p:sp>
        <p:nvSpPr>
          <p:cNvPr id="586" name="Google Shape;586;p8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8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1" name="Shape 591"/>
        <p:cNvGrpSpPr/>
        <p:nvPr/>
      </p:nvGrpSpPr>
      <p:grpSpPr>
        <a:xfrm>
          <a:off x="0" y="0"/>
          <a:ext cx="0" cy="0"/>
          <a:chOff x="0" y="0"/>
          <a:chExt cx="0" cy="0"/>
        </a:xfrm>
      </p:grpSpPr>
      <p:sp>
        <p:nvSpPr>
          <p:cNvPr id="592" name="Google Shape;592;p9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9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6" name="Shape 596"/>
        <p:cNvGrpSpPr/>
        <p:nvPr/>
      </p:nvGrpSpPr>
      <p:grpSpPr>
        <a:xfrm>
          <a:off x="0" y="0"/>
          <a:ext cx="0" cy="0"/>
          <a:chOff x="0" y="0"/>
          <a:chExt cx="0" cy="0"/>
        </a:xfrm>
      </p:grpSpPr>
      <p:sp>
        <p:nvSpPr>
          <p:cNvPr id="597" name="Google Shape;597;p9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p9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8" name="Shape 608"/>
        <p:cNvGrpSpPr/>
        <p:nvPr/>
      </p:nvGrpSpPr>
      <p:grpSpPr>
        <a:xfrm>
          <a:off x="0" y="0"/>
          <a:ext cx="0" cy="0"/>
          <a:chOff x="0" y="0"/>
          <a:chExt cx="0" cy="0"/>
        </a:xfrm>
      </p:grpSpPr>
      <p:sp>
        <p:nvSpPr>
          <p:cNvPr id="609" name="Google Shape;609;p9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9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5" name="Shape 615"/>
        <p:cNvGrpSpPr/>
        <p:nvPr/>
      </p:nvGrpSpPr>
      <p:grpSpPr>
        <a:xfrm>
          <a:off x="0" y="0"/>
          <a:ext cx="0" cy="0"/>
          <a:chOff x="0" y="0"/>
          <a:chExt cx="0" cy="0"/>
        </a:xfrm>
      </p:grpSpPr>
      <p:sp>
        <p:nvSpPr>
          <p:cNvPr id="616" name="Google Shape;616;p9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p9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0" name="Shape 620"/>
        <p:cNvGrpSpPr/>
        <p:nvPr/>
      </p:nvGrpSpPr>
      <p:grpSpPr>
        <a:xfrm>
          <a:off x="0" y="0"/>
          <a:ext cx="0" cy="0"/>
          <a:chOff x="0" y="0"/>
          <a:chExt cx="0" cy="0"/>
        </a:xfrm>
      </p:grpSpPr>
      <p:sp>
        <p:nvSpPr>
          <p:cNvPr id="621" name="Google Shape;621;p9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2" name="Google Shape;622;p9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1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5" name="Shape 625"/>
        <p:cNvGrpSpPr/>
        <p:nvPr/>
      </p:nvGrpSpPr>
      <p:grpSpPr>
        <a:xfrm>
          <a:off x="0" y="0"/>
          <a:ext cx="0" cy="0"/>
          <a:chOff x="0" y="0"/>
          <a:chExt cx="0" cy="0"/>
        </a:xfrm>
      </p:grpSpPr>
      <p:sp>
        <p:nvSpPr>
          <p:cNvPr id="626" name="Google Shape;626;p10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p10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0" name="Shape 630"/>
        <p:cNvGrpSpPr/>
        <p:nvPr/>
      </p:nvGrpSpPr>
      <p:grpSpPr>
        <a:xfrm>
          <a:off x="0" y="0"/>
          <a:ext cx="0" cy="0"/>
          <a:chOff x="0" y="0"/>
          <a:chExt cx="0" cy="0"/>
        </a:xfrm>
      </p:grpSpPr>
      <p:sp>
        <p:nvSpPr>
          <p:cNvPr id="631" name="Google Shape;631;p10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p10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5" name="Shape 635"/>
        <p:cNvGrpSpPr/>
        <p:nvPr/>
      </p:nvGrpSpPr>
      <p:grpSpPr>
        <a:xfrm>
          <a:off x="0" y="0"/>
          <a:ext cx="0" cy="0"/>
          <a:chOff x="0" y="0"/>
          <a:chExt cx="0" cy="0"/>
        </a:xfrm>
      </p:grpSpPr>
      <p:sp>
        <p:nvSpPr>
          <p:cNvPr id="636" name="Google Shape;636;p10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7" name="Google Shape;637;p10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1" name="Shape 641"/>
        <p:cNvGrpSpPr/>
        <p:nvPr/>
      </p:nvGrpSpPr>
      <p:grpSpPr>
        <a:xfrm>
          <a:off x="0" y="0"/>
          <a:ext cx="0" cy="0"/>
          <a:chOff x="0" y="0"/>
          <a:chExt cx="0" cy="0"/>
        </a:xfrm>
      </p:grpSpPr>
      <p:sp>
        <p:nvSpPr>
          <p:cNvPr id="642" name="Google Shape;642;p10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3" name="Google Shape;643;p10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6" name="Shape 716"/>
        <p:cNvGrpSpPr/>
        <p:nvPr/>
      </p:nvGrpSpPr>
      <p:grpSpPr>
        <a:xfrm>
          <a:off x="0" y="0"/>
          <a:ext cx="0" cy="0"/>
          <a:chOff x="0" y="0"/>
          <a:chExt cx="0" cy="0"/>
        </a:xfrm>
      </p:grpSpPr>
      <p:sp>
        <p:nvSpPr>
          <p:cNvPr id="717" name="Google Shape;717;p10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8" name="Google Shape;718;p10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1" name="Shape 721"/>
        <p:cNvGrpSpPr/>
        <p:nvPr/>
      </p:nvGrpSpPr>
      <p:grpSpPr>
        <a:xfrm>
          <a:off x="0" y="0"/>
          <a:ext cx="0" cy="0"/>
          <a:chOff x="0" y="0"/>
          <a:chExt cx="0" cy="0"/>
        </a:xfrm>
      </p:grpSpPr>
      <p:sp>
        <p:nvSpPr>
          <p:cNvPr id="722" name="Google Shape;722;p1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3" name="Google Shape;723;p11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6" name="Shape 726"/>
        <p:cNvGrpSpPr/>
        <p:nvPr/>
      </p:nvGrpSpPr>
      <p:grpSpPr>
        <a:xfrm>
          <a:off x="0" y="0"/>
          <a:ext cx="0" cy="0"/>
          <a:chOff x="0" y="0"/>
          <a:chExt cx="0" cy="0"/>
        </a:xfrm>
      </p:grpSpPr>
      <p:sp>
        <p:nvSpPr>
          <p:cNvPr id="727" name="Google Shape;727;p1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p11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3" name="Shape 733"/>
        <p:cNvGrpSpPr/>
        <p:nvPr/>
      </p:nvGrpSpPr>
      <p:grpSpPr>
        <a:xfrm>
          <a:off x="0" y="0"/>
          <a:ext cx="0" cy="0"/>
          <a:chOff x="0" y="0"/>
          <a:chExt cx="0" cy="0"/>
        </a:xfrm>
      </p:grpSpPr>
      <p:sp>
        <p:nvSpPr>
          <p:cNvPr id="734" name="Google Shape;734;p1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5" name="Google Shape;735;p11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8" name="Shape 738"/>
        <p:cNvGrpSpPr/>
        <p:nvPr/>
      </p:nvGrpSpPr>
      <p:grpSpPr>
        <a:xfrm>
          <a:off x="0" y="0"/>
          <a:ext cx="0" cy="0"/>
          <a:chOff x="0" y="0"/>
          <a:chExt cx="0" cy="0"/>
        </a:xfrm>
      </p:grpSpPr>
      <p:sp>
        <p:nvSpPr>
          <p:cNvPr id="739" name="Google Shape;739;p1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0" name="Google Shape;740;p11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5" name="Shape 745"/>
        <p:cNvGrpSpPr/>
        <p:nvPr/>
      </p:nvGrpSpPr>
      <p:grpSpPr>
        <a:xfrm>
          <a:off x="0" y="0"/>
          <a:ext cx="0" cy="0"/>
          <a:chOff x="0" y="0"/>
          <a:chExt cx="0" cy="0"/>
        </a:xfrm>
      </p:grpSpPr>
      <p:sp>
        <p:nvSpPr>
          <p:cNvPr id="746" name="Google Shape;746;p1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7" name="Google Shape;747;p11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0" name="Shape 750"/>
        <p:cNvGrpSpPr/>
        <p:nvPr/>
      </p:nvGrpSpPr>
      <p:grpSpPr>
        <a:xfrm>
          <a:off x="0" y="0"/>
          <a:ext cx="0" cy="0"/>
          <a:chOff x="0" y="0"/>
          <a:chExt cx="0" cy="0"/>
        </a:xfrm>
      </p:grpSpPr>
      <p:sp>
        <p:nvSpPr>
          <p:cNvPr id="751" name="Google Shape;751;p1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2" name="Google Shape;752;p12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5" name="Shape 755"/>
        <p:cNvGrpSpPr/>
        <p:nvPr/>
      </p:nvGrpSpPr>
      <p:grpSpPr>
        <a:xfrm>
          <a:off x="0" y="0"/>
          <a:ext cx="0" cy="0"/>
          <a:chOff x="0" y="0"/>
          <a:chExt cx="0" cy="0"/>
        </a:xfrm>
      </p:grpSpPr>
      <p:sp>
        <p:nvSpPr>
          <p:cNvPr id="756" name="Google Shape;756;p12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7" name="Google Shape;757;p12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0" name="Shape 760"/>
        <p:cNvGrpSpPr/>
        <p:nvPr/>
      </p:nvGrpSpPr>
      <p:grpSpPr>
        <a:xfrm>
          <a:off x="0" y="0"/>
          <a:ext cx="0" cy="0"/>
          <a:chOff x="0" y="0"/>
          <a:chExt cx="0" cy="0"/>
        </a:xfrm>
      </p:grpSpPr>
      <p:sp>
        <p:nvSpPr>
          <p:cNvPr id="761" name="Google Shape;761;p12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2" name="Google Shape;762;p12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5" name="Shape 765"/>
        <p:cNvGrpSpPr/>
        <p:nvPr/>
      </p:nvGrpSpPr>
      <p:grpSpPr>
        <a:xfrm>
          <a:off x="0" y="0"/>
          <a:ext cx="0" cy="0"/>
          <a:chOff x="0" y="0"/>
          <a:chExt cx="0" cy="0"/>
        </a:xfrm>
      </p:grpSpPr>
      <p:sp>
        <p:nvSpPr>
          <p:cNvPr id="766" name="Google Shape;766;p12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7" name="Google Shape;767;p12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2" name="Shape 772"/>
        <p:cNvGrpSpPr/>
        <p:nvPr/>
      </p:nvGrpSpPr>
      <p:grpSpPr>
        <a:xfrm>
          <a:off x="0" y="0"/>
          <a:ext cx="0" cy="0"/>
          <a:chOff x="0" y="0"/>
          <a:chExt cx="0" cy="0"/>
        </a:xfrm>
      </p:grpSpPr>
      <p:sp>
        <p:nvSpPr>
          <p:cNvPr id="773" name="Google Shape;773;p12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4" name="Google Shape;774;p12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7" name="Shape 777"/>
        <p:cNvGrpSpPr/>
        <p:nvPr/>
      </p:nvGrpSpPr>
      <p:grpSpPr>
        <a:xfrm>
          <a:off x="0" y="0"/>
          <a:ext cx="0" cy="0"/>
          <a:chOff x="0" y="0"/>
          <a:chExt cx="0" cy="0"/>
        </a:xfrm>
      </p:grpSpPr>
      <p:sp>
        <p:nvSpPr>
          <p:cNvPr id="778" name="Google Shape;778;p13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9" name="Google Shape;779;p13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3" name="Shape 783"/>
        <p:cNvGrpSpPr/>
        <p:nvPr/>
      </p:nvGrpSpPr>
      <p:grpSpPr>
        <a:xfrm>
          <a:off x="0" y="0"/>
          <a:ext cx="0" cy="0"/>
          <a:chOff x="0" y="0"/>
          <a:chExt cx="0" cy="0"/>
        </a:xfrm>
      </p:grpSpPr>
      <p:sp>
        <p:nvSpPr>
          <p:cNvPr id="784" name="Google Shape;784;p13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5" name="Google Shape;785;p13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8" name="Shape 788"/>
        <p:cNvGrpSpPr/>
        <p:nvPr/>
      </p:nvGrpSpPr>
      <p:grpSpPr>
        <a:xfrm>
          <a:off x="0" y="0"/>
          <a:ext cx="0" cy="0"/>
          <a:chOff x="0" y="0"/>
          <a:chExt cx="0" cy="0"/>
        </a:xfrm>
      </p:grpSpPr>
      <p:sp>
        <p:nvSpPr>
          <p:cNvPr id="789" name="Google Shape;789;p13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0" name="Google Shape;790;p13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5" name="Shape 795"/>
        <p:cNvGrpSpPr/>
        <p:nvPr/>
      </p:nvGrpSpPr>
      <p:grpSpPr>
        <a:xfrm>
          <a:off x="0" y="0"/>
          <a:ext cx="0" cy="0"/>
          <a:chOff x="0" y="0"/>
          <a:chExt cx="0" cy="0"/>
        </a:xfrm>
      </p:grpSpPr>
      <p:sp>
        <p:nvSpPr>
          <p:cNvPr id="796" name="Google Shape;796;p13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7" name="Google Shape;797;p13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0" name="Shape 800"/>
        <p:cNvGrpSpPr/>
        <p:nvPr/>
      </p:nvGrpSpPr>
      <p:grpSpPr>
        <a:xfrm>
          <a:off x="0" y="0"/>
          <a:ext cx="0" cy="0"/>
          <a:chOff x="0" y="0"/>
          <a:chExt cx="0" cy="0"/>
        </a:xfrm>
      </p:grpSpPr>
      <p:sp>
        <p:nvSpPr>
          <p:cNvPr id="801" name="Google Shape;801;p13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2" name="Google Shape;802;p13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 name="Shape 228"/>
        <p:cNvGrpSpPr/>
        <p:nvPr/>
      </p:nvGrpSpPr>
      <p:grpSpPr>
        <a:xfrm>
          <a:off x="0" y="0"/>
          <a:ext cx="0" cy="0"/>
          <a:chOff x="0" y="0"/>
          <a:chExt cx="0" cy="0"/>
        </a:xfrm>
      </p:grpSpPr>
      <p:sp>
        <p:nvSpPr>
          <p:cNvPr id="229" name="Google Shape;229;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5" name="Shape 805"/>
        <p:cNvGrpSpPr/>
        <p:nvPr/>
      </p:nvGrpSpPr>
      <p:grpSpPr>
        <a:xfrm>
          <a:off x="0" y="0"/>
          <a:ext cx="0" cy="0"/>
          <a:chOff x="0" y="0"/>
          <a:chExt cx="0" cy="0"/>
        </a:xfrm>
      </p:grpSpPr>
      <p:sp>
        <p:nvSpPr>
          <p:cNvPr id="806" name="Google Shape;806;p14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7" name="Google Shape;807;p14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0" name="Shape 810"/>
        <p:cNvGrpSpPr/>
        <p:nvPr/>
      </p:nvGrpSpPr>
      <p:grpSpPr>
        <a:xfrm>
          <a:off x="0" y="0"/>
          <a:ext cx="0" cy="0"/>
          <a:chOff x="0" y="0"/>
          <a:chExt cx="0" cy="0"/>
        </a:xfrm>
      </p:grpSpPr>
      <p:sp>
        <p:nvSpPr>
          <p:cNvPr id="811" name="Google Shape;811;p14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2" name="Google Shape;812;p14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7" name="Shape 817"/>
        <p:cNvGrpSpPr/>
        <p:nvPr/>
      </p:nvGrpSpPr>
      <p:grpSpPr>
        <a:xfrm>
          <a:off x="0" y="0"/>
          <a:ext cx="0" cy="0"/>
          <a:chOff x="0" y="0"/>
          <a:chExt cx="0" cy="0"/>
        </a:xfrm>
      </p:grpSpPr>
      <p:sp>
        <p:nvSpPr>
          <p:cNvPr id="818" name="Google Shape;818;p14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9" name="Google Shape;819;p14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3" name="Shape 823"/>
        <p:cNvGrpSpPr/>
        <p:nvPr/>
      </p:nvGrpSpPr>
      <p:grpSpPr>
        <a:xfrm>
          <a:off x="0" y="0"/>
          <a:ext cx="0" cy="0"/>
          <a:chOff x="0" y="0"/>
          <a:chExt cx="0" cy="0"/>
        </a:xfrm>
      </p:grpSpPr>
      <p:sp>
        <p:nvSpPr>
          <p:cNvPr id="824" name="Google Shape;824;p14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5" name="Google Shape;825;p14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9" name="Shape 829"/>
        <p:cNvGrpSpPr/>
        <p:nvPr/>
      </p:nvGrpSpPr>
      <p:grpSpPr>
        <a:xfrm>
          <a:off x="0" y="0"/>
          <a:ext cx="0" cy="0"/>
          <a:chOff x="0" y="0"/>
          <a:chExt cx="0" cy="0"/>
        </a:xfrm>
      </p:grpSpPr>
      <p:sp>
        <p:nvSpPr>
          <p:cNvPr id="830" name="Google Shape;830;p14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1" name="Google Shape;831;p14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5" name="Shape 835"/>
        <p:cNvGrpSpPr/>
        <p:nvPr/>
      </p:nvGrpSpPr>
      <p:grpSpPr>
        <a:xfrm>
          <a:off x="0" y="0"/>
          <a:ext cx="0" cy="0"/>
          <a:chOff x="0" y="0"/>
          <a:chExt cx="0" cy="0"/>
        </a:xfrm>
      </p:grpSpPr>
      <p:sp>
        <p:nvSpPr>
          <p:cNvPr id="836" name="Google Shape;836;p15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7" name="Google Shape;837;p15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1" name="Shape 841"/>
        <p:cNvGrpSpPr/>
        <p:nvPr/>
      </p:nvGrpSpPr>
      <p:grpSpPr>
        <a:xfrm>
          <a:off x="0" y="0"/>
          <a:ext cx="0" cy="0"/>
          <a:chOff x="0" y="0"/>
          <a:chExt cx="0" cy="0"/>
        </a:xfrm>
      </p:grpSpPr>
      <p:sp>
        <p:nvSpPr>
          <p:cNvPr id="842" name="Google Shape;842;p15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3" name="Google Shape;843;p15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7" name="Shape 847"/>
        <p:cNvGrpSpPr/>
        <p:nvPr/>
      </p:nvGrpSpPr>
      <p:grpSpPr>
        <a:xfrm>
          <a:off x="0" y="0"/>
          <a:ext cx="0" cy="0"/>
          <a:chOff x="0" y="0"/>
          <a:chExt cx="0" cy="0"/>
        </a:xfrm>
      </p:grpSpPr>
      <p:sp>
        <p:nvSpPr>
          <p:cNvPr id="848" name="Google Shape;848;p15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9" name="Google Shape;849;p15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3" name="Shape 853"/>
        <p:cNvGrpSpPr/>
        <p:nvPr/>
      </p:nvGrpSpPr>
      <p:grpSpPr>
        <a:xfrm>
          <a:off x="0" y="0"/>
          <a:ext cx="0" cy="0"/>
          <a:chOff x="0" y="0"/>
          <a:chExt cx="0" cy="0"/>
        </a:xfrm>
      </p:grpSpPr>
      <p:sp>
        <p:nvSpPr>
          <p:cNvPr id="854" name="Google Shape;854;p15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5" name="Google Shape;855;p15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9" name="Shape 859"/>
        <p:cNvGrpSpPr/>
        <p:nvPr/>
      </p:nvGrpSpPr>
      <p:grpSpPr>
        <a:xfrm>
          <a:off x="0" y="0"/>
          <a:ext cx="0" cy="0"/>
          <a:chOff x="0" y="0"/>
          <a:chExt cx="0" cy="0"/>
        </a:xfrm>
      </p:grpSpPr>
      <p:sp>
        <p:nvSpPr>
          <p:cNvPr id="860" name="Google Shape;860;p15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1" name="Google Shape;861;p15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6" name="Shape 866"/>
        <p:cNvGrpSpPr/>
        <p:nvPr/>
      </p:nvGrpSpPr>
      <p:grpSpPr>
        <a:xfrm>
          <a:off x="0" y="0"/>
          <a:ext cx="0" cy="0"/>
          <a:chOff x="0" y="0"/>
          <a:chExt cx="0" cy="0"/>
        </a:xfrm>
      </p:grpSpPr>
      <p:sp>
        <p:nvSpPr>
          <p:cNvPr id="867" name="Google Shape;867;p16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8" name="Google Shape;868;p16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4" name="Shape 874"/>
        <p:cNvGrpSpPr/>
        <p:nvPr/>
      </p:nvGrpSpPr>
      <p:grpSpPr>
        <a:xfrm>
          <a:off x="0" y="0"/>
          <a:ext cx="0" cy="0"/>
          <a:chOff x="0" y="0"/>
          <a:chExt cx="0" cy="0"/>
        </a:xfrm>
      </p:grpSpPr>
      <p:sp>
        <p:nvSpPr>
          <p:cNvPr id="875" name="Google Shape;875;p16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6" name="Google Shape;876;p16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2" name="Shape 882"/>
        <p:cNvGrpSpPr/>
        <p:nvPr/>
      </p:nvGrpSpPr>
      <p:grpSpPr>
        <a:xfrm>
          <a:off x="0" y="0"/>
          <a:ext cx="0" cy="0"/>
          <a:chOff x="0" y="0"/>
          <a:chExt cx="0" cy="0"/>
        </a:xfrm>
      </p:grpSpPr>
      <p:sp>
        <p:nvSpPr>
          <p:cNvPr id="883" name="Google Shape;883;p16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4" name="Google Shape;884;p16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9" name="Shape 889"/>
        <p:cNvGrpSpPr/>
        <p:nvPr/>
      </p:nvGrpSpPr>
      <p:grpSpPr>
        <a:xfrm>
          <a:off x="0" y="0"/>
          <a:ext cx="0" cy="0"/>
          <a:chOff x="0" y="0"/>
          <a:chExt cx="0" cy="0"/>
        </a:xfrm>
      </p:grpSpPr>
      <p:sp>
        <p:nvSpPr>
          <p:cNvPr id="890" name="Google Shape;890;p16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1" name="Google Shape;891;p16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5" name="Shape 895"/>
        <p:cNvGrpSpPr/>
        <p:nvPr/>
      </p:nvGrpSpPr>
      <p:grpSpPr>
        <a:xfrm>
          <a:off x="0" y="0"/>
          <a:ext cx="0" cy="0"/>
          <a:chOff x="0" y="0"/>
          <a:chExt cx="0" cy="0"/>
        </a:xfrm>
      </p:grpSpPr>
      <p:sp>
        <p:nvSpPr>
          <p:cNvPr id="896" name="Google Shape;896;p16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7" name="Google Shape;897;p16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2" name="Shape 902"/>
        <p:cNvGrpSpPr/>
        <p:nvPr/>
      </p:nvGrpSpPr>
      <p:grpSpPr>
        <a:xfrm>
          <a:off x="0" y="0"/>
          <a:ext cx="0" cy="0"/>
          <a:chOff x="0" y="0"/>
          <a:chExt cx="0" cy="0"/>
        </a:xfrm>
      </p:grpSpPr>
      <p:sp>
        <p:nvSpPr>
          <p:cNvPr id="903" name="Google Shape;903;p17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4" name="Google Shape;904;p17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8" name="Shape 908"/>
        <p:cNvGrpSpPr/>
        <p:nvPr/>
      </p:nvGrpSpPr>
      <p:grpSpPr>
        <a:xfrm>
          <a:off x="0" y="0"/>
          <a:ext cx="0" cy="0"/>
          <a:chOff x="0" y="0"/>
          <a:chExt cx="0" cy="0"/>
        </a:xfrm>
      </p:grpSpPr>
      <p:sp>
        <p:nvSpPr>
          <p:cNvPr id="909" name="Google Shape;909;p17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0" name="Google Shape;910;p17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4" name="Shape 914"/>
        <p:cNvGrpSpPr/>
        <p:nvPr/>
      </p:nvGrpSpPr>
      <p:grpSpPr>
        <a:xfrm>
          <a:off x="0" y="0"/>
          <a:ext cx="0" cy="0"/>
          <a:chOff x="0" y="0"/>
          <a:chExt cx="0" cy="0"/>
        </a:xfrm>
      </p:grpSpPr>
      <p:sp>
        <p:nvSpPr>
          <p:cNvPr id="915" name="Google Shape;915;p17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6" name="Google Shape;916;p175: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0" name="Shape 920"/>
        <p:cNvGrpSpPr/>
        <p:nvPr/>
      </p:nvGrpSpPr>
      <p:grpSpPr>
        <a:xfrm>
          <a:off x="0" y="0"/>
          <a:ext cx="0" cy="0"/>
          <a:chOff x="0" y="0"/>
          <a:chExt cx="0" cy="0"/>
        </a:xfrm>
      </p:grpSpPr>
      <p:sp>
        <p:nvSpPr>
          <p:cNvPr id="921" name="Google Shape;921;p17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2" name="Google Shape;922;p177: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7" name="Shape 927"/>
        <p:cNvGrpSpPr/>
        <p:nvPr/>
      </p:nvGrpSpPr>
      <p:grpSpPr>
        <a:xfrm>
          <a:off x="0" y="0"/>
          <a:ext cx="0" cy="0"/>
          <a:chOff x="0" y="0"/>
          <a:chExt cx="0" cy="0"/>
        </a:xfrm>
      </p:grpSpPr>
      <p:sp>
        <p:nvSpPr>
          <p:cNvPr id="928" name="Google Shape;928;p17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9" name="Google Shape;929;p17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p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19: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5" name="Shape 935"/>
        <p:cNvGrpSpPr/>
        <p:nvPr/>
      </p:nvGrpSpPr>
      <p:grpSpPr>
        <a:xfrm>
          <a:off x="0" y="0"/>
          <a:ext cx="0" cy="0"/>
          <a:chOff x="0" y="0"/>
          <a:chExt cx="0" cy="0"/>
        </a:xfrm>
      </p:grpSpPr>
      <p:sp>
        <p:nvSpPr>
          <p:cNvPr id="936" name="Google Shape;936;p18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7" name="Google Shape;937;p181: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obj">
  <p:cSld name="OBJECT">
    <p:spTree>
      <p:nvGrpSpPr>
        <p:cNvPr id="12" name="Shape 12"/>
        <p:cNvGrpSpPr/>
        <p:nvPr/>
      </p:nvGrpSpPr>
      <p:grpSpPr>
        <a:xfrm>
          <a:off x="0" y="0"/>
          <a:ext cx="0" cy="0"/>
          <a:chOff x="0" y="0"/>
          <a:chExt cx="0" cy="0"/>
        </a:xfrm>
      </p:grpSpPr>
      <p:sp>
        <p:nvSpPr>
          <p:cNvPr id="13" name="Google Shape;13;p2"/>
          <p:cNvSpPr txBox="1"/>
          <p:nvPr>
            <p:ph idx="11" type="ftr"/>
          </p:nvPr>
        </p:nvSpPr>
        <p:spPr>
          <a:xfrm>
            <a:off x="2642616" y="9354312"/>
            <a:ext cx="2487167" cy="50292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14" name="Google Shape;14;p2"/>
          <p:cNvSpPr txBox="1"/>
          <p:nvPr>
            <p:ph idx="10" type="dt"/>
          </p:nvPr>
        </p:nvSpPr>
        <p:spPr>
          <a:xfrm>
            <a:off x="388620" y="9354312"/>
            <a:ext cx="1787652" cy="50292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15" name="Google Shape;15;p2"/>
          <p:cNvSpPr txBox="1"/>
          <p:nvPr>
            <p:ph idx="12" type="sldNum"/>
          </p:nvPr>
        </p:nvSpPr>
        <p:spPr>
          <a:xfrm>
            <a:off x="5596128" y="9354312"/>
            <a:ext cx="1787652" cy="502920"/>
          </a:xfrm>
          <a:prstGeom prst="rect">
            <a:avLst/>
          </a:prstGeom>
          <a:noFill/>
          <a:ln>
            <a:noFill/>
          </a:ln>
        </p:spPr>
        <p:txBody>
          <a:bodyPr anchorCtr="0" anchor="t" bIns="0" lIns="0" spcFirstLastPara="1" rIns="0" wrap="square" tIns="0">
            <a:noAutofit/>
          </a:bodyPr>
          <a:lstStyle>
            <a:lvl1pPr indent="0" lvl="0" marL="0" marR="0" rtl="0" algn="r">
              <a:spcBef>
                <a:spcPts val="0"/>
              </a:spcBef>
              <a:buNone/>
              <a:defRPr sz="1800">
                <a:solidFill>
                  <a:srgbClr val="888888"/>
                </a:solidFill>
              </a:defRPr>
            </a:lvl1pPr>
            <a:lvl2pPr indent="0" lvl="1" marL="0" marR="0" rtl="0" algn="r">
              <a:spcBef>
                <a:spcPts val="0"/>
              </a:spcBef>
              <a:buNone/>
              <a:defRPr sz="1800">
                <a:solidFill>
                  <a:srgbClr val="888888"/>
                </a:solidFill>
              </a:defRPr>
            </a:lvl2pPr>
            <a:lvl3pPr indent="0" lvl="2" marL="0" marR="0" rtl="0" algn="r">
              <a:spcBef>
                <a:spcPts val="0"/>
              </a:spcBef>
              <a:buNone/>
              <a:defRPr sz="1800">
                <a:solidFill>
                  <a:srgbClr val="888888"/>
                </a:solidFill>
              </a:defRPr>
            </a:lvl3pPr>
            <a:lvl4pPr indent="0" lvl="3" marL="0" marR="0" rtl="0" algn="r">
              <a:spcBef>
                <a:spcPts val="0"/>
              </a:spcBef>
              <a:buNone/>
              <a:defRPr sz="1800">
                <a:solidFill>
                  <a:srgbClr val="888888"/>
                </a:solidFill>
              </a:defRPr>
            </a:lvl4pPr>
            <a:lvl5pPr indent="0" lvl="4" marL="0" marR="0" rtl="0" algn="r">
              <a:spcBef>
                <a:spcPts val="0"/>
              </a:spcBef>
              <a:buNone/>
              <a:defRPr sz="1800">
                <a:solidFill>
                  <a:srgbClr val="888888"/>
                </a:solidFill>
              </a:defRPr>
            </a:lvl5pPr>
            <a:lvl6pPr indent="0" lvl="5" marL="0" marR="0" rtl="0" algn="r">
              <a:spcBef>
                <a:spcPts val="0"/>
              </a:spcBef>
              <a:buNone/>
              <a:defRPr sz="1800">
                <a:solidFill>
                  <a:srgbClr val="888888"/>
                </a:solidFill>
              </a:defRPr>
            </a:lvl6pPr>
            <a:lvl7pPr indent="0" lvl="6" marL="0" marR="0" rtl="0" algn="r">
              <a:spcBef>
                <a:spcPts val="0"/>
              </a:spcBef>
              <a:buNone/>
              <a:defRPr sz="1800">
                <a:solidFill>
                  <a:srgbClr val="888888"/>
                </a:solidFill>
              </a:defRPr>
            </a:lvl7pPr>
            <a:lvl8pPr indent="0" lvl="7" marL="0" marR="0" rtl="0" algn="r">
              <a:spcBef>
                <a:spcPts val="0"/>
              </a:spcBef>
              <a:buNone/>
              <a:defRPr sz="1800">
                <a:solidFill>
                  <a:srgbClr val="888888"/>
                </a:solidFill>
              </a:defRPr>
            </a:lvl8pPr>
            <a:lvl9pPr indent="0" lvl="8" marL="0" marR="0" rtl="0"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p:cSld name="Title Slide">
    <p:spTree>
      <p:nvGrpSpPr>
        <p:cNvPr id="16" name="Shape 16"/>
        <p:cNvGrpSpPr/>
        <p:nvPr/>
      </p:nvGrpSpPr>
      <p:grpSpPr>
        <a:xfrm>
          <a:off x="0" y="0"/>
          <a:ext cx="0" cy="0"/>
          <a:chOff x="0" y="0"/>
          <a:chExt cx="0" cy="0"/>
        </a:xfrm>
      </p:grpSpPr>
      <p:sp>
        <p:nvSpPr>
          <p:cNvPr id="17" name="Google Shape;17;p3"/>
          <p:cNvSpPr txBox="1"/>
          <p:nvPr>
            <p:ph type="ctrTitle"/>
          </p:nvPr>
        </p:nvSpPr>
        <p:spPr>
          <a:xfrm>
            <a:off x="582930" y="3118104"/>
            <a:ext cx="6606540" cy="2112263"/>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8" name="Google Shape;18;p3"/>
          <p:cNvSpPr txBox="1"/>
          <p:nvPr>
            <p:ph idx="1" type="subTitle"/>
          </p:nvPr>
        </p:nvSpPr>
        <p:spPr>
          <a:xfrm>
            <a:off x="1165860" y="5632704"/>
            <a:ext cx="5440679" cy="25146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9" name="Google Shape;19;p3"/>
          <p:cNvSpPr txBox="1"/>
          <p:nvPr>
            <p:ph idx="11" type="ftr"/>
          </p:nvPr>
        </p:nvSpPr>
        <p:spPr>
          <a:xfrm>
            <a:off x="2642616" y="9354312"/>
            <a:ext cx="2487167" cy="50292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20" name="Google Shape;20;p3"/>
          <p:cNvSpPr txBox="1"/>
          <p:nvPr>
            <p:ph idx="10" type="dt"/>
          </p:nvPr>
        </p:nvSpPr>
        <p:spPr>
          <a:xfrm>
            <a:off x="388620" y="9354312"/>
            <a:ext cx="1787652" cy="50292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21" name="Google Shape;21;p3"/>
          <p:cNvSpPr txBox="1"/>
          <p:nvPr>
            <p:ph idx="12" type="sldNum"/>
          </p:nvPr>
        </p:nvSpPr>
        <p:spPr>
          <a:xfrm>
            <a:off x="5596128" y="9354312"/>
            <a:ext cx="1787652" cy="502920"/>
          </a:xfrm>
          <a:prstGeom prst="rect">
            <a:avLst/>
          </a:prstGeom>
          <a:noFill/>
          <a:ln>
            <a:noFill/>
          </a:ln>
        </p:spPr>
        <p:txBody>
          <a:bodyPr anchorCtr="0" anchor="t" bIns="0" lIns="0" spcFirstLastPara="1" rIns="0" wrap="square" tIns="0">
            <a:noAutofit/>
          </a:bodyPr>
          <a:lstStyle>
            <a:lvl1pPr indent="0" lvl="0" marL="0" marR="0" rtl="0" algn="r">
              <a:spcBef>
                <a:spcPts val="0"/>
              </a:spcBef>
              <a:buNone/>
              <a:defRPr sz="1800">
                <a:solidFill>
                  <a:srgbClr val="888888"/>
                </a:solidFill>
              </a:defRPr>
            </a:lvl1pPr>
            <a:lvl2pPr indent="0" lvl="1" marL="0" marR="0" rtl="0" algn="r">
              <a:spcBef>
                <a:spcPts val="0"/>
              </a:spcBef>
              <a:buNone/>
              <a:defRPr sz="1800">
                <a:solidFill>
                  <a:srgbClr val="888888"/>
                </a:solidFill>
              </a:defRPr>
            </a:lvl2pPr>
            <a:lvl3pPr indent="0" lvl="2" marL="0" marR="0" rtl="0" algn="r">
              <a:spcBef>
                <a:spcPts val="0"/>
              </a:spcBef>
              <a:buNone/>
              <a:defRPr sz="1800">
                <a:solidFill>
                  <a:srgbClr val="888888"/>
                </a:solidFill>
              </a:defRPr>
            </a:lvl3pPr>
            <a:lvl4pPr indent="0" lvl="3" marL="0" marR="0" rtl="0" algn="r">
              <a:spcBef>
                <a:spcPts val="0"/>
              </a:spcBef>
              <a:buNone/>
              <a:defRPr sz="1800">
                <a:solidFill>
                  <a:srgbClr val="888888"/>
                </a:solidFill>
              </a:defRPr>
            </a:lvl4pPr>
            <a:lvl5pPr indent="0" lvl="4" marL="0" marR="0" rtl="0" algn="r">
              <a:spcBef>
                <a:spcPts val="0"/>
              </a:spcBef>
              <a:buNone/>
              <a:defRPr sz="1800">
                <a:solidFill>
                  <a:srgbClr val="888888"/>
                </a:solidFill>
              </a:defRPr>
            </a:lvl5pPr>
            <a:lvl6pPr indent="0" lvl="5" marL="0" marR="0" rtl="0" algn="r">
              <a:spcBef>
                <a:spcPts val="0"/>
              </a:spcBef>
              <a:buNone/>
              <a:defRPr sz="1800">
                <a:solidFill>
                  <a:srgbClr val="888888"/>
                </a:solidFill>
              </a:defRPr>
            </a:lvl6pPr>
            <a:lvl7pPr indent="0" lvl="6" marL="0" marR="0" rtl="0" algn="r">
              <a:spcBef>
                <a:spcPts val="0"/>
              </a:spcBef>
              <a:buNone/>
              <a:defRPr sz="1800">
                <a:solidFill>
                  <a:srgbClr val="888888"/>
                </a:solidFill>
              </a:defRPr>
            </a:lvl7pPr>
            <a:lvl8pPr indent="0" lvl="7" marL="0" marR="0" rtl="0" algn="r">
              <a:spcBef>
                <a:spcPts val="0"/>
              </a:spcBef>
              <a:buNone/>
              <a:defRPr sz="1800">
                <a:solidFill>
                  <a:srgbClr val="888888"/>
                </a:solidFill>
              </a:defRPr>
            </a:lvl8pPr>
            <a:lvl9pPr indent="0" lvl="8" marL="0" marR="0" rtl="0"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22" name="Shape 22"/>
        <p:cNvGrpSpPr/>
        <p:nvPr/>
      </p:nvGrpSpPr>
      <p:grpSpPr>
        <a:xfrm>
          <a:off x="0" y="0"/>
          <a:ext cx="0" cy="0"/>
          <a:chOff x="0" y="0"/>
          <a:chExt cx="0" cy="0"/>
        </a:xfrm>
      </p:grpSpPr>
      <p:sp>
        <p:nvSpPr>
          <p:cNvPr id="23" name="Google Shape;23;p4"/>
          <p:cNvSpPr txBox="1"/>
          <p:nvPr>
            <p:ph type="title"/>
          </p:nvPr>
        </p:nvSpPr>
        <p:spPr>
          <a:xfrm>
            <a:off x="388620" y="402335"/>
            <a:ext cx="6995159" cy="1609343"/>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4" name="Google Shape;24;p4"/>
          <p:cNvSpPr txBox="1"/>
          <p:nvPr>
            <p:ph idx="1" type="body"/>
          </p:nvPr>
        </p:nvSpPr>
        <p:spPr>
          <a:xfrm>
            <a:off x="388620" y="2313432"/>
            <a:ext cx="6995159" cy="6638544"/>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25" name="Google Shape;25;p4"/>
          <p:cNvSpPr txBox="1"/>
          <p:nvPr>
            <p:ph idx="11" type="ftr"/>
          </p:nvPr>
        </p:nvSpPr>
        <p:spPr>
          <a:xfrm>
            <a:off x="2642616" y="9354312"/>
            <a:ext cx="2487167" cy="50292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26" name="Google Shape;26;p4"/>
          <p:cNvSpPr txBox="1"/>
          <p:nvPr>
            <p:ph idx="10" type="dt"/>
          </p:nvPr>
        </p:nvSpPr>
        <p:spPr>
          <a:xfrm>
            <a:off x="388620" y="9354312"/>
            <a:ext cx="1787652" cy="50292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27" name="Google Shape;27;p4"/>
          <p:cNvSpPr txBox="1"/>
          <p:nvPr>
            <p:ph idx="12" type="sldNum"/>
          </p:nvPr>
        </p:nvSpPr>
        <p:spPr>
          <a:xfrm>
            <a:off x="5596128" y="9354312"/>
            <a:ext cx="1787652" cy="502920"/>
          </a:xfrm>
          <a:prstGeom prst="rect">
            <a:avLst/>
          </a:prstGeom>
          <a:noFill/>
          <a:ln>
            <a:noFill/>
          </a:ln>
        </p:spPr>
        <p:txBody>
          <a:bodyPr anchorCtr="0" anchor="t" bIns="0" lIns="0" spcFirstLastPara="1" rIns="0" wrap="square" tIns="0">
            <a:noAutofit/>
          </a:bodyPr>
          <a:lstStyle>
            <a:lvl1pPr indent="0" lvl="0" marL="0" marR="0" rtl="0" algn="r">
              <a:spcBef>
                <a:spcPts val="0"/>
              </a:spcBef>
              <a:buNone/>
              <a:defRPr sz="1800">
                <a:solidFill>
                  <a:srgbClr val="888888"/>
                </a:solidFill>
              </a:defRPr>
            </a:lvl1pPr>
            <a:lvl2pPr indent="0" lvl="1" marL="0" marR="0" rtl="0" algn="r">
              <a:spcBef>
                <a:spcPts val="0"/>
              </a:spcBef>
              <a:buNone/>
              <a:defRPr sz="1800">
                <a:solidFill>
                  <a:srgbClr val="888888"/>
                </a:solidFill>
              </a:defRPr>
            </a:lvl2pPr>
            <a:lvl3pPr indent="0" lvl="2" marL="0" marR="0" rtl="0" algn="r">
              <a:spcBef>
                <a:spcPts val="0"/>
              </a:spcBef>
              <a:buNone/>
              <a:defRPr sz="1800">
                <a:solidFill>
                  <a:srgbClr val="888888"/>
                </a:solidFill>
              </a:defRPr>
            </a:lvl3pPr>
            <a:lvl4pPr indent="0" lvl="3" marL="0" marR="0" rtl="0" algn="r">
              <a:spcBef>
                <a:spcPts val="0"/>
              </a:spcBef>
              <a:buNone/>
              <a:defRPr sz="1800">
                <a:solidFill>
                  <a:srgbClr val="888888"/>
                </a:solidFill>
              </a:defRPr>
            </a:lvl4pPr>
            <a:lvl5pPr indent="0" lvl="4" marL="0" marR="0" rtl="0" algn="r">
              <a:spcBef>
                <a:spcPts val="0"/>
              </a:spcBef>
              <a:buNone/>
              <a:defRPr sz="1800">
                <a:solidFill>
                  <a:srgbClr val="888888"/>
                </a:solidFill>
              </a:defRPr>
            </a:lvl5pPr>
            <a:lvl6pPr indent="0" lvl="5" marL="0" marR="0" rtl="0" algn="r">
              <a:spcBef>
                <a:spcPts val="0"/>
              </a:spcBef>
              <a:buNone/>
              <a:defRPr sz="1800">
                <a:solidFill>
                  <a:srgbClr val="888888"/>
                </a:solidFill>
              </a:defRPr>
            </a:lvl6pPr>
            <a:lvl7pPr indent="0" lvl="6" marL="0" marR="0" rtl="0" algn="r">
              <a:spcBef>
                <a:spcPts val="0"/>
              </a:spcBef>
              <a:buNone/>
              <a:defRPr sz="1800">
                <a:solidFill>
                  <a:srgbClr val="888888"/>
                </a:solidFill>
              </a:defRPr>
            </a:lvl7pPr>
            <a:lvl8pPr indent="0" lvl="7" marL="0" marR="0" rtl="0" algn="r">
              <a:spcBef>
                <a:spcPts val="0"/>
              </a:spcBef>
              <a:buNone/>
              <a:defRPr sz="1800">
                <a:solidFill>
                  <a:srgbClr val="888888"/>
                </a:solidFill>
              </a:defRPr>
            </a:lvl8pPr>
            <a:lvl9pPr indent="0" lvl="8" marL="0" marR="0" rtl="0"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spTree>
      <p:nvGrpSpPr>
        <p:cNvPr id="28" name="Shape 28"/>
        <p:cNvGrpSpPr/>
        <p:nvPr/>
      </p:nvGrpSpPr>
      <p:grpSpPr>
        <a:xfrm>
          <a:off x="0" y="0"/>
          <a:ext cx="0" cy="0"/>
          <a:chOff x="0" y="0"/>
          <a:chExt cx="0" cy="0"/>
        </a:xfrm>
      </p:grpSpPr>
      <p:sp>
        <p:nvSpPr>
          <p:cNvPr id="29" name="Google Shape;29;p5"/>
          <p:cNvSpPr txBox="1"/>
          <p:nvPr>
            <p:ph type="title"/>
          </p:nvPr>
        </p:nvSpPr>
        <p:spPr>
          <a:xfrm>
            <a:off x="388620" y="402335"/>
            <a:ext cx="6995159" cy="1609343"/>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0" name="Google Shape;30;p5"/>
          <p:cNvSpPr txBox="1"/>
          <p:nvPr>
            <p:ph idx="1" type="body"/>
          </p:nvPr>
        </p:nvSpPr>
        <p:spPr>
          <a:xfrm>
            <a:off x="388620" y="2313432"/>
            <a:ext cx="3380994" cy="6638544"/>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31" name="Google Shape;31;p5"/>
          <p:cNvSpPr txBox="1"/>
          <p:nvPr>
            <p:ph idx="2" type="body"/>
          </p:nvPr>
        </p:nvSpPr>
        <p:spPr>
          <a:xfrm>
            <a:off x="4002785" y="2313432"/>
            <a:ext cx="3380994" cy="6638544"/>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32" name="Google Shape;32;p5"/>
          <p:cNvSpPr txBox="1"/>
          <p:nvPr>
            <p:ph idx="11" type="ftr"/>
          </p:nvPr>
        </p:nvSpPr>
        <p:spPr>
          <a:xfrm>
            <a:off x="2642616" y="9354312"/>
            <a:ext cx="2487167" cy="50292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33" name="Google Shape;33;p5"/>
          <p:cNvSpPr txBox="1"/>
          <p:nvPr>
            <p:ph idx="10" type="dt"/>
          </p:nvPr>
        </p:nvSpPr>
        <p:spPr>
          <a:xfrm>
            <a:off x="388620" y="9354312"/>
            <a:ext cx="1787652" cy="50292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34" name="Google Shape;34;p5"/>
          <p:cNvSpPr txBox="1"/>
          <p:nvPr>
            <p:ph idx="12" type="sldNum"/>
          </p:nvPr>
        </p:nvSpPr>
        <p:spPr>
          <a:xfrm>
            <a:off x="5596128" y="9354312"/>
            <a:ext cx="1787652" cy="502920"/>
          </a:xfrm>
          <a:prstGeom prst="rect">
            <a:avLst/>
          </a:prstGeom>
          <a:noFill/>
          <a:ln>
            <a:noFill/>
          </a:ln>
        </p:spPr>
        <p:txBody>
          <a:bodyPr anchorCtr="0" anchor="t" bIns="0" lIns="0" spcFirstLastPara="1" rIns="0" wrap="square" tIns="0">
            <a:noAutofit/>
          </a:bodyPr>
          <a:lstStyle>
            <a:lvl1pPr indent="0" lvl="0" marL="0" marR="0" rtl="0" algn="r">
              <a:spcBef>
                <a:spcPts val="0"/>
              </a:spcBef>
              <a:buNone/>
              <a:defRPr sz="1800">
                <a:solidFill>
                  <a:srgbClr val="888888"/>
                </a:solidFill>
              </a:defRPr>
            </a:lvl1pPr>
            <a:lvl2pPr indent="0" lvl="1" marL="0" marR="0" rtl="0" algn="r">
              <a:spcBef>
                <a:spcPts val="0"/>
              </a:spcBef>
              <a:buNone/>
              <a:defRPr sz="1800">
                <a:solidFill>
                  <a:srgbClr val="888888"/>
                </a:solidFill>
              </a:defRPr>
            </a:lvl2pPr>
            <a:lvl3pPr indent="0" lvl="2" marL="0" marR="0" rtl="0" algn="r">
              <a:spcBef>
                <a:spcPts val="0"/>
              </a:spcBef>
              <a:buNone/>
              <a:defRPr sz="1800">
                <a:solidFill>
                  <a:srgbClr val="888888"/>
                </a:solidFill>
              </a:defRPr>
            </a:lvl3pPr>
            <a:lvl4pPr indent="0" lvl="3" marL="0" marR="0" rtl="0" algn="r">
              <a:spcBef>
                <a:spcPts val="0"/>
              </a:spcBef>
              <a:buNone/>
              <a:defRPr sz="1800">
                <a:solidFill>
                  <a:srgbClr val="888888"/>
                </a:solidFill>
              </a:defRPr>
            </a:lvl4pPr>
            <a:lvl5pPr indent="0" lvl="4" marL="0" marR="0" rtl="0" algn="r">
              <a:spcBef>
                <a:spcPts val="0"/>
              </a:spcBef>
              <a:buNone/>
              <a:defRPr sz="1800">
                <a:solidFill>
                  <a:srgbClr val="888888"/>
                </a:solidFill>
              </a:defRPr>
            </a:lvl5pPr>
            <a:lvl6pPr indent="0" lvl="5" marL="0" marR="0" rtl="0" algn="r">
              <a:spcBef>
                <a:spcPts val="0"/>
              </a:spcBef>
              <a:buNone/>
              <a:defRPr sz="1800">
                <a:solidFill>
                  <a:srgbClr val="888888"/>
                </a:solidFill>
              </a:defRPr>
            </a:lvl6pPr>
            <a:lvl7pPr indent="0" lvl="6" marL="0" marR="0" rtl="0" algn="r">
              <a:spcBef>
                <a:spcPts val="0"/>
              </a:spcBef>
              <a:buNone/>
              <a:defRPr sz="1800">
                <a:solidFill>
                  <a:srgbClr val="888888"/>
                </a:solidFill>
              </a:defRPr>
            </a:lvl7pPr>
            <a:lvl8pPr indent="0" lvl="7" marL="0" marR="0" rtl="0" algn="r">
              <a:spcBef>
                <a:spcPts val="0"/>
              </a:spcBef>
              <a:buNone/>
              <a:defRPr sz="1800">
                <a:solidFill>
                  <a:srgbClr val="888888"/>
                </a:solidFill>
              </a:defRPr>
            </a:lvl8pPr>
            <a:lvl9pPr indent="0" lvl="8" marL="0" marR="0" rtl="0"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p:cSld name="Title Only">
    <p:spTree>
      <p:nvGrpSpPr>
        <p:cNvPr id="35" name="Shape 35"/>
        <p:cNvGrpSpPr/>
        <p:nvPr/>
      </p:nvGrpSpPr>
      <p:grpSpPr>
        <a:xfrm>
          <a:off x="0" y="0"/>
          <a:ext cx="0" cy="0"/>
          <a:chOff x="0" y="0"/>
          <a:chExt cx="0" cy="0"/>
        </a:xfrm>
      </p:grpSpPr>
      <p:sp>
        <p:nvSpPr>
          <p:cNvPr id="36" name="Google Shape;36;p6"/>
          <p:cNvSpPr txBox="1"/>
          <p:nvPr>
            <p:ph type="title"/>
          </p:nvPr>
        </p:nvSpPr>
        <p:spPr>
          <a:xfrm>
            <a:off x="388620" y="402335"/>
            <a:ext cx="6995159" cy="1609343"/>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7" name="Google Shape;37;p6"/>
          <p:cNvSpPr txBox="1"/>
          <p:nvPr>
            <p:ph idx="11" type="ftr"/>
          </p:nvPr>
        </p:nvSpPr>
        <p:spPr>
          <a:xfrm>
            <a:off x="2642616" y="9354312"/>
            <a:ext cx="2487167" cy="50292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38" name="Google Shape;38;p6"/>
          <p:cNvSpPr txBox="1"/>
          <p:nvPr>
            <p:ph idx="10" type="dt"/>
          </p:nvPr>
        </p:nvSpPr>
        <p:spPr>
          <a:xfrm>
            <a:off x="388620" y="9354312"/>
            <a:ext cx="1787652" cy="50292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39" name="Google Shape;39;p6"/>
          <p:cNvSpPr txBox="1"/>
          <p:nvPr>
            <p:ph idx="12" type="sldNum"/>
          </p:nvPr>
        </p:nvSpPr>
        <p:spPr>
          <a:xfrm>
            <a:off x="5596128" y="9354312"/>
            <a:ext cx="1787652" cy="502920"/>
          </a:xfrm>
          <a:prstGeom prst="rect">
            <a:avLst/>
          </a:prstGeom>
          <a:noFill/>
          <a:ln>
            <a:noFill/>
          </a:ln>
        </p:spPr>
        <p:txBody>
          <a:bodyPr anchorCtr="0" anchor="t" bIns="0" lIns="0" spcFirstLastPara="1" rIns="0" wrap="square" tIns="0">
            <a:noAutofit/>
          </a:bodyPr>
          <a:lstStyle>
            <a:lvl1pPr indent="0" lvl="0" marL="0" marR="0" rtl="0" algn="r">
              <a:spcBef>
                <a:spcPts val="0"/>
              </a:spcBef>
              <a:buNone/>
              <a:defRPr sz="1800">
                <a:solidFill>
                  <a:srgbClr val="888888"/>
                </a:solidFill>
              </a:defRPr>
            </a:lvl1pPr>
            <a:lvl2pPr indent="0" lvl="1" marL="0" marR="0" rtl="0" algn="r">
              <a:spcBef>
                <a:spcPts val="0"/>
              </a:spcBef>
              <a:buNone/>
              <a:defRPr sz="1800">
                <a:solidFill>
                  <a:srgbClr val="888888"/>
                </a:solidFill>
              </a:defRPr>
            </a:lvl2pPr>
            <a:lvl3pPr indent="0" lvl="2" marL="0" marR="0" rtl="0" algn="r">
              <a:spcBef>
                <a:spcPts val="0"/>
              </a:spcBef>
              <a:buNone/>
              <a:defRPr sz="1800">
                <a:solidFill>
                  <a:srgbClr val="888888"/>
                </a:solidFill>
              </a:defRPr>
            </a:lvl3pPr>
            <a:lvl4pPr indent="0" lvl="3" marL="0" marR="0" rtl="0" algn="r">
              <a:spcBef>
                <a:spcPts val="0"/>
              </a:spcBef>
              <a:buNone/>
              <a:defRPr sz="1800">
                <a:solidFill>
                  <a:srgbClr val="888888"/>
                </a:solidFill>
              </a:defRPr>
            </a:lvl4pPr>
            <a:lvl5pPr indent="0" lvl="4" marL="0" marR="0" rtl="0" algn="r">
              <a:spcBef>
                <a:spcPts val="0"/>
              </a:spcBef>
              <a:buNone/>
              <a:defRPr sz="1800">
                <a:solidFill>
                  <a:srgbClr val="888888"/>
                </a:solidFill>
              </a:defRPr>
            </a:lvl5pPr>
            <a:lvl6pPr indent="0" lvl="5" marL="0" marR="0" rtl="0" algn="r">
              <a:spcBef>
                <a:spcPts val="0"/>
              </a:spcBef>
              <a:buNone/>
              <a:defRPr sz="1800">
                <a:solidFill>
                  <a:srgbClr val="888888"/>
                </a:solidFill>
              </a:defRPr>
            </a:lvl6pPr>
            <a:lvl7pPr indent="0" lvl="6" marL="0" marR="0" rtl="0" algn="r">
              <a:spcBef>
                <a:spcPts val="0"/>
              </a:spcBef>
              <a:buNone/>
              <a:defRPr sz="1800">
                <a:solidFill>
                  <a:srgbClr val="888888"/>
                </a:solidFill>
              </a:defRPr>
            </a:lvl7pPr>
            <a:lvl8pPr indent="0" lvl="7" marL="0" marR="0" rtl="0" algn="r">
              <a:spcBef>
                <a:spcPts val="0"/>
              </a:spcBef>
              <a:buNone/>
              <a:defRPr sz="1800">
                <a:solidFill>
                  <a:srgbClr val="888888"/>
                </a:solidFill>
              </a:defRPr>
            </a:lvl8pPr>
            <a:lvl9pPr indent="0" lvl="8" marL="0" marR="0" rtl="0"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476250" y="274321"/>
            <a:ext cx="2826905" cy="396988"/>
          </a:xfrm>
          <a:prstGeom prst="rect">
            <a:avLst/>
          </a:prstGeom>
          <a:blipFill rotWithShape="1">
            <a:blip r:embed="rId1">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 name="Google Shape;7;p1"/>
          <p:cNvSpPr txBox="1"/>
          <p:nvPr>
            <p:ph type="title"/>
          </p:nvPr>
        </p:nvSpPr>
        <p:spPr>
          <a:xfrm>
            <a:off x="388620" y="402335"/>
            <a:ext cx="6995159" cy="1609343"/>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8" name="Google Shape;8;p1"/>
          <p:cNvSpPr txBox="1"/>
          <p:nvPr>
            <p:ph idx="1" type="body"/>
          </p:nvPr>
        </p:nvSpPr>
        <p:spPr>
          <a:xfrm>
            <a:off x="388620" y="2313432"/>
            <a:ext cx="6995159" cy="6638544"/>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9" name="Google Shape;9;p1"/>
          <p:cNvSpPr txBox="1"/>
          <p:nvPr>
            <p:ph idx="11" type="ftr"/>
          </p:nvPr>
        </p:nvSpPr>
        <p:spPr>
          <a:xfrm>
            <a:off x="2642616" y="9354312"/>
            <a:ext cx="2487167" cy="50292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10" name="Google Shape;10;p1"/>
          <p:cNvSpPr txBox="1"/>
          <p:nvPr>
            <p:ph idx="10" type="dt"/>
          </p:nvPr>
        </p:nvSpPr>
        <p:spPr>
          <a:xfrm>
            <a:off x="388620" y="9354312"/>
            <a:ext cx="1787652" cy="50292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457200" marR="0" rtl="0" algn="l">
              <a:spcBef>
                <a:spcPts val="0"/>
              </a:spcBef>
              <a:spcAft>
                <a:spcPts val="0"/>
              </a:spcAft>
              <a:buSzPts val="1400"/>
              <a:buNone/>
              <a:defRPr b="0" i="0" sz="1800" u="none" cap="none" strike="noStrike"/>
            </a:lvl2pPr>
            <a:lvl3pPr indent="0" lvl="2" marL="914400" marR="0" rtl="0" algn="l">
              <a:spcBef>
                <a:spcPts val="0"/>
              </a:spcBef>
              <a:spcAft>
                <a:spcPts val="0"/>
              </a:spcAft>
              <a:buSzPts val="1400"/>
              <a:buNone/>
              <a:defRPr b="0" i="0" sz="1800" u="none" cap="none" strike="noStrike"/>
            </a:lvl3pPr>
            <a:lvl4pPr indent="0" lvl="3" marL="1371600" marR="0" rtl="0" algn="l">
              <a:spcBef>
                <a:spcPts val="0"/>
              </a:spcBef>
              <a:spcAft>
                <a:spcPts val="0"/>
              </a:spcAft>
              <a:buSzPts val="1400"/>
              <a:buNone/>
              <a:defRPr b="0" i="0" sz="1800" u="none" cap="none" strike="noStrike"/>
            </a:lvl4pPr>
            <a:lvl5pPr indent="0" lvl="4" marL="1828800" marR="0" rtl="0" algn="l">
              <a:spcBef>
                <a:spcPts val="0"/>
              </a:spcBef>
              <a:spcAft>
                <a:spcPts val="0"/>
              </a:spcAft>
              <a:buSzPts val="1400"/>
              <a:buNone/>
              <a:defRPr b="0" i="0" sz="1800" u="none" cap="none" strike="noStrike"/>
            </a:lvl5pPr>
            <a:lvl6pPr indent="0" lvl="5" marL="2286000" marR="0" rtl="0" algn="l">
              <a:spcBef>
                <a:spcPts val="0"/>
              </a:spcBef>
              <a:spcAft>
                <a:spcPts val="0"/>
              </a:spcAft>
              <a:buSzPts val="1400"/>
              <a:buNone/>
              <a:defRPr b="0" i="0" sz="1800" u="none" cap="none" strike="noStrike"/>
            </a:lvl6pPr>
            <a:lvl7pPr indent="0" lvl="6" marL="2743200" marR="0" rtl="0" algn="l">
              <a:spcBef>
                <a:spcPts val="0"/>
              </a:spcBef>
              <a:spcAft>
                <a:spcPts val="0"/>
              </a:spcAft>
              <a:buSzPts val="1400"/>
              <a:buNone/>
              <a:defRPr b="0" i="0" sz="1800" u="none" cap="none" strike="noStrike"/>
            </a:lvl7pPr>
            <a:lvl8pPr indent="0" lvl="7" marL="3200400" marR="0" rtl="0" algn="l">
              <a:spcBef>
                <a:spcPts val="0"/>
              </a:spcBef>
              <a:spcAft>
                <a:spcPts val="0"/>
              </a:spcAft>
              <a:buSzPts val="1400"/>
              <a:buNone/>
              <a:defRPr b="0" i="0" sz="1800" u="none" cap="none" strike="noStrike"/>
            </a:lvl8pPr>
            <a:lvl9pPr indent="0" lvl="8" marL="3657600" marR="0" rtl="0" algn="l">
              <a:spcBef>
                <a:spcPts val="0"/>
              </a:spcBef>
              <a:spcAft>
                <a:spcPts val="0"/>
              </a:spcAft>
              <a:buSzPts val="1400"/>
              <a:buNone/>
              <a:defRPr b="0" i="0" sz="1800" u="none" cap="none" strike="noStrike"/>
            </a:lvl9pPr>
          </a:lstStyle>
          <a:p/>
        </p:txBody>
      </p:sp>
      <p:sp>
        <p:nvSpPr>
          <p:cNvPr id="11" name="Google Shape;11;p1"/>
          <p:cNvSpPr txBox="1"/>
          <p:nvPr>
            <p:ph idx="12" type="sldNum"/>
          </p:nvPr>
        </p:nvSpPr>
        <p:spPr>
          <a:xfrm>
            <a:off x="5596128" y="9354312"/>
            <a:ext cx="1787652" cy="502920"/>
          </a:xfrm>
          <a:prstGeom prst="rect">
            <a:avLst/>
          </a:prstGeom>
          <a:noFill/>
          <a:ln>
            <a:noFill/>
          </a:ln>
        </p:spPr>
        <p:txBody>
          <a:bodyPr anchorCtr="0" anchor="t" bIns="0" lIns="0" spcFirstLastPara="1" rIns="0" wrap="square" tIns="0">
            <a:noAutofit/>
          </a:bodyPr>
          <a:lstStyle>
            <a:lvl1pPr indent="0" lvl="0" marL="0" marR="0" rtl="0" algn="r">
              <a:spcBef>
                <a:spcPts val="0"/>
              </a:spcBef>
              <a:buNone/>
              <a:defRPr sz="1800">
                <a:solidFill>
                  <a:srgbClr val="888888"/>
                </a:solidFill>
              </a:defRPr>
            </a:lvl1pPr>
            <a:lvl2pPr indent="0" lvl="1" marL="0" marR="0" rtl="0" algn="r">
              <a:spcBef>
                <a:spcPts val="0"/>
              </a:spcBef>
              <a:buNone/>
              <a:defRPr sz="1800">
                <a:solidFill>
                  <a:srgbClr val="888888"/>
                </a:solidFill>
              </a:defRPr>
            </a:lvl2pPr>
            <a:lvl3pPr indent="0" lvl="2" marL="0" marR="0" rtl="0" algn="r">
              <a:spcBef>
                <a:spcPts val="0"/>
              </a:spcBef>
              <a:buNone/>
              <a:defRPr sz="1800">
                <a:solidFill>
                  <a:srgbClr val="888888"/>
                </a:solidFill>
              </a:defRPr>
            </a:lvl3pPr>
            <a:lvl4pPr indent="0" lvl="3" marL="0" marR="0" rtl="0" algn="r">
              <a:spcBef>
                <a:spcPts val="0"/>
              </a:spcBef>
              <a:buNone/>
              <a:defRPr sz="1800">
                <a:solidFill>
                  <a:srgbClr val="888888"/>
                </a:solidFill>
              </a:defRPr>
            </a:lvl4pPr>
            <a:lvl5pPr indent="0" lvl="4" marL="0" marR="0" rtl="0" algn="r">
              <a:spcBef>
                <a:spcPts val="0"/>
              </a:spcBef>
              <a:buNone/>
              <a:defRPr sz="1800">
                <a:solidFill>
                  <a:srgbClr val="888888"/>
                </a:solidFill>
              </a:defRPr>
            </a:lvl5pPr>
            <a:lvl6pPr indent="0" lvl="5" marL="0" marR="0" rtl="0" algn="r">
              <a:spcBef>
                <a:spcPts val="0"/>
              </a:spcBef>
              <a:buNone/>
              <a:defRPr sz="1800">
                <a:solidFill>
                  <a:srgbClr val="888888"/>
                </a:solidFill>
              </a:defRPr>
            </a:lvl6pPr>
            <a:lvl7pPr indent="0" lvl="6" marL="0" marR="0" rtl="0" algn="r">
              <a:spcBef>
                <a:spcPts val="0"/>
              </a:spcBef>
              <a:buNone/>
              <a:defRPr sz="1800">
                <a:solidFill>
                  <a:srgbClr val="888888"/>
                </a:solidFill>
              </a:defRPr>
            </a:lvl7pPr>
            <a:lvl8pPr indent="0" lvl="7" marL="0" marR="0" rtl="0" algn="r">
              <a:spcBef>
                <a:spcPts val="0"/>
              </a:spcBef>
              <a:buNone/>
              <a:defRPr sz="1800">
                <a:solidFill>
                  <a:srgbClr val="888888"/>
                </a:solidFill>
              </a:defRPr>
            </a:lvl8pPr>
            <a:lvl9pPr indent="0" lvl="8" marL="0" marR="0" rtl="0"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25.png"/><Relationship Id="rId22" Type="http://schemas.openxmlformats.org/officeDocument/2006/relationships/image" Target="../media/image14.png"/><Relationship Id="rId21" Type="http://schemas.openxmlformats.org/officeDocument/2006/relationships/image" Target="../media/image19.png"/><Relationship Id="rId24" Type="http://schemas.openxmlformats.org/officeDocument/2006/relationships/image" Target="../media/image15.png"/><Relationship Id="rId23"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33.png"/><Relationship Id="rId9" Type="http://schemas.openxmlformats.org/officeDocument/2006/relationships/image" Target="../media/image20.png"/><Relationship Id="rId26" Type="http://schemas.openxmlformats.org/officeDocument/2006/relationships/image" Target="../media/image21.png"/><Relationship Id="rId25" Type="http://schemas.openxmlformats.org/officeDocument/2006/relationships/image" Target="../media/image28.png"/><Relationship Id="rId27" Type="http://schemas.openxmlformats.org/officeDocument/2006/relationships/image" Target="../media/image22.png"/><Relationship Id="rId5" Type="http://schemas.openxmlformats.org/officeDocument/2006/relationships/image" Target="../media/image3.png"/><Relationship Id="rId6" Type="http://schemas.openxmlformats.org/officeDocument/2006/relationships/image" Target="../media/image12.png"/><Relationship Id="rId7" Type="http://schemas.openxmlformats.org/officeDocument/2006/relationships/image" Target="../media/image5.png"/><Relationship Id="rId8" Type="http://schemas.openxmlformats.org/officeDocument/2006/relationships/image" Target="../media/image6.png"/><Relationship Id="rId11" Type="http://schemas.openxmlformats.org/officeDocument/2006/relationships/image" Target="../media/image2.png"/><Relationship Id="rId10" Type="http://schemas.openxmlformats.org/officeDocument/2006/relationships/image" Target="../media/image9.png"/><Relationship Id="rId13" Type="http://schemas.openxmlformats.org/officeDocument/2006/relationships/image" Target="../media/image16.png"/><Relationship Id="rId12" Type="http://schemas.openxmlformats.org/officeDocument/2006/relationships/image" Target="../media/image7.png"/><Relationship Id="rId15" Type="http://schemas.openxmlformats.org/officeDocument/2006/relationships/image" Target="../media/image8.png"/><Relationship Id="rId14" Type="http://schemas.openxmlformats.org/officeDocument/2006/relationships/image" Target="../media/image10.png"/><Relationship Id="rId17" Type="http://schemas.openxmlformats.org/officeDocument/2006/relationships/image" Target="../media/image11.png"/><Relationship Id="rId16" Type="http://schemas.openxmlformats.org/officeDocument/2006/relationships/image" Target="../media/image4.png"/><Relationship Id="rId19" Type="http://schemas.openxmlformats.org/officeDocument/2006/relationships/image" Target="../media/image31.png"/><Relationship Id="rId18"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hyperlink" Target="http://ppt/slides/slide79.xml" TargetMode="External"/><Relationship Id="rId4" Type="http://schemas.openxmlformats.org/officeDocument/2006/relationships/hyperlink" Target="http://ppt/slides/slide79.xm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hyperlink" Target="https://www.3eonline.com/eeeOnlinePortal/DesktopDefault.aspx"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hyperlink" Target="http://ppt/slides/slide72.xml"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hyperlink" Target="http://ppt/slides/slide72.xml"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hyperlink" Target="http://ppt/slides/slide72.xml"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hyperlink" Target="http://ppt/slides/slide72.xml" TargetMode="External"/><Relationship Id="rId4" Type="http://schemas.openxmlformats.org/officeDocument/2006/relationships/hyperlink" Target="http://ppt/slides/slide72.xml"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hyperlink" Target="mailto:actimes@maritimehelicopters.com"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hyperlink" Target="mailto:actimes@maritimehelicopters.com"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hyperlink" Target="mailto:mhiparts@maritimehelicopters.com" TargetMode="External"/><Relationship Id="rId4" Type="http://schemas.openxmlformats.org/officeDocument/2006/relationships/image" Target="../media/image2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1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2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23.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29.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image" Target="../media/image2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32.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3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 Id="rId3" Type="http://schemas.openxmlformats.org/officeDocument/2006/relationships/image" Target="../media/image1.png"/><Relationship Id="rId4" Type="http://schemas.openxmlformats.org/officeDocument/2006/relationships/hyperlink" Target="http://rotor-apps.com/MHI/manuals/mel.pdf"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1.png"/><Relationship Id="rId4" Type="http://schemas.openxmlformats.org/officeDocument/2006/relationships/hyperlink" Target="http://rotor-apps.com/MHI/manuals/melbo.pdf"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hyperlink" Target="http://www.rotor-apps.com/MHI/manuals/NEF.pdf"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hyperlink" Target="http://rotor-apps.com/MHI/manuals/206LAAIPP.pdf"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hyperlink" Target="http://rotor-apps.com/MHI/manuals/206LAAIPP.pdf"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hyperlink" Target="http://rotor-apps.com/MHI/manuals/105AAIP.pdf"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43" name="Shape 43"/>
        <p:cNvGrpSpPr/>
        <p:nvPr/>
      </p:nvGrpSpPr>
      <p:grpSpPr>
        <a:xfrm>
          <a:off x="0" y="0"/>
          <a:ext cx="0" cy="0"/>
          <a:chOff x="0" y="0"/>
          <a:chExt cx="0" cy="0"/>
        </a:xfrm>
      </p:grpSpPr>
      <p:sp>
        <p:nvSpPr>
          <p:cNvPr id="44" name="Google Shape;44;p7"/>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5" name="Google Shape;45;p7"/>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6" name="Google Shape;46;p7"/>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 name="Google Shape;47;p7"/>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 name="Google Shape;48;p7"/>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 name="Google Shape;49;p7"/>
          <p:cNvSpPr txBox="1"/>
          <p:nvPr/>
        </p:nvSpPr>
        <p:spPr>
          <a:xfrm>
            <a:off x="444500" y="714270"/>
            <a:ext cx="638937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i/R-0/09-1-15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50" name="Google Shape;50;p7"/>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1" name="Google Shape;51;p7"/>
          <p:cNvSpPr/>
          <p:nvPr/>
        </p:nvSpPr>
        <p:spPr>
          <a:xfrm>
            <a:off x="1463039" y="2621279"/>
            <a:ext cx="4572635" cy="2181860"/>
          </a:xfrm>
          <a:custGeom>
            <a:rect b="b" l="l" r="r" t="t"/>
            <a:pathLst>
              <a:path extrusionOk="0" h="120000" w="120000">
                <a:moveTo>
                  <a:pt x="105599" y="0"/>
                </a:moveTo>
                <a:lnTo>
                  <a:pt x="14399" y="0"/>
                </a:lnTo>
                <a:lnTo>
                  <a:pt x="12863" y="185"/>
                </a:lnTo>
                <a:lnTo>
                  <a:pt x="11514" y="395"/>
                </a:lnTo>
                <a:lnTo>
                  <a:pt x="8832" y="1529"/>
                </a:lnTo>
                <a:lnTo>
                  <a:pt x="6330" y="3449"/>
                </a:lnTo>
                <a:lnTo>
                  <a:pt x="4218" y="5946"/>
                </a:lnTo>
                <a:lnTo>
                  <a:pt x="2501" y="8837"/>
                </a:lnTo>
                <a:lnTo>
                  <a:pt x="1151" y="12287"/>
                </a:lnTo>
                <a:lnTo>
                  <a:pt x="383" y="15924"/>
                </a:lnTo>
                <a:lnTo>
                  <a:pt x="0" y="19973"/>
                </a:lnTo>
                <a:lnTo>
                  <a:pt x="0" y="100026"/>
                </a:lnTo>
                <a:lnTo>
                  <a:pt x="383" y="104075"/>
                </a:lnTo>
                <a:lnTo>
                  <a:pt x="1151" y="107712"/>
                </a:lnTo>
                <a:lnTo>
                  <a:pt x="2501" y="111161"/>
                </a:lnTo>
                <a:lnTo>
                  <a:pt x="4218" y="114053"/>
                </a:lnTo>
                <a:lnTo>
                  <a:pt x="6330" y="116550"/>
                </a:lnTo>
                <a:lnTo>
                  <a:pt x="8832" y="118469"/>
                </a:lnTo>
                <a:lnTo>
                  <a:pt x="11514" y="119603"/>
                </a:lnTo>
                <a:lnTo>
                  <a:pt x="12863" y="119814"/>
                </a:lnTo>
                <a:lnTo>
                  <a:pt x="14399" y="120000"/>
                </a:lnTo>
                <a:lnTo>
                  <a:pt x="105599" y="120000"/>
                </a:lnTo>
                <a:lnTo>
                  <a:pt x="107136" y="119814"/>
                </a:lnTo>
                <a:lnTo>
                  <a:pt x="108485" y="119603"/>
                </a:lnTo>
                <a:lnTo>
                  <a:pt x="111167" y="118469"/>
                </a:lnTo>
                <a:lnTo>
                  <a:pt x="113669" y="116550"/>
                </a:lnTo>
                <a:lnTo>
                  <a:pt x="115781" y="114053"/>
                </a:lnTo>
                <a:lnTo>
                  <a:pt x="117498" y="111161"/>
                </a:lnTo>
                <a:lnTo>
                  <a:pt x="118848" y="107712"/>
                </a:lnTo>
                <a:lnTo>
                  <a:pt x="119616" y="104075"/>
                </a:lnTo>
                <a:lnTo>
                  <a:pt x="120000" y="100026"/>
                </a:lnTo>
                <a:lnTo>
                  <a:pt x="120000" y="19973"/>
                </a:lnTo>
                <a:lnTo>
                  <a:pt x="119616" y="15924"/>
                </a:lnTo>
                <a:lnTo>
                  <a:pt x="118848" y="12287"/>
                </a:lnTo>
                <a:lnTo>
                  <a:pt x="117498" y="8837"/>
                </a:lnTo>
                <a:lnTo>
                  <a:pt x="115781" y="5946"/>
                </a:lnTo>
                <a:lnTo>
                  <a:pt x="113669" y="3449"/>
                </a:lnTo>
                <a:lnTo>
                  <a:pt x="111167" y="1529"/>
                </a:lnTo>
                <a:lnTo>
                  <a:pt x="108485" y="395"/>
                </a:lnTo>
                <a:lnTo>
                  <a:pt x="107136" y="185"/>
                </a:lnTo>
                <a:lnTo>
                  <a:pt x="105599" y="0"/>
                </a:lnTo>
                <a:close/>
              </a:path>
            </a:pathLst>
          </a:custGeom>
          <a:solidFill>
            <a:srgbClr val="E6E6E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2" name="Google Shape;52;p7"/>
          <p:cNvSpPr/>
          <p:nvPr/>
        </p:nvSpPr>
        <p:spPr>
          <a:xfrm>
            <a:off x="1463039" y="2621279"/>
            <a:ext cx="4572635" cy="2181860"/>
          </a:xfrm>
          <a:custGeom>
            <a:rect b="b" l="l" r="r" t="t"/>
            <a:pathLst>
              <a:path extrusionOk="0" h="120000" w="120000">
                <a:moveTo>
                  <a:pt x="14399" y="0"/>
                </a:moveTo>
                <a:lnTo>
                  <a:pt x="12863" y="185"/>
                </a:lnTo>
                <a:lnTo>
                  <a:pt x="11514" y="395"/>
                </a:lnTo>
                <a:lnTo>
                  <a:pt x="8832" y="1529"/>
                </a:lnTo>
                <a:lnTo>
                  <a:pt x="6330" y="3449"/>
                </a:lnTo>
                <a:lnTo>
                  <a:pt x="4218" y="5946"/>
                </a:lnTo>
                <a:lnTo>
                  <a:pt x="2501" y="8837"/>
                </a:lnTo>
                <a:lnTo>
                  <a:pt x="1151" y="12287"/>
                </a:lnTo>
                <a:lnTo>
                  <a:pt x="383" y="15924"/>
                </a:lnTo>
                <a:lnTo>
                  <a:pt x="0" y="19973"/>
                </a:lnTo>
                <a:lnTo>
                  <a:pt x="0" y="100026"/>
                </a:lnTo>
                <a:lnTo>
                  <a:pt x="383" y="104075"/>
                </a:lnTo>
                <a:lnTo>
                  <a:pt x="1151" y="107712"/>
                </a:lnTo>
                <a:lnTo>
                  <a:pt x="2501" y="111161"/>
                </a:lnTo>
                <a:lnTo>
                  <a:pt x="4218" y="114053"/>
                </a:lnTo>
                <a:lnTo>
                  <a:pt x="6330" y="116550"/>
                </a:lnTo>
                <a:lnTo>
                  <a:pt x="8832" y="118469"/>
                </a:lnTo>
                <a:lnTo>
                  <a:pt x="11514" y="119603"/>
                </a:lnTo>
                <a:lnTo>
                  <a:pt x="12863" y="119814"/>
                </a:lnTo>
                <a:lnTo>
                  <a:pt x="14399" y="120000"/>
                </a:lnTo>
                <a:lnTo>
                  <a:pt x="105599" y="120000"/>
                </a:lnTo>
                <a:lnTo>
                  <a:pt x="107136" y="119814"/>
                </a:lnTo>
                <a:lnTo>
                  <a:pt x="108485" y="119603"/>
                </a:lnTo>
                <a:lnTo>
                  <a:pt x="111167" y="118469"/>
                </a:lnTo>
                <a:lnTo>
                  <a:pt x="113669" y="116550"/>
                </a:lnTo>
                <a:lnTo>
                  <a:pt x="115781" y="114053"/>
                </a:lnTo>
                <a:lnTo>
                  <a:pt x="117498" y="111161"/>
                </a:lnTo>
                <a:lnTo>
                  <a:pt x="118848" y="107712"/>
                </a:lnTo>
                <a:lnTo>
                  <a:pt x="119616" y="104075"/>
                </a:lnTo>
                <a:lnTo>
                  <a:pt x="120000" y="100026"/>
                </a:lnTo>
                <a:lnTo>
                  <a:pt x="120000" y="19973"/>
                </a:lnTo>
                <a:lnTo>
                  <a:pt x="119616" y="15924"/>
                </a:lnTo>
                <a:lnTo>
                  <a:pt x="118848" y="12287"/>
                </a:lnTo>
                <a:lnTo>
                  <a:pt x="117498" y="8837"/>
                </a:lnTo>
                <a:lnTo>
                  <a:pt x="115781" y="5946"/>
                </a:lnTo>
                <a:lnTo>
                  <a:pt x="113669" y="3449"/>
                </a:lnTo>
                <a:lnTo>
                  <a:pt x="111167" y="1529"/>
                </a:lnTo>
                <a:lnTo>
                  <a:pt x="108485" y="395"/>
                </a:lnTo>
                <a:lnTo>
                  <a:pt x="107136" y="185"/>
                </a:lnTo>
                <a:lnTo>
                  <a:pt x="105599" y="0"/>
                </a:lnTo>
                <a:lnTo>
                  <a:pt x="14399" y="0"/>
                </a:lnTo>
                <a:close/>
              </a:path>
            </a:pathLst>
          </a:custGeom>
          <a:noFill/>
          <a:ln cap="flat" cmpd="sng" w="254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3" name="Google Shape;53;p7"/>
          <p:cNvSpPr txBox="1"/>
          <p:nvPr/>
        </p:nvSpPr>
        <p:spPr>
          <a:xfrm>
            <a:off x="2729122" y="2867178"/>
            <a:ext cx="2313940" cy="169291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050">
                <a:latin typeface="Arial"/>
                <a:ea typeface="Arial"/>
                <a:cs typeface="Arial"/>
                <a:sym typeface="Arial"/>
              </a:rPr>
              <a:t>MARITIME HELICOPTERS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lang="en-US" sz="1050">
                <a:latin typeface="Arial"/>
                <a:ea typeface="Arial"/>
                <a:cs typeface="Arial"/>
                <a:sym typeface="Arial"/>
              </a:rPr>
              <a:t>3520 FAA Road</a:t>
            </a:r>
            <a:endParaRPr sz="1050">
              <a:latin typeface="Arial"/>
              <a:ea typeface="Arial"/>
              <a:cs typeface="Arial"/>
              <a:sym typeface="Arial"/>
            </a:endParaRPr>
          </a:p>
          <a:p>
            <a:pPr indent="-1905" lvl="0" marL="1905" marR="0" rtl="0" algn="ctr">
              <a:lnSpc>
                <a:spcPct val="117619"/>
              </a:lnSpc>
              <a:spcBef>
                <a:spcPts val="0"/>
              </a:spcBef>
              <a:spcAft>
                <a:spcPts val="0"/>
              </a:spcAft>
              <a:buNone/>
            </a:pPr>
            <a:r>
              <a:rPr lang="en-US" sz="1050">
                <a:latin typeface="Arial"/>
                <a:ea typeface="Arial"/>
                <a:cs typeface="Arial"/>
                <a:sym typeface="Arial"/>
              </a:rPr>
              <a:t>Homer, AK 99603</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lang="en-US" sz="1050">
                <a:latin typeface="Arial"/>
                <a:ea typeface="Arial"/>
                <a:cs typeface="Arial"/>
                <a:sym typeface="Arial"/>
              </a:rPr>
              <a:t>Telephone:  (907) 235-7771</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a:latin typeface="Arial"/>
                <a:ea typeface="Arial"/>
                <a:cs typeface="Arial"/>
                <a:sym typeface="Arial"/>
              </a:rPr>
              <a:t>GENERAL MAINTENANCE MANUAL</a:t>
            </a:r>
            <a:endParaRPr sz="1050">
              <a:latin typeface="Arial"/>
              <a:ea typeface="Arial"/>
              <a:cs typeface="Arial"/>
              <a:sym typeface="Arial"/>
            </a:endParaRPr>
          </a:p>
          <a:p>
            <a:pPr indent="0" lvl="0" marL="533400" marR="525145" rtl="0" algn="ctr">
              <a:lnSpc>
                <a:spcPct val="114285"/>
              </a:lnSpc>
              <a:spcBef>
                <a:spcPts val="65"/>
              </a:spcBef>
              <a:spcAft>
                <a:spcPts val="0"/>
              </a:spcAft>
              <a:buNone/>
            </a:pPr>
            <a:r>
              <a:rPr lang="en-US" sz="1050">
                <a:latin typeface="Arial"/>
                <a:ea typeface="Arial"/>
                <a:cs typeface="Arial"/>
                <a:sym typeface="Arial"/>
              </a:rPr>
              <a:t>Air Carrier Certificate ENRA619D</a:t>
            </a:r>
            <a:endParaRPr sz="1050">
              <a:latin typeface="Arial"/>
              <a:ea typeface="Arial"/>
              <a:cs typeface="Arial"/>
              <a:sym typeface="Arial"/>
            </a:endParaRPr>
          </a:p>
        </p:txBody>
      </p:sp>
      <p:sp>
        <p:nvSpPr>
          <p:cNvPr id="54" name="Google Shape;54;p7"/>
          <p:cNvSpPr txBox="1"/>
          <p:nvPr/>
        </p:nvSpPr>
        <p:spPr>
          <a:xfrm>
            <a:off x="1473200" y="6242929"/>
            <a:ext cx="4598670" cy="891540"/>
          </a:xfrm>
          <a:prstGeom prst="rect">
            <a:avLst/>
          </a:prstGeom>
          <a:noFill/>
          <a:ln>
            <a:noFill/>
          </a:ln>
        </p:spPr>
        <p:txBody>
          <a:bodyPr anchorCtr="0" anchor="t" bIns="0" lIns="0" spcFirstLastPara="1" rIns="0" wrap="square" tIns="0">
            <a:noAutofit/>
          </a:bodyPr>
          <a:lstStyle/>
          <a:p>
            <a:pPr indent="0" lvl="0" marL="12700" marR="5080" rtl="0" algn="just">
              <a:lnSpc>
                <a:spcPct val="97000"/>
              </a:lnSpc>
              <a:spcBef>
                <a:spcPts val="0"/>
              </a:spcBef>
              <a:spcAft>
                <a:spcPts val="0"/>
              </a:spcAft>
              <a:buNone/>
            </a:pPr>
            <a:r>
              <a:rPr lang="en-US" sz="1000">
                <a:solidFill>
                  <a:srgbClr val="FF0000"/>
                </a:solidFill>
                <a:latin typeface="Arial"/>
                <a:ea typeface="Arial"/>
                <a:cs typeface="Arial"/>
                <a:sym typeface="Arial"/>
              </a:rPr>
              <a:t>PROPRIETARY:   ALL   RIGHTS   RESERVED.       NO   PORTION   OF   THIS DOCUMENT MAY BE REPRODUCED OR TRANSMITTED IN ANY FORM OR BY    ANY    MEANS,    ELECTRONIC    OR    MECHANICAL,    INCLUDING    BY PHOTOCOPYING, RECORDING OR USE OF ANY INFORMATION STORAGE AND RETRIEVAL SYSTEM WITHOUT EXPRESS WRITTEN PERMISSION OF MARITIME HELICOPTERS. </a:t>
            </a:r>
            <a:r>
              <a:rPr b="1" lang="en-US" sz="1000">
                <a:solidFill>
                  <a:srgbClr val="FF0000"/>
                </a:solidFill>
                <a:latin typeface="Noto Sans Symbols"/>
                <a:ea typeface="Noto Sans Symbols"/>
                <a:cs typeface="Noto Sans Symbols"/>
                <a:sym typeface="Noto Sans Symbols"/>
              </a:rPr>
              <a:t>©</a:t>
            </a:r>
            <a:r>
              <a:rPr b="1" lang="en-US" sz="1000">
                <a:solidFill>
                  <a:srgbClr val="FF0000"/>
                </a:solidFill>
                <a:latin typeface="Times New Roman"/>
                <a:ea typeface="Times New Roman"/>
                <a:cs typeface="Times New Roman"/>
                <a:sym typeface="Times New Roman"/>
              </a:rPr>
              <a:t> </a:t>
            </a:r>
            <a:r>
              <a:rPr b="1" lang="en-US" sz="1000">
                <a:solidFill>
                  <a:srgbClr val="FF0000"/>
                </a:solidFill>
                <a:latin typeface="Arial"/>
                <a:ea typeface="Arial"/>
                <a:cs typeface="Arial"/>
                <a:sym typeface="Arial"/>
              </a:rPr>
              <a:t>2015 MARITIME HELICOPTERS</a:t>
            </a:r>
            <a:endParaRPr sz="100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264" name="Shape 264"/>
        <p:cNvGrpSpPr/>
        <p:nvPr/>
      </p:nvGrpSpPr>
      <p:grpSpPr>
        <a:xfrm>
          <a:off x="0" y="0"/>
          <a:ext cx="0" cy="0"/>
          <a:chOff x="0" y="0"/>
          <a:chExt cx="0" cy="0"/>
        </a:xfrm>
      </p:grpSpPr>
      <p:sp>
        <p:nvSpPr>
          <p:cNvPr id="265" name="Google Shape;265;p16"/>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6" name="Google Shape;266;p16"/>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7" name="Google Shape;267;p16"/>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8" name="Google Shape;268;p16"/>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9" name="Google Shape;269;p16"/>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0" name="Google Shape;270;p16"/>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1" name="Google Shape;271;p16"/>
          <p:cNvSpPr txBox="1"/>
          <p:nvPr/>
        </p:nvSpPr>
        <p:spPr>
          <a:xfrm>
            <a:off x="444500" y="714270"/>
            <a:ext cx="6428740" cy="7884795"/>
          </a:xfrm>
          <a:prstGeom prst="rect">
            <a:avLst/>
          </a:prstGeom>
          <a:noFill/>
          <a:ln>
            <a:noFill/>
          </a:ln>
        </p:spPr>
        <p:txBody>
          <a:bodyPr anchorCtr="0" anchor="t" bIns="0" lIns="0" spcFirstLastPara="1" rIns="0" wrap="square" tIns="0">
            <a:noAutofit/>
          </a:bodyPr>
          <a:lstStyle/>
          <a:p>
            <a:pPr indent="0" lvl="0" marL="0" marR="43815" rtl="0" algn="r">
              <a:lnSpc>
                <a:spcPct val="100000"/>
              </a:lnSpc>
              <a:spcBef>
                <a:spcPts val="0"/>
              </a:spcBef>
              <a:spcAft>
                <a:spcPts val="0"/>
              </a:spcAft>
              <a:buNone/>
            </a:pPr>
            <a:r>
              <a:rPr lang="en-US" sz="1400">
                <a:latin typeface="Courier New"/>
                <a:ea typeface="Courier New"/>
                <a:cs typeface="Courier New"/>
                <a:sym typeface="Courier New"/>
              </a:rPr>
              <a:t>x/R-0/09-1-15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SECTION F – PARTS AND EQUIPMENT CONTROL</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l">
              <a:lnSpc>
                <a:spcPct val="117619"/>
              </a:lnSpc>
              <a:spcBef>
                <a:spcPts val="0"/>
              </a:spcBef>
              <a:spcAft>
                <a:spcPts val="0"/>
              </a:spcAft>
              <a:buNone/>
            </a:pPr>
            <a:r>
              <a:rPr lang="en-US" sz="1050">
                <a:latin typeface="Arial"/>
                <a:ea typeface="Arial"/>
                <a:cs typeface="Arial"/>
                <a:sym typeface="Arial"/>
              </a:rPr>
              <a:t>Title Page.........................................................................................................................................................F-1</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Parts and Components ...................................................................................................................................F-2</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Parts Request Policy...........................................................................................................................F-2</a:t>
            </a:r>
            <a:endParaRPr sz="1050">
              <a:latin typeface="Arial"/>
              <a:ea typeface="Arial"/>
              <a:cs typeface="Arial"/>
              <a:sym typeface="Arial"/>
            </a:endParaRPr>
          </a:p>
          <a:p>
            <a:pPr indent="-12700" lvl="0" marL="927100" marR="5080" rtl="0" algn="l">
              <a:lnSpc>
                <a:spcPct val="115238"/>
              </a:lnSpc>
              <a:spcBef>
                <a:spcPts val="55"/>
              </a:spcBef>
              <a:spcAft>
                <a:spcPts val="0"/>
              </a:spcAft>
              <a:buNone/>
            </a:pPr>
            <a:r>
              <a:rPr lang="en-US" sz="1050">
                <a:latin typeface="Arial"/>
                <a:ea typeface="Arial"/>
                <a:cs typeface="Arial"/>
                <a:sym typeface="Arial"/>
              </a:rPr>
              <a:t>Procedures .............................................................................................................................F-2 When to Create a Parts Requisition Form .............................................................................F-2</a:t>
            </a:r>
            <a:endParaRPr sz="1050">
              <a:latin typeface="Arial"/>
              <a:ea typeface="Arial"/>
              <a:cs typeface="Arial"/>
              <a:sym typeface="Arial"/>
            </a:endParaRPr>
          </a:p>
          <a:p>
            <a:pPr indent="0" lvl="0" marL="927100" marR="0" rtl="0" algn="l">
              <a:lnSpc>
                <a:spcPct val="109047"/>
              </a:lnSpc>
              <a:spcBef>
                <a:spcPts val="0"/>
              </a:spcBef>
              <a:spcAft>
                <a:spcPts val="0"/>
              </a:spcAft>
              <a:buNone/>
            </a:pPr>
            <a:r>
              <a:rPr lang="en-US" sz="1050">
                <a:latin typeface="Arial"/>
                <a:ea typeface="Arial"/>
                <a:cs typeface="Arial"/>
                <a:sym typeface="Arial"/>
              </a:rPr>
              <a:t>How to Fill Out a Parts Requisition Form ...............................................................................F-2</a:t>
            </a:r>
            <a:endParaRPr sz="1050">
              <a:latin typeface="Arial"/>
              <a:ea typeface="Arial"/>
              <a:cs typeface="Arial"/>
              <a:sym typeface="Arial"/>
            </a:endParaRPr>
          </a:p>
          <a:p>
            <a:pPr indent="0" lvl="0" marL="927100" marR="0" rtl="0" algn="l">
              <a:lnSpc>
                <a:spcPct val="114761"/>
              </a:lnSpc>
              <a:spcBef>
                <a:spcPts val="0"/>
              </a:spcBef>
              <a:spcAft>
                <a:spcPts val="0"/>
              </a:spcAft>
              <a:buNone/>
            </a:pPr>
            <a:r>
              <a:rPr lang="en-US" sz="1050">
                <a:latin typeface="Arial"/>
                <a:ea typeface="Arial"/>
                <a:cs typeface="Arial"/>
                <a:sym typeface="Arial"/>
              </a:rPr>
              <a:t>Submission Procedures..........................................................................................................F-3</a:t>
            </a:r>
            <a:endParaRPr sz="1050">
              <a:latin typeface="Arial"/>
              <a:ea typeface="Arial"/>
              <a:cs typeface="Arial"/>
              <a:sym typeface="Arial"/>
            </a:endParaRPr>
          </a:p>
          <a:p>
            <a:pPr indent="0" lvl="0" marL="0" marR="5080" rtl="0" algn="r">
              <a:lnSpc>
                <a:spcPct val="114761"/>
              </a:lnSpc>
              <a:spcBef>
                <a:spcPts val="0"/>
              </a:spcBef>
              <a:spcAft>
                <a:spcPts val="0"/>
              </a:spcAft>
              <a:buNone/>
            </a:pPr>
            <a:r>
              <a:rPr lang="en-US" sz="1050">
                <a:latin typeface="Arial"/>
                <a:ea typeface="Arial"/>
                <a:cs typeface="Arial"/>
                <a:sym typeface="Arial"/>
              </a:rPr>
              <a:t>Homer.........................................................................................................................F-3</a:t>
            </a:r>
            <a:endParaRPr sz="1050">
              <a:latin typeface="Arial"/>
              <a:ea typeface="Arial"/>
              <a:cs typeface="Arial"/>
              <a:sym typeface="Arial"/>
            </a:endParaRPr>
          </a:p>
          <a:p>
            <a:pPr indent="0" lvl="0" marL="0" marR="5080" rtl="0" algn="r">
              <a:lnSpc>
                <a:spcPct val="115238"/>
              </a:lnSpc>
              <a:spcBef>
                <a:spcPts val="0"/>
              </a:spcBef>
              <a:spcAft>
                <a:spcPts val="0"/>
              </a:spcAft>
              <a:buNone/>
            </a:pPr>
            <a:r>
              <a:rPr lang="en-US" sz="1050">
                <a:latin typeface="Arial"/>
                <a:ea typeface="Arial"/>
                <a:cs typeface="Arial"/>
                <a:sym typeface="Arial"/>
              </a:rPr>
              <a:t>Everywhere Else ........................................................................................................F-3</a:t>
            </a:r>
            <a:endParaRPr sz="1050">
              <a:latin typeface="Arial"/>
              <a:ea typeface="Arial"/>
              <a:cs typeface="Arial"/>
              <a:sym typeface="Arial"/>
            </a:endParaRPr>
          </a:p>
          <a:p>
            <a:pPr indent="0" lvl="0" marL="927100" marR="0" rtl="0" algn="l">
              <a:lnSpc>
                <a:spcPct val="114761"/>
              </a:lnSpc>
              <a:spcBef>
                <a:spcPts val="0"/>
              </a:spcBef>
              <a:spcAft>
                <a:spcPts val="0"/>
              </a:spcAft>
              <a:buNone/>
            </a:pPr>
            <a:r>
              <a:rPr lang="en-US" sz="1050">
                <a:latin typeface="Arial"/>
                <a:ea typeface="Arial"/>
                <a:cs typeface="Arial"/>
                <a:sym typeface="Arial"/>
              </a:rPr>
              <a:t>Fairbanks Ordering Procedures .............................................................................................F-3</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Purchasing Policy................................................................................................................................F-3</a:t>
            </a:r>
            <a:endParaRPr sz="1050">
              <a:latin typeface="Arial"/>
              <a:ea typeface="Arial"/>
              <a:cs typeface="Arial"/>
              <a:sym typeface="Arial"/>
            </a:endParaRPr>
          </a:p>
          <a:p>
            <a:pPr indent="-634" lvl="0" marL="13334" marR="0" rtl="0" algn="l">
              <a:lnSpc>
                <a:spcPct val="117619"/>
              </a:lnSpc>
              <a:spcBef>
                <a:spcPts val="0"/>
              </a:spcBef>
              <a:spcAft>
                <a:spcPts val="0"/>
              </a:spcAft>
              <a:buNone/>
            </a:pPr>
            <a:r>
              <a:rPr lang="en-US" sz="1050">
                <a:latin typeface="Arial"/>
                <a:ea typeface="Arial"/>
                <a:cs typeface="Arial"/>
                <a:sym typeface="Arial"/>
              </a:rPr>
              <a:t>Precision Measuring and Test Equipment ......................................................................................................F-4</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634" lvl="0" marL="13334" marR="0" rtl="0" algn="l">
              <a:lnSpc>
                <a:spcPct val="100000"/>
              </a:lnSpc>
              <a:spcBef>
                <a:spcPts val="0"/>
              </a:spcBef>
              <a:spcAft>
                <a:spcPts val="0"/>
              </a:spcAft>
              <a:buNone/>
            </a:pPr>
            <a:r>
              <a:rPr b="1" lang="en-US" sz="1050">
                <a:latin typeface="Arial"/>
                <a:ea typeface="Arial"/>
                <a:cs typeface="Arial"/>
                <a:sym typeface="Arial"/>
              </a:rPr>
              <a:t>SECTION G – SAFETY PROGRAM</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634" lvl="0" marL="13334" marR="0" rtl="0" algn="l">
              <a:lnSpc>
                <a:spcPct val="117619"/>
              </a:lnSpc>
              <a:spcBef>
                <a:spcPts val="0"/>
              </a:spcBef>
              <a:spcAft>
                <a:spcPts val="0"/>
              </a:spcAft>
              <a:buNone/>
            </a:pPr>
            <a:r>
              <a:rPr lang="en-US" sz="1050">
                <a:latin typeface="Arial"/>
                <a:ea typeface="Arial"/>
                <a:cs typeface="Arial"/>
                <a:sym typeface="Arial"/>
              </a:rPr>
              <a:t>Title Page........................................................................................................................................................G-1</a:t>
            </a:r>
            <a:endParaRPr sz="1050">
              <a:latin typeface="Arial"/>
              <a:ea typeface="Arial"/>
              <a:cs typeface="Arial"/>
              <a:sym typeface="Arial"/>
            </a:endParaRPr>
          </a:p>
          <a:p>
            <a:pPr indent="-634" lvl="0" marL="13334" marR="0" rtl="0" algn="l">
              <a:lnSpc>
                <a:spcPct val="115238"/>
              </a:lnSpc>
              <a:spcBef>
                <a:spcPts val="0"/>
              </a:spcBef>
              <a:spcAft>
                <a:spcPts val="0"/>
              </a:spcAft>
              <a:buNone/>
            </a:pPr>
            <a:r>
              <a:rPr lang="en-US" sz="1050">
                <a:latin typeface="Arial"/>
                <a:ea typeface="Arial"/>
                <a:cs typeface="Arial"/>
                <a:sym typeface="Arial"/>
              </a:rPr>
              <a:t>Safety Philosophy...........................................................................................................................................G-2</a:t>
            </a:r>
            <a:endParaRPr sz="1050">
              <a:latin typeface="Arial"/>
              <a:ea typeface="Arial"/>
              <a:cs typeface="Arial"/>
              <a:sym typeface="Arial"/>
            </a:endParaRPr>
          </a:p>
          <a:p>
            <a:pPr indent="-634" lvl="0" marL="13334" marR="0" rtl="0" algn="l">
              <a:lnSpc>
                <a:spcPct val="114761"/>
              </a:lnSpc>
              <a:spcBef>
                <a:spcPts val="0"/>
              </a:spcBef>
              <a:spcAft>
                <a:spcPts val="0"/>
              </a:spcAft>
              <a:buNone/>
            </a:pPr>
            <a:r>
              <a:rPr lang="en-US" sz="1050">
                <a:latin typeface="Arial"/>
                <a:ea typeface="Arial"/>
                <a:cs typeface="Arial"/>
                <a:sym typeface="Arial"/>
              </a:rPr>
              <a:t>Program Elements..........................................................................................................................................G-2</a:t>
            </a:r>
            <a:endParaRPr sz="1050">
              <a:latin typeface="Arial"/>
              <a:ea typeface="Arial"/>
              <a:cs typeface="Arial"/>
              <a:sym typeface="Arial"/>
            </a:endParaRPr>
          </a:p>
          <a:p>
            <a:pPr indent="-1270" lvl="0" marL="13970" marR="0" rtl="0" algn="l">
              <a:lnSpc>
                <a:spcPct val="114761"/>
              </a:lnSpc>
              <a:spcBef>
                <a:spcPts val="0"/>
              </a:spcBef>
              <a:spcAft>
                <a:spcPts val="0"/>
              </a:spcAft>
              <a:buNone/>
            </a:pPr>
            <a:r>
              <a:rPr lang="en-US" sz="1050">
                <a:latin typeface="Arial"/>
                <a:ea typeface="Arial"/>
                <a:cs typeface="Arial"/>
                <a:sym typeface="Arial"/>
              </a:rPr>
              <a:t>Non-Punitive Investigation Policy ...................................................................................................................G-2</a:t>
            </a:r>
            <a:endParaRPr sz="1050">
              <a:latin typeface="Arial"/>
              <a:ea typeface="Arial"/>
              <a:cs typeface="Arial"/>
              <a:sym typeface="Arial"/>
            </a:endParaRPr>
          </a:p>
          <a:p>
            <a:pPr indent="-1270" lvl="0" marL="13970" marR="0" rtl="0" algn="l">
              <a:lnSpc>
                <a:spcPct val="114761"/>
              </a:lnSpc>
              <a:spcBef>
                <a:spcPts val="0"/>
              </a:spcBef>
              <a:spcAft>
                <a:spcPts val="0"/>
              </a:spcAft>
              <a:buNone/>
            </a:pPr>
            <a:r>
              <a:rPr lang="en-US" sz="1050">
                <a:latin typeface="Arial"/>
                <a:ea typeface="Arial"/>
                <a:cs typeface="Arial"/>
                <a:sym typeface="Arial"/>
              </a:rPr>
              <a:t>Vehicle Safety.................................................................................................................................................G-3</a:t>
            </a:r>
            <a:endParaRPr sz="1050">
              <a:latin typeface="Arial"/>
              <a:ea typeface="Arial"/>
              <a:cs typeface="Arial"/>
              <a:sym typeface="Arial"/>
            </a:endParaRPr>
          </a:p>
          <a:p>
            <a:pPr indent="-1269" lvl="0" marL="471169" marR="0" rtl="0" algn="l">
              <a:lnSpc>
                <a:spcPct val="114761"/>
              </a:lnSpc>
              <a:spcBef>
                <a:spcPts val="0"/>
              </a:spcBef>
              <a:spcAft>
                <a:spcPts val="0"/>
              </a:spcAft>
              <a:buNone/>
            </a:pPr>
            <a:r>
              <a:rPr lang="en-US" sz="1050">
                <a:latin typeface="Arial"/>
                <a:ea typeface="Arial"/>
                <a:cs typeface="Arial"/>
                <a:sym typeface="Arial"/>
              </a:rPr>
              <a:t>Policy and Procedures .......................................................................................................................G-3</a:t>
            </a:r>
            <a:endParaRPr sz="1050">
              <a:latin typeface="Arial"/>
              <a:ea typeface="Arial"/>
              <a:cs typeface="Arial"/>
              <a:sym typeface="Arial"/>
            </a:endParaRPr>
          </a:p>
          <a:p>
            <a:pPr indent="-1269" lvl="0" marL="928369" marR="0" rtl="0" algn="l">
              <a:lnSpc>
                <a:spcPct val="115238"/>
              </a:lnSpc>
              <a:spcBef>
                <a:spcPts val="0"/>
              </a:spcBef>
              <a:spcAft>
                <a:spcPts val="0"/>
              </a:spcAft>
              <a:buNone/>
            </a:pPr>
            <a:r>
              <a:rPr lang="en-US" sz="1050">
                <a:latin typeface="Arial"/>
                <a:ea typeface="Arial"/>
                <a:cs typeface="Arial"/>
                <a:sym typeface="Arial"/>
              </a:rPr>
              <a:t>Designated Company Drivers ...............................................................................................G-3</a:t>
            </a:r>
            <a:endParaRPr sz="1050">
              <a:latin typeface="Arial"/>
              <a:ea typeface="Arial"/>
              <a:cs typeface="Arial"/>
              <a:sym typeface="Arial"/>
            </a:endParaRPr>
          </a:p>
          <a:p>
            <a:pPr indent="-1905" lvl="0" marL="929005" marR="0" rtl="0" algn="l">
              <a:lnSpc>
                <a:spcPct val="114761"/>
              </a:lnSpc>
              <a:spcBef>
                <a:spcPts val="0"/>
              </a:spcBef>
              <a:spcAft>
                <a:spcPts val="0"/>
              </a:spcAft>
              <a:buNone/>
            </a:pPr>
            <a:r>
              <a:rPr lang="en-US" sz="1050">
                <a:latin typeface="Arial"/>
                <a:ea typeface="Arial"/>
                <a:cs typeface="Arial"/>
                <a:sym typeface="Arial"/>
              </a:rPr>
              <a:t>Traffic Violations ....................................................................................................................G-3</a:t>
            </a:r>
            <a:endParaRPr sz="1050">
              <a:latin typeface="Arial"/>
              <a:ea typeface="Arial"/>
              <a:cs typeface="Arial"/>
              <a:sym typeface="Arial"/>
            </a:endParaRPr>
          </a:p>
          <a:p>
            <a:pPr indent="-1905" lvl="0" marL="929005" marR="0" rtl="0" algn="l">
              <a:lnSpc>
                <a:spcPct val="114761"/>
              </a:lnSpc>
              <a:spcBef>
                <a:spcPts val="0"/>
              </a:spcBef>
              <a:spcAft>
                <a:spcPts val="0"/>
              </a:spcAft>
              <a:buNone/>
            </a:pPr>
            <a:r>
              <a:rPr lang="en-US" sz="1050">
                <a:latin typeface="Arial"/>
                <a:ea typeface="Arial"/>
                <a:cs typeface="Arial"/>
                <a:sym typeface="Arial"/>
              </a:rPr>
              <a:t>Accident Reporting Procedures.............................................................................................G-3</a:t>
            </a:r>
            <a:endParaRPr sz="1050">
              <a:latin typeface="Arial"/>
              <a:ea typeface="Arial"/>
              <a:cs typeface="Arial"/>
              <a:sym typeface="Arial"/>
            </a:endParaRPr>
          </a:p>
          <a:p>
            <a:pPr indent="-1905" lvl="0" marL="929005" marR="0" rtl="0" algn="l">
              <a:lnSpc>
                <a:spcPct val="115238"/>
              </a:lnSpc>
              <a:spcBef>
                <a:spcPts val="0"/>
              </a:spcBef>
              <a:spcAft>
                <a:spcPts val="0"/>
              </a:spcAft>
              <a:buNone/>
            </a:pPr>
            <a:r>
              <a:rPr lang="en-US" sz="1050">
                <a:latin typeface="Arial"/>
                <a:ea typeface="Arial"/>
                <a:cs typeface="Arial"/>
                <a:sym typeface="Arial"/>
              </a:rPr>
              <a:t>Notifications Drivers Need To Make......................................................................................G-3</a:t>
            </a:r>
            <a:endParaRPr sz="1050">
              <a:latin typeface="Arial"/>
              <a:ea typeface="Arial"/>
              <a:cs typeface="Arial"/>
              <a:sym typeface="Arial"/>
            </a:endParaRPr>
          </a:p>
          <a:p>
            <a:pPr indent="-1905" lvl="0" marL="929005" marR="0" rtl="0" algn="l">
              <a:lnSpc>
                <a:spcPct val="114761"/>
              </a:lnSpc>
              <a:spcBef>
                <a:spcPts val="0"/>
              </a:spcBef>
              <a:spcAft>
                <a:spcPts val="0"/>
              </a:spcAft>
              <a:buNone/>
            </a:pPr>
            <a:r>
              <a:rPr lang="en-US" sz="1050">
                <a:latin typeface="Arial"/>
                <a:ea typeface="Arial"/>
                <a:cs typeface="Arial"/>
                <a:sym typeface="Arial"/>
              </a:rPr>
              <a:t>Issues Drivers Need to Know ................................................................................................G-3</a:t>
            </a:r>
            <a:endParaRPr sz="1050">
              <a:latin typeface="Arial"/>
              <a:ea typeface="Arial"/>
              <a:cs typeface="Arial"/>
              <a:sym typeface="Arial"/>
            </a:endParaRPr>
          </a:p>
          <a:p>
            <a:pPr indent="-1905" lvl="0" marL="929005" marR="0" rtl="0" algn="l">
              <a:lnSpc>
                <a:spcPct val="114761"/>
              </a:lnSpc>
              <a:spcBef>
                <a:spcPts val="0"/>
              </a:spcBef>
              <a:spcAft>
                <a:spcPts val="0"/>
              </a:spcAft>
              <a:buNone/>
            </a:pPr>
            <a:r>
              <a:rPr lang="en-US" sz="1050">
                <a:latin typeface="Arial"/>
                <a:ea typeface="Arial"/>
                <a:cs typeface="Arial"/>
                <a:sym typeface="Arial"/>
              </a:rPr>
              <a:t>Steps Drivers Must Follow.....................................................................................................G-3</a:t>
            </a:r>
            <a:endParaRPr sz="1050">
              <a:latin typeface="Arial"/>
              <a:ea typeface="Arial"/>
              <a:cs typeface="Arial"/>
              <a:sym typeface="Arial"/>
            </a:endParaRPr>
          </a:p>
          <a:p>
            <a:pPr indent="-1905" lvl="0" marL="929005" marR="0" rtl="0" algn="l">
              <a:lnSpc>
                <a:spcPct val="114761"/>
              </a:lnSpc>
              <a:spcBef>
                <a:spcPts val="0"/>
              </a:spcBef>
              <a:spcAft>
                <a:spcPts val="0"/>
              </a:spcAft>
              <a:buNone/>
            </a:pPr>
            <a:r>
              <a:rPr lang="en-US" sz="1050">
                <a:latin typeface="Arial"/>
                <a:ea typeface="Arial"/>
                <a:cs typeface="Arial"/>
                <a:sym typeface="Arial"/>
              </a:rPr>
              <a:t>Notifications Drivers Need to Make.......................................................................................G-4</a:t>
            </a:r>
            <a:endParaRPr sz="1050">
              <a:latin typeface="Arial"/>
              <a:ea typeface="Arial"/>
              <a:cs typeface="Arial"/>
              <a:sym typeface="Arial"/>
            </a:endParaRPr>
          </a:p>
          <a:p>
            <a:pPr indent="-1905" lvl="0" marL="929005" marR="0" rtl="0" algn="l">
              <a:lnSpc>
                <a:spcPct val="114761"/>
              </a:lnSpc>
              <a:spcBef>
                <a:spcPts val="0"/>
              </a:spcBef>
              <a:spcAft>
                <a:spcPts val="0"/>
              </a:spcAft>
              <a:buNone/>
            </a:pPr>
            <a:r>
              <a:rPr lang="en-US" sz="1050">
                <a:latin typeface="Arial"/>
                <a:ea typeface="Arial"/>
                <a:cs typeface="Arial"/>
                <a:sym typeface="Arial"/>
              </a:rPr>
              <a:t>Steps Drivers Must Follow.....................................................................................................G-4</a:t>
            </a:r>
            <a:endParaRPr sz="1050">
              <a:latin typeface="Arial"/>
              <a:ea typeface="Arial"/>
              <a:cs typeface="Arial"/>
              <a:sym typeface="Arial"/>
            </a:endParaRPr>
          </a:p>
          <a:p>
            <a:pPr indent="911860" lvl="0" marL="15240" marR="0" rtl="0" algn="l">
              <a:lnSpc>
                <a:spcPct val="117619"/>
              </a:lnSpc>
              <a:spcBef>
                <a:spcPts val="0"/>
              </a:spcBef>
              <a:spcAft>
                <a:spcPts val="0"/>
              </a:spcAft>
              <a:buNone/>
            </a:pPr>
            <a:r>
              <a:rPr lang="en-US" sz="1050">
                <a:latin typeface="Arial"/>
                <a:ea typeface="Arial"/>
                <a:cs typeface="Arial"/>
                <a:sym typeface="Arial"/>
              </a:rPr>
              <a:t>PPE........................................................................................................................................G-5</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2540" lvl="0" marL="15240" marR="0" rtl="0" algn="l">
              <a:lnSpc>
                <a:spcPct val="100000"/>
              </a:lnSpc>
              <a:spcBef>
                <a:spcPts val="0"/>
              </a:spcBef>
              <a:spcAft>
                <a:spcPts val="0"/>
              </a:spcAft>
              <a:buNone/>
            </a:pPr>
            <a:r>
              <a:rPr b="1" lang="en-US" sz="1050">
                <a:latin typeface="Arial"/>
                <a:ea typeface="Arial"/>
                <a:cs typeface="Arial"/>
                <a:sym typeface="Arial"/>
              </a:rPr>
              <a:t>SECTION Y – APPENDICES</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1904" lvl="0" marL="14604" marR="0" rtl="0" algn="l">
              <a:lnSpc>
                <a:spcPct val="117142"/>
              </a:lnSpc>
              <a:spcBef>
                <a:spcPts val="0"/>
              </a:spcBef>
              <a:spcAft>
                <a:spcPts val="0"/>
              </a:spcAft>
              <a:buNone/>
            </a:pPr>
            <a:r>
              <a:rPr lang="en-US" sz="1050">
                <a:latin typeface="Arial"/>
                <a:ea typeface="Arial"/>
                <a:cs typeface="Arial"/>
                <a:sym typeface="Arial"/>
              </a:rPr>
              <a:t>Title Page........................................................................................................................................................ Y-1</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Appendix A - Forms........................................................................................................................................ Y-2</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Shelf Life Audit ................................................................................................................................... Y-2</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Air Carrier Certificate ......................................................................................................................... Y-3</a:t>
            </a:r>
            <a:endParaRPr sz="1050">
              <a:latin typeface="Arial"/>
              <a:ea typeface="Arial"/>
              <a:cs typeface="Arial"/>
              <a:sym typeface="Arial"/>
            </a:endParaRPr>
          </a:p>
          <a:p>
            <a:pPr indent="0" lvl="0" marL="469900" marR="0" rtl="0" algn="l">
              <a:lnSpc>
                <a:spcPct val="115238"/>
              </a:lnSpc>
              <a:spcBef>
                <a:spcPts val="0"/>
              </a:spcBef>
              <a:spcAft>
                <a:spcPts val="0"/>
              </a:spcAft>
              <a:buNone/>
            </a:pPr>
            <a:r>
              <a:rPr lang="en-US" sz="1050">
                <a:latin typeface="Arial"/>
                <a:ea typeface="Arial"/>
                <a:cs typeface="Arial"/>
                <a:sym typeface="Arial"/>
              </a:rPr>
              <a:t>Vehicle Safety Checklist .................................................................................................................... Y-4</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Weight and Balance ........................................................................................................................... Y-5</a:t>
            </a:r>
            <a:endParaRPr sz="1050">
              <a:latin typeface="Arial"/>
              <a:ea typeface="Arial"/>
              <a:cs typeface="Arial"/>
              <a:sym typeface="Arial"/>
            </a:endParaRPr>
          </a:p>
          <a:p>
            <a:pPr indent="-634" lvl="0" marL="470534" marR="0" rtl="0" algn="l">
              <a:lnSpc>
                <a:spcPct val="114761"/>
              </a:lnSpc>
              <a:spcBef>
                <a:spcPts val="0"/>
              </a:spcBef>
              <a:spcAft>
                <a:spcPts val="0"/>
              </a:spcAft>
              <a:buNone/>
            </a:pPr>
            <a:r>
              <a:rPr lang="en-US" sz="1050">
                <a:latin typeface="Arial"/>
                <a:ea typeface="Arial"/>
                <a:cs typeface="Arial"/>
                <a:sym typeface="Arial"/>
              </a:rPr>
              <a:t>Helicopter Log .................................................................................................................................... Y-6</a:t>
            </a:r>
            <a:endParaRPr sz="1050">
              <a:latin typeface="Arial"/>
              <a:ea typeface="Arial"/>
              <a:cs typeface="Arial"/>
              <a:sym typeface="Arial"/>
            </a:endParaRPr>
          </a:p>
          <a:p>
            <a:pPr indent="-634" lvl="0" marL="470534" marR="0" rtl="0" algn="l">
              <a:lnSpc>
                <a:spcPct val="114761"/>
              </a:lnSpc>
              <a:spcBef>
                <a:spcPts val="0"/>
              </a:spcBef>
              <a:spcAft>
                <a:spcPts val="0"/>
              </a:spcAft>
              <a:buNone/>
            </a:pPr>
            <a:r>
              <a:rPr lang="en-US" sz="1050">
                <a:latin typeface="Arial"/>
                <a:ea typeface="Arial"/>
                <a:cs typeface="Arial"/>
                <a:sym typeface="Arial"/>
              </a:rPr>
              <a:t>Engine Trend Chart............................................................................................................................ Y-7</a:t>
            </a:r>
            <a:endParaRPr sz="1050">
              <a:latin typeface="Arial"/>
              <a:ea typeface="Arial"/>
              <a:cs typeface="Arial"/>
              <a:sym typeface="Arial"/>
            </a:endParaRPr>
          </a:p>
          <a:p>
            <a:pPr indent="-634" lvl="0" marL="470534" marR="0" rtl="0" algn="l">
              <a:lnSpc>
                <a:spcPct val="114761"/>
              </a:lnSpc>
              <a:spcBef>
                <a:spcPts val="0"/>
              </a:spcBef>
              <a:spcAft>
                <a:spcPts val="0"/>
              </a:spcAft>
              <a:buNone/>
            </a:pPr>
            <a:r>
              <a:rPr lang="en-US" sz="1050">
                <a:latin typeface="Arial"/>
                <a:ea typeface="Arial"/>
                <a:cs typeface="Arial"/>
                <a:sym typeface="Arial"/>
              </a:rPr>
              <a:t>Compliance Action Notice.................................................................................................................. Y-8</a:t>
            </a:r>
            <a:endParaRPr sz="1050">
              <a:latin typeface="Arial"/>
              <a:ea typeface="Arial"/>
              <a:cs typeface="Arial"/>
              <a:sym typeface="Arial"/>
            </a:endParaRPr>
          </a:p>
          <a:p>
            <a:pPr indent="-634" lvl="0" marL="13334" marR="0" rtl="0" algn="l">
              <a:lnSpc>
                <a:spcPct val="115238"/>
              </a:lnSpc>
              <a:spcBef>
                <a:spcPts val="0"/>
              </a:spcBef>
              <a:spcAft>
                <a:spcPts val="0"/>
              </a:spcAft>
              <a:buNone/>
            </a:pPr>
            <a:r>
              <a:rPr lang="en-US" sz="1050">
                <a:latin typeface="Arial"/>
                <a:ea typeface="Arial"/>
                <a:cs typeface="Arial"/>
                <a:sym typeface="Arial"/>
              </a:rPr>
              <a:t>Appendix B - MELS ........................................................................................................................................ Y-9</a:t>
            </a:r>
            <a:endParaRPr sz="1050">
              <a:latin typeface="Arial"/>
              <a:ea typeface="Arial"/>
              <a:cs typeface="Arial"/>
              <a:sym typeface="Arial"/>
            </a:endParaRPr>
          </a:p>
          <a:p>
            <a:pPr indent="-634" lvl="0" marL="470534" marR="0" rtl="0" algn="l">
              <a:lnSpc>
                <a:spcPct val="114761"/>
              </a:lnSpc>
              <a:spcBef>
                <a:spcPts val="0"/>
              </a:spcBef>
              <a:spcAft>
                <a:spcPts val="0"/>
              </a:spcAft>
              <a:buNone/>
            </a:pPr>
            <a:r>
              <a:rPr lang="en-US" sz="1050">
                <a:latin typeface="Arial"/>
                <a:ea typeface="Arial"/>
                <a:cs typeface="Arial"/>
                <a:sym typeface="Arial"/>
              </a:rPr>
              <a:t>Bell 206/407 Series .......................................................................................................................... Y-10</a:t>
            </a:r>
            <a:endParaRPr sz="1050">
              <a:latin typeface="Arial"/>
              <a:ea typeface="Arial"/>
              <a:cs typeface="Arial"/>
              <a:sym typeface="Arial"/>
            </a:endParaRPr>
          </a:p>
          <a:p>
            <a:pPr indent="-634" lvl="0" marL="470534" marR="0" rtl="0" algn="l">
              <a:lnSpc>
                <a:spcPct val="114761"/>
              </a:lnSpc>
              <a:spcBef>
                <a:spcPts val="0"/>
              </a:spcBef>
              <a:spcAft>
                <a:spcPts val="0"/>
              </a:spcAft>
              <a:buNone/>
            </a:pPr>
            <a:r>
              <a:rPr lang="en-US" sz="1050">
                <a:latin typeface="Arial"/>
                <a:ea typeface="Arial"/>
                <a:cs typeface="Arial"/>
                <a:sym typeface="Arial"/>
              </a:rPr>
              <a:t>AHD BO-105 Series ......................................................................................................................... Y-11</a:t>
            </a:r>
            <a:endParaRPr sz="1050">
              <a:latin typeface="Arial"/>
              <a:ea typeface="Arial"/>
              <a:cs typeface="Arial"/>
              <a:sym typeface="Arial"/>
            </a:endParaRPr>
          </a:p>
          <a:p>
            <a:pPr indent="-634" lvl="0" marL="470534" marR="0" rtl="0" algn="l">
              <a:lnSpc>
                <a:spcPct val="117619"/>
              </a:lnSpc>
              <a:spcBef>
                <a:spcPts val="0"/>
              </a:spcBef>
              <a:spcAft>
                <a:spcPts val="0"/>
              </a:spcAft>
              <a:buNone/>
            </a:pPr>
            <a:r>
              <a:rPr lang="en-US" sz="1050">
                <a:latin typeface="Arial"/>
                <a:ea typeface="Arial"/>
                <a:cs typeface="Arial"/>
                <a:sym typeface="Arial"/>
              </a:rPr>
              <a:t>Non-Essential Furnishings (NEF) .................................................................................................... Y-13</a:t>
            </a:r>
            <a:endParaRPr sz="105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275" name="Shape 275"/>
        <p:cNvGrpSpPr/>
        <p:nvPr/>
      </p:nvGrpSpPr>
      <p:grpSpPr>
        <a:xfrm>
          <a:off x="0" y="0"/>
          <a:ext cx="0" cy="0"/>
          <a:chOff x="0" y="0"/>
          <a:chExt cx="0" cy="0"/>
        </a:xfrm>
      </p:grpSpPr>
      <p:sp>
        <p:nvSpPr>
          <p:cNvPr id="276" name="Google Shape;276;p17"/>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7" name="Google Shape;277;p17"/>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8" name="Google Shape;278;p17"/>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9" name="Google Shape;279;p17"/>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0" name="Google Shape;280;p17"/>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1" name="Google Shape;281;p17"/>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2" name="Google Shape;282;p17"/>
          <p:cNvSpPr txBox="1"/>
          <p:nvPr/>
        </p:nvSpPr>
        <p:spPr>
          <a:xfrm>
            <a:off x="444500" y="714270"/>
            <a:ext cx="6602730" cy="159829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xi/R-1/12-15-15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12700" marR="0" rtl="0" algn="l">
              <a:lnSpc>
                <a:spcPct val="117619"/>
              </a:lnSpc>
              <a:spcBef>
                <a:spcPts val="0"/>
              </a:spcBef>
              <a:spcAft>
                <a:spcPts val="0"/>
              </a:spcAft>
              <a:buNone/>
            </a:pPr>
            <a:r>
              <a:rPr lang="en-US" sz="1050">
                <a:latin typeface="Arial"/>
                <a:ea typeface="Arial"/>
                <a:cs typeface="Arial"/>
                <a:sym typeface="Arial"/>
              </a:rPr>
              <a:t>Appendix C - CAMP ..................................................................................................................................... Y-14</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Bell 206 Series ................................................................................................................................. Y-15</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Bell 407 Series ................................................................................................................................. Y-16</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AHD BO-105 Series ......................................................................................................................... Y-17</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Appendix D - Special Flight Permit Program................................................................................................ Y-18</a:t>
            </a:r>
            <a:endParaRPr sz="1050">
              <a:latin typeface="Arial"/>
              <a:ea typeface="Arial"/>
              <a:cs typeface="Arial"/>
              <a:sym typeface="Arial"/>
            </a:endParaRPr>
          </a:p>
          <a:p>
            <a:pPr indent="-12700" lvl="0" marL="12700" marR="180340" rtl="0" algn="l">
              <a:lnSpc>
                <a:spcPct val="115238"/>
              </a:lnSpc>
              <a:spcBef>
                <a:spcPts val="55"/>
              </a:spcBef>
              <a:spcAft>
                <a:spcPts val="0"/>
              </a:spcAft>
              <a:buNone/>
            </a:pPr>
            <a:r>
              <a:rPr lang="en-US" sz="1050">
                <a:latin typeface="Arial"/>
                <a:ea typeface="Arial"/>
                <a:cs typeface="Arial"/>
                <a:sym typeface="Arial"/>
              </a:rPr>
              <a:t>Appendix E - Bell 412 Continuous Airworthiness Maintenance Program.................................................... Y-19 Appendix F - Bell 412 Part 135 Training Program ....................................................................................... Y-20</a:t>
            </a:r>
            <a:endParaRPr sz="1050">
              <a:latin typeface="Arial"/>
              <a:ea typeface="Arial"/>
              <a:cs typeface="Arial"/>
              <a:sym typeface="Arial"/>
            </a:endParaRPr>
          </a:p>
        </p:txBody>
      </p:sp>
      <p:sp>
        <p:nvSpPr>
          <p:cNvPr id="283" name="Google Shape;283;p17"/>
          <p:cNvSpPr/>
          <p:nvPr/>
        </p:nvSpPr>
        <p:spPr>
          <a:xfrm>
            <a:off x="7205344" y="2014854"/>
            <a:ext cx="8255" cy="220345"/>
          </a:xfrm>
          <a:custGeom>
            <a:rect b="b" l="l" r="r" t="t"/>
            <a:pathLst>
              <a:path extrusionOk="0" h="120000" w="120000">
                <a:moveTo>
                  <a:pt x="0" y="0"/>
                </a:moveTo>
                <a:lnTo>
                  <a:pt x="120014" y="120000"/>
                </a:lnTo>
              </a:path>
            </a:pathLst>
          </a:custGeom>
          <a:noFill/>
          <a:ln cap="flat" cmpd="sng" w="158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287" name="Shape 287"/>
        <p:cNvGrpSpPr/>
        <p:nvPr/>
      </p:nvGrpSpPr>
      <p:grpSpPr>
        <a:xfrm>
          <a:off x="0" y="0"/>
          <a:ext cx="0" cy="0"/>
          <a:chOff x="0" y="0"/>
          <a:chExt cx="0" cy="0"/>
        </a:xfrm>
      </p:grpSpPr>
      <p:sp>
        <p:nvSpPr>
          <p:cNvPr id="288" name="Google Shape;288;p18"/>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9" name="Google Shape;289;p18"/>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0" name="Google Shape;290;p18"/>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1" name="Google Shape;291;p18"/>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2" name="Google Shape;292;p18"/>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3" name="Google Shape;293;p18"/>
          <p:cNvSpPr txBox="1"/>
          <p:nvPr/>
        </p:nvSpPr>
        <p:spPr>
          <a:xfrm>
            <a:off x="444500" y="714270"/>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A-1/R-0/09-1-15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294" name="Google Shape;294;p18"/>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5" name="Google Shape;295;p18"/>
          <p:cNvSpPr txBox="1"/>
          <p:nvPr/>
        </p:nvSpPr>
        <p:spPr>
          <a:xfrm>
            <a:off x="1726183" y="3752270"/>
            <a:ext cx="4319905" cy="2540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800">
                <a:latin typeface="Arial"/>
                <a:ea typeface="Arial"/>
                <a:cs typeface="Arial"/>
                <a:sym typeface="Arial"/>
              </a:rPr>
              <a:t>SECTION A – GENERAL INFORMATION</a:t>
            </a:r>
            <a:endParaRPr sz="1800">
              <a:latin typeface="Arial"/>
              <a:ea typeface="Arial"/>
              <a:cs typeface="Arial"/>
              <a:sym typeface="Arial"/>
            </a:endParaRPr>
          </a:p>
        </p:txBody>
      </p:sp>
      <p:sp>
        <p:nvSpPr>
          <p:cNvPr id="296" name="Google Shape;296;p18"/>
          <p:cNvSpPr/>
          <p:nvPr/>
        </p:nvSpPr>
        <p:spPr>
          <a:xfrm>
            <a:off x="1738883" y="3986784"/>
            <a:ext cx="4295140" cy="0"/>
          </a:xfrm>
          <a:custGeom>
            <a:rect b="b" l="l" r="r" t="t"/>
            <a:pathLst>
              <a:path extrusionOk="0" h="120000" w="120000">
                <a:moveTo>
                  <a:pt x="0" y="0"/>
                </a:moveTo>
                <a:lnTo>
                  <a:pt x="119985" y="0"/>
                </a:lnTo>
              </a:path>
            </a:pathLst>
          </a:custGeom>
          <a:noFill/>
          <a:ln cap="flat" cmpd="sng" w="2565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300" name="Shape 300"/>
        <p:cNvGrpSpPr/>
        <p:nvPr/>
      </p:nvGrpSpPr>
      <p:grpSpPr>
        <a:xfrm>
          <a:off x="0" y="0"/>
          <a:ext cx="0" cy="0"/>
          <a:chOff x="0" y="0"/>
          <a:chExt cx="0" cy="0"/>
        </a:xfrm>
      </p:grpSpPr>
      <p:sp>
        <p:nvSpPr>
          <p:cNvPr id="301" name="Google Shape;301;p19"/>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2" name="Google Shape;302;p19"/>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3" name="Google Shape;303;p19"/>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4" name="Google Shape;304;p19"/>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5" name="Google Shape;305;p19"/>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6" name="Google Shape;306;p19"/>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7" name="Google Shape;307;p19"/>
          <p:cNvSpPr/>
          <p:nvPr/>
        </p:nvSpPr>
        <p:spPr>
          <a:xfrm>
            <a:off x="2863595" y="5846826"/>
            <a:ext cx="2045335" cy="0"/>
          </a:xfrm>
          <a:custGeom>
            <a:rect b="b" l="l" r="r" t="t"/>
            <a:pathLst>
              <a:path extrusionOk="0" h="120000" w="120000">
                <a:moveTo>
                  <a:pt x="0" y="0"/>
                </a:moveTo>
                <a:lnTo>
                  <a:pt x="119992" y="0"/>
                </a:lnTo>
              </a:path>
            </a:pathLst>
          </a:custGeom>
          <a:noFill/>
          <a:ln cap="flat" cmpd="sng" w="149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8" name="Google Shape;308;p19"/>
          <p:cNvSpPr txBox="1"/>
          <p:nvPr/>
        </p:nvSpPr>
        <p:spPr>
          <a:xfrm>
            <a:off x="444500" y="714270"/>
            <a:ext cx="6887209" cy="8524240"/>
          </a:xfrm>
          <a:prstGeom prst="rect">
            <a:avLst/>
          </a:prstGeom>
          <a:noFill/>
          <a:ln>
            <a:noFill/>
          </a:ln>
        </p:spPr>
        <p:txBody>
          <a:bodyPr anchorCtr="0" anchor="t" bIns="0" lIns="0" spcFirstLastPara="1" rIns="0" wrap="square" tIns="0">
            <a:noAutofit/>
          </a:bodyPr>
          <a:lstStyle/>
          <a:p>
            <a:pPr indent="0" lvl="0" marL="0" marR="288925" rtl="0" algn="r">
              <a:lnSpc>
                <a:spcPct val="100000"/>
              </a:lnSpc>
              <a:spcBef>
                <a:spcPts val="0"/>
              </a:spcBef>
              <a:spcAft>
                <a:spcPts val="0"/>
              </a:spcAft>
              <a:buNone/>
            </a:pPr>
            <a:r>
              <a:rPr lang="en-US" sz="1400">
                <a:latin typeface="Courier New"/>
                <a:ea typeface="Courier New"/>
                <a:cs typeface="Courier New"/>
                <a:sym typeface="Courier New"/>
              </a:rPr>
              <a:t>A-2/R-0/09-1-15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1270" rtl="0" algn="ctr">
              <a:lnSpc>
                <a:spcPct val="117619"/>
              </a:lnSpc>
              <a:spcBef>
                <a:spcPts val="0"/>
              </a:spcBef>
              <a:spcAft>
                <a:spcPts val="0"/>
              </a:spcAft>
              <a:buNone/>
            </a:pPr>
            <a:r>
              <a:rPr b="1" lang="en-US" sz="1050" u="sng">
                <a:latin typeface="Arial"/>
                <a:ea typeface="Arial"/>
                <a:cs typeface="Arial"/>
                <a:sym typeface="Arial"/>
              </a:rPr>
              <a:t>GENERAL</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[135.427]</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6000"/>
              </a:lnSpc>
              <a:spcBef>
                <a:spcPts val="0"/>
              </a:spcBef>
              <a:spcAft>
                <a:spcPts val="0"/>
              </a:spcAft>
              <a:buNone/>
            </a:pPr>
            <a:r>
              <a:rPr lang="en-US" sz="1050">
                <a:latin typeface="Arial"/>
                <a:ea typeface="Arial"/>
                <a:cs typeface="Arial"/>
                <a:sym typeface="Arial"/>
              </a:rPr>
              <a:t>This manual sets forth Maritime Helicopters’ procedures and policies that are acceptable to the Administrator of the Federal  Aviation  Administration.  Maritime  Helicopters  will  keep  this  manual  current  with  revisions  as  necessary. Maritime Helicopters maintains one copy of this manual in current form at the principal base of operations located at, 3520 FAA Rd., Homer, AK. The Director of Maintenance will maintain the original copy of this manual. He/She will have the responsibility to keep it current.</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Maritime Helicopters disburses copies of this manual in the following manner:</a:t>
            </a:r>
            <a:endParaRPr sz="1050">
              <a:latin typeface="Arial"/>
              <a:ea typeface="Arial"/>
              <a:cs typeface="Arial"/>
              <a:sym typeface="Arial"/>
            </a:endParaRPr>
          </a:p>
          <a:p>
            <a:pPr indent="0" lvl="0" marL="0" marR="0" rtl="0" algn="l">
              <a:lnSpc>
                <a:spcPct val="100000"/>
              </a:lnSpc>
              <a:spcBef>
                <a:spcPts val="12"/>
              </a:spcBef>
              <a:spcAft>
                <a:spcPts val="0"/>
              </a:spcAft>
              <a:buNone/>
            </a:pPr>
            <a:r>
              <a:t/>
            </a:r>
            <a:endParaRPr sz="1100">
              <a:latin typeface="Times New Roman"/>
              <a:ea typeface="Times New Roman"/>
              <a:cs typeface="Times New Roman"/>
              <a:sym typeface="Times New Roman"/>
            </a:endParaRPr>
          </a:p>
          <a:p>
            <a:pPr indent="-228600" lvl="0" marL="469900" marR="5715" rtl="0" algn="just">
              <a:lnSpc>
                <a:spcPct val="95700"/>
              </a:lnSpc>
              <a:spcBef>
                <a:spcPts val="0"/>
              </a:spcBef>
              <a:spcAft>
                <a:spcPts val="0"/>
              </a:spcAft>
              <a:buSzPts val="1050"/>
              <a:buFont typeface="Noto Sans Symbols"/>
              <a:buChar char="∙"/>
            </a:pPr>
            <a:r>
              <a:rPr lang="en-US" sz="1050">
                <a:latin typeface="Arial"/>
                <a:ea typeface="Arial"/>
                <a:cs typeface="Arial"/>
                <a:sym typeface="Arial"/>
              </a:rPr>
              <a:t>A PDF (portable document format) version of the General Maintenance Manual shall be made available on the Maritime Maintenance Portal Web Site or is stored on the base computer and available for all Maritime Helicopters’  employees  at  each  base  of  operations.  All  Maritime  Helicopters’  personnel  must  use  this manual in conducting all maintenance. All maintenance personnel shall have knowledge of this Manual in its entirety.</a:t>
            </a:r>
            <a:endParaRPr sz="1050">
              <a:latin typeface="Arial"/>
              <a:ea typeface="Arial"/>
              <a:cs typeface="Arial"/>
              <a:sym typeface="Arial"/>
            </a:endParaRPr>
          </a:p>
          <a:p>
            <a:pPr indent="-228600" lvl="0" marL="469900" marR="5715" rtl="0" algn="just">
              <a:lnSpc>
                <a:spcPct val="115238"/>
              </a:lnSpc>
              <a:spcBef>
                <a:spcPts val="105"/>
              </a:spcBef>
              <a:spcAft>
                <a:spcPts val="0"/>
              </a:spcAft>
              <a:buSzPts val="1050"/>
              <a:buFont typeface="Noto Sans Symbols"/>
              <a:buChar char="∙"/>
            </a:pPr>
            <a:r>
              <a:rPr lang="en-US" sz="1050">
                <a:latin typeface="Arial"/>
                <a:ea typeface="Arial"/>
                <a:cs typeface="Arial"/>
                <a:sym typeface="Arial"/>
              </a:rPr>
              <a:t>The  Director  of  Maintenance  will  have  a  copy  of  this  manual  at  their  office.  It  will  be  the  Director  of Maintenance responsibility to maintain a current copy on the Maritime Helicopters internet based manuals.</a:t>
            </a:r>
            <a:endParaRPr sz="1050">
              <a:latin typeface="Arial"/>
              <a:ea typeface="Arial"/>
              <a:cs typeface="Arial"/>
              <a:sym typeface="Arial"/>
            </a:endParaRPr>
          </a:p>
          <a:p>
            <a:pPr indent="-228600" lvl="0" marL="469900" marR="0" rtl="0" algn="l">
              <a:lnSpc>
                <a:spcPct val="118095"/>
              </a:lnSpc>
              <a:spcBef>
                <a:spcPts val="0"/>
              </a:spcBef>
              <a:spcAft>
                <a:spcPts val="0"/>
              </a:spcAft>
              <a:buSzPts val="1050"/>
              <a:buFont typeface="Noto Sans Symbols"/>
              <a:buChar char="∙"/>
            </a:pPr>
            <a:r>
              <a:rPr lang="en-US" sz="1050">
                <a:latin typeface="Arial"/>
                <a:ea typeface="Arial"/>
                <a:cs typeface="Arial"/>
                <a:sym typeface="Arial"/>
              </a:rPr>
              <a:t>Other persons as assigned.</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Maritime Helicopters has also furnished the Alaska Flight Standards District Office (FSDO) of the Federal Aviation Administration (FAA) with a current and complete copy of the manual. The Director of Maintenance will furnish the FAA with all requests for changes and additions to this manual in a timely manner.</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Great care has been taken to assure that this manual is not contrary to any applicable Federal regulations, Maritime Helicopters’   Operating   Certificate,   or   Maritime   Helicopters’   Operations   Specifications.   However,   errors   do sometimes occur despite all efforts. If you find such a conflict; the regulation, certificate, or operations specification will take precedence. You are required to bring any such conflicts to the attention of the Director of Maintenance for correction.</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a:latin typeface="Arial"/>
                <a:ea typeface="Arial"/>
                <a:cs typeface="Arial"/>
                <a:sym typeface="Arial"/>
              </a:rPr>
              <a:t>CAS MEMORANDUMS (MEMOS)</a:t>
            </a:r>
            <a:endParaRPr sz="1050">
              <a:latin typeface="Arial"/>
              <a:ea typeface="Arial"/>
              <a:cs typeface="Arial"/>
              <a:sym typeface="Arial"/>
            </a:endParaRPr>
          </a:p>
          <a:p>
            <a:pPr indent="0" lvl="0" marL="0" marR="0" rtl="0" algn="l">
              <a:lnSpc>
                <a:spcPct val="100000"/>
              </a:lnSpc>
              <a:spcBef>
                <a:spcPts val="9"/>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800"/>
              </a:lnSpc>
              <a:spcBef>
                <a:spcPts val="0"/>
              </a:spcBef>
              <a:spcAft>
                <a:spcPts val="0"/>
              </a:spcAft>
              <a:buNone/>
            </a:pPr>
            <a:r>
              <a:rPr lang="en-US" sz="1050">
                <a:latin typeface="Arial"/>
                <a:ea typeface="Arial"/>
                <a:cs typeface="Arial"/>
                <a:sym typeface="Arial"/>
              </a:rPr>
              <a:t>When preparing a Company Manual of any kind, it is not possible to anticipate all of the issues and questions that might arise and need to be addressed. The Continuing Airworthiness Surveillance (CAS) memo system has been developed to assist in the timely dissemination of information of important or urgent nature. This information shall generally be included in the appropriate manual at its next revision or will have an effective time limitation attached to  it.  CAS  Memos  will  be  used  to  impart  significant  maintenance  related  information  when  needed,  to  answer questions at the hangar or company level, or to supplement, but not change, the guidance contained in this General Maintenance  Manual.  CAS  Memos  will  not  be  issued  with  an  expiration  date.  Periodically,  each  Memo  will  be reviewed for continued validity and pertinence. Memos deemed no longer valid or pertinent will be canceled, while others may be incorporated into a company manual as applicable.</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Operations,  Safety,  or  Maintenance  CAS  Memos  are  sent  to  all  applicable  employees  by  either  a  hard  copy  or through  the  email  system.  Each  CAS  memo  issued  by  the  Operations,  Safety  or  Maintenance  Departments  is delivered to the Office Coordinator to be distributed. The memos are identified as Operations (O), Safety (S), or Maintenance  (M)  and  numbered  consecutively  with  the  first  two  digits  representing  the  year  followed  by  the consecutive number of the memo.</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4285"/>
              </a:lnSpc>
              <a:spcBef>
                <a:spcPts val="0"/>
              </a:spcBef>
              <a:spcAft>
                <a:spcPts val="0"/>
              </a:spcAft>
              <a:buNone/>
            </a:pPr>
            <a:r>
              <a:rPr lang="en-US" sz="1050">
                <a:latin typeface="Arial"/>
                <a:ea typeface="Arial"/>
                <a:cs typeface="Arial"/>
                <a:sym typeface="Arial"/>
              </a:rPr>
              <a:t>All  employees  receiving  a  CAS  memo  by  hard  copy  or  email  must  reply  utilizing  the  acknowledgement  sheet attached to the memo or by email and a record of receipt is kept ensuring all messages have been read.</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Hard, Electronic PDF, or internet accessible copies of current CAS memos are maintained at each field location and by the Maintenance Office. The Director of Maintenance or designee may issue Maintenance CAS Memo’s.</a:t>
            </a:r>
            <a:endParaRPr sz="1050">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312" name="Shape 312"/>
        <p:cNvGrpSpPr/>
        <p:nvPr/>
      </p:nvGrpSpPr>
      <p:grpSpPr>
        <a:xfrm>
          <a:off x="0" y="0"/>
          <a:ext cx="0" cy="0"/>
          <a:chOff x="0" y="0"/>
          <a:chExt cx="0" cy="0"/>
        </a:xfrm>
      </p:grpSpPr>
      <p:sp>
        <p:nvSpPr>
          <p:cNvPr id="313" name="Google Shape;313;p20"/>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4" name="Google Shape;314;p20"/>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5" name="Google Shape;315;p20"/>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6" name="Google Shape;316;p20"/>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7" name="Google Shape;317;p20"/>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8" name="Google Shape;318;p20"/>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9" name="Google Shape;319;p20"/>
          <p:cNvSpPr txBox="1"/>
          <p:nvPr/>
        </p:nvSpPr>
        <p:spPr>
          <a:xfrm>
            <a:off x="444500" y="714270"/>
            <a:ext cx="6709409" cy="67754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A-3/R-1/12-15-15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8889" lvl="0" marL="173990" marR="0" rtl="0" algn="ctr">
              <a:lnSpc>
                <a:spcPct val="100000"/>
              </a:lnSpc>
              <a:spcBef>
                <a:spcPts val="0"/>
              </a:spcBef>
              <a:spcAft>
                <a:spcPts val="0"/>
              </a:spcAft>
              <a:buNone/>
            </a:pPr>
            <a:r>
              <a:rPr b="1" lang="en-US" sz="1050" u="sng">
                <a:latin typeface="Arial"/>
                <a:ea typeface="Arial"/>
                <a:cs typeface="Arial"/>
                <a:sym typeface="Arial"/>
              </a:rPr>
              <a:t>ORGANIZATIONAL CHART</a:t>
            </a:r>
            <a:endParaRPr sz="1050">
              <a:latin typeface="Arial"/>
              <a:ea typeface="Arial"/>
              <a:cs typeface="Arial"/>
              <a:sym typeface="Arial"/>
            </a:endParaRPr>
          </a:p>
        </p:txBody>
      </p:sp>
      <p:sp>
        <p:nvSpPr>
          <p:cNvPr id="320" name="Google Shape;320;p20"/>
          <p:cNvSpPr/>
          <p:nvPr/>
        </p:nvSpPr>
        <p:spPr>
          <a:xfrm>
            <a:off x="4248911" y="3450335"/>
            <a:ext cx="2502408" cy="34747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1" name="Google Shape;321;p20"/>
          <p:cNvSpPr/>
          <p:nvPr/>
        </p:nvSpPr>
        <p:spPr>
          <a:xfrm>
            <a:off x="5303520" y="5577840"/>
            <a:ext cx="42672" cy="35052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2" name="Google Shape;322;p20"/>
          <p:cNvSpPr/>
          <p:nvPr/>
        </p:nvSpPr>
        <p:spPr>
          <a:xfrm>
            <a:off x="5303520" y="4514088"/>
            <a:ext cx="42672" cy="35052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3" name="Google Shape;323;p20"/>
          <p:cNvSpPr/>
          <p:nvPr/>
        </p:nvSpPr>
        <p:spPr>
          <a:xfrm>
            <a:off x="4248911" y="3450335"/>
            <a:ext cx="1097280" cy="347472"/>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4" name="Google Shape;324;p20"/>
          <p:cNvSpPr/>
          <p:nvPr/>
        </p:nvSpPr>
        <p:spPr>
          <a:xfrm>
            <a:off x="3898391" y="4514088"/>
            <a:ext cx="42672" cy="35052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5" name="Google Shape;325;p20"/>
          <p:cNvSpPr/>
          <p:nvPr/>
        </p:nvSpPr>
        <p:spPr>
          <a:xfrm>
            <a:off x="3898391" y="3450335"/>
            <a:ext cx="393191" cy="347472"/>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6" name="Google Shape;326;p20"/>
          <p:cNvSpPr/>
          <p:nvPr/>
        </p:nvSpPr>
        <p:spPr>
          <a:xfrm>
            <a:off x="2493264" y="5577840"/>
            <a:ext cx="42672" cy="35052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7" name="Google Shape;327;p20"/>
          <p:cNvSpPr/>
          <p:nvPr/>
        </p:nvSpPr>
        <p:spPr>
          <a:xfrm>
            <a:off x="1792223" y="4514088"/>
            <a:ext cx="743712" cy="35052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8" name="Google Shape;328;p20"/>
          <p:cNvSpPr/>
          <p:nvPr/>
        </p:nvSpPr>
        <p:spPr>
          <a:xfrm>
            <a:off x="1088136" y="5577840"/>
            <a:ext cx="42671" cy="35052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9" name="Google Shape;329;p20"/>
          <p:cNvSpPr/>
          <p:nvPr/>
        </p:nvSpPr>
        <p:spPr>
          <a:xfrm>
            <a:off x="1088136" y="4514088"/>
            <a:ext cx="743712" cy="35052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0" name="Google Shape;330;p20"/>
          <p:cNvSpPr/>
          <p:nvPr/>
        </p:nvSpPr>
        <p:spPr>
          <a:xfrm>
            <a:off x="1792223" y="3450335"/>
            <a:ext cx="2499360" cy="347472"/>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1" name="Google Shape;331;p20"/>
          <p:cNvSpPr/>
          <p:nvPr/>
        </p:nvSpPr>
        <p:spPr>
          <a:xfrm>
            <a:off x="2243327" y="2703576"/>
            <a:ext cx="1243584" cy="822959"/>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2" name="Google Shape;332;p20"/>
          <p:cNvSpPr/>
          <p:nvPr/>
        </p:nvSpPr>
        <p:spPr>
          <a:xfrm>
            <a:off x="2365248" y="2816352"/>
            <a:ext cx="1255776" cy="838200"/>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3" name="Google Shape;333;p20"/>
          <p:cNvSpPr txBox="1"/>
          <p:nvPr/>
        </p:nvSpPr>
        <p:spPr>
          <a:xfrm>
            <a:off x="2595554" y="2944035"/>
            <a:ext cx="796290" cy="553085"/>
          </a:xfrm>
          <a:prstGeom prst="rect">
            <a:avLst/>
          </a:prstGeom>
          <a:noFill/>
          <a:ln>
            <a:noFill/>
          </a:ln>
        </p:spPr>
        <p:txBody>
          <a:bodyPr anchorCtr="0" anchor="t" bIns="0" lIns="0" spcFirstLastPara="1" rIns="0" wrap="square" tIns="0">
            <a:noAutofit/>
          </a:bodyPr>
          <a:lstStyle/>
          <a:p>
            <a:pPr indent="-12065" lvl="0" marL="12065" marR="5080" rtl="0" algn="ctr">
              <a:lnSpc>
                <a:spcPct val="110000"/>
              </a:lnSpc>
              <a:spcBef>
                <a:spcPts val="0"/>
              </a:spcBef>
              <a:spcAft>
                <a:spcPts val="0"/>
              </a:spcAft>
              <a:buNone/>
            </a:pPr>
            <a:r>
              <a:rPr lang="en-US" sz="1300">
                <a:latin typeface="Calibri"/>
                <a:ea typeface="Calibri"/>
                <a:cs typeface="Calibri"/>
                <a:sym typeface="Calibri"/>
              </a:rPr>
              <a:t>Quality and Safety Manager</a:t>
            </a:r>
            <a:endParaRPr sz="1300">
              <a:latin typeface="Calibri"/>
              <a:ea typeface="Calibri"/>
              <a:cs typeface="Calibri"/>
              <a:sym typeface="Calibri"/>
            </a:endParaRPr>
          </a:p>
        </p:txBody>
      </p:sp>
      <p:sp>
        <p:nvSpPr>
          <p:cNvPr id="334" name="Google Shape;334;p20"/>
          <p:cNvSpPr/>
          <p:nvPr/>
        </p:nvSpPr>
        <p:spPr>
          <a:xfrm>
            <a:off x="3648455" y="2703576"/>
            <a:ext cx="1243584" cy="822959"/>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5" name="Google Shape;335;p20"/>
          <p:cNvSpPr/>
          <p:nvPr/>
        </p:nvSpPr>
        <p:spPr>
          <a:xfrm>
            <a:off x="3770376" y="2816352"/>
            <a:ext cx="1255763" cy="838199"/>
          </a:xfrm>
          <a:prstGeom prst="rect">
            <a:avLst/>
          </a:prstGeom>
          <a:blipFill rotWithShape="1">
            <a:blip r:embed="rId1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6" name="Google Shape;336;p20"/>
          <p:cNvSpPr txBox="1"/>
          <p:nvPr/>
        </p:nvSpPr>
        <p:spPr>
          <a:xfrm>
            <a:off x="3944314" y="3034744"/>
            <a:ext cx="908685" cy="371475"/>
          </a:xfrm>
          <a:prstGeom prst="rect">
            <a:avLst/>
          </a:prstGeom>
          <a:noFill/>
          <a:ln>
            <a:noFill/>
          </a:ln>
        </p:spPr>
        <p:txBody>
          <a:bodyPr anchorCtr="0" anchor="t" bIns="0" lIns="0" spcFirstLastPara="1" rIns="0" wrap="square" tIns="0">
            <a:noAutofit/>
          </a:bodyPr>
          <a:lstStyle/>
          <a:p>
            <a:pPr indent="76200" lvl="0" marL="12700" marR="5080" rtl="0" algn="l">
              <a:lnSpc>
                <a:spcPct val="110000"/>
              </a:lnSpc>
              <a:spcBef>
                <a:spcPts val="0"/>
              </a:spcBef>
              <a:spcAft>
                <a:spcPts val="0"/>
              </a:spcAft>
              <a:buNone/>
            </a:pPr>
            <a:r>
              <a:rPr lang="en-US" sz="1300">
                <a:latin typeface="Calibri"/>
                <a:ea typeface="Calibri"/>
                <a:cs typeface="Calibri"/>
                <a:sym typeface="Calibri"/>
              </a:rPr>
              <a:t>Director of Maintenance</a:t>
            </a:r>
            <a:endParaRPr sz="1300">
              <a:latin typeface="Calibri"/>
              <a:ea typeface="Calibri"/>
              <a:cs typeface="Calibri"/>
              <a:sym typeface="Calibri"/>
            </a:endParaRPr>
          </a:p>
        </p:txBody>
      </p:sp>
      <p:sp>
        <p:nvSpPr>
          <p:cNvPr id="337" name="Google Shape;337;p20"/>
          <p:cNvSpPr/>
          <p:nvPr/>
        </p:nvSpPr>
        <p:spPr>
          <a:xfrm>
            <a:off x="1188719" y="3764279"/>
            <a:ext cx="1246632" cy="826008"/>
          </a:xfrm>
          <a:prstGeom prst="rect">
            <a:avLst/>
          </a:prstGeom>
          <a:blipFill rotWithShape="1">
            <a:blip r:embed="rId1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8" name="Google Shape;338;p20"/>
          <p:cNvSpPr/>
          <p:nvPr/>
        </p:nvSpPr>
        <p:spPr>
          <a:xfrm>
            <a:off x="1310640" y="3883152"/>
            <a:ext cx="1258824" cy="838200"/>
          </a:xfrm>
          <a:prstGeom prst="rect">
            <a:avLst/>
          </a:prstGeom>
          <a:blipFill rotWithShape="1">
            <a:blip r:embed="rId1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9" name="Google Shape;339;p20"/>
          <p:cNvSpPr txBox="1"/>
          <p:nvPr/>
        </p:nvSpPr>
        <p:spPr>
          <a:xfrm>
            <a:off x="1485282" y="4008424"/>
            <a:ext cx="908685" cy="553085"/>
          </a:xfrm>
          <a:prstGeom prst="rect">
            <a:avLst/>
          </a:prstGeom>
          <a:noFill/>
          <a:ln>
            <a:noFill/>
          </a:ln>
        </p:spPr>
        <p:txBody>
          <a:bodyPr anchorCtr="0" anchor="t" bIns="0" lIns="0" spcFirstLastPara="1" rIns="0" wrap="square" tIns="0">
            <a:noAutofit/>
          </a:bodyPr>
          <a:lstStyle/>
          <a:p>
            <a:pPr indent="0" lvl="0" marL="12700" marR="5080" rtl="0" algn="ctr">
              <a:lnSpc>
                <a:spcPct val="110000"/>
              </a:lnSpc>
              <a:spcBef>
                <a:spcPts val="0"/>
              </a:spcBef>
              <a:spcAft>
                <a:spcPts val="0"/>
              </a:spcAft>
              <a:buNone/>
            </a:pPr>
            <a:r>
              <a:rPr lang="en-US" sz="1300">
                <a:latin typeface="Calibri"/>
                <a:ea typeface="Calibri"/>
                <a:cs typeface="Calibri"/>
                <a:sym typeface="Calibri"/>
              </a:rPr>
              <a:t>Fairbanks Maintenance Lead</a:t>
            </a:r>
            <a:endParaRPr sz="1300">
              <a:latin typeface="Calibri"/>
              <a:ea typeface="Calibri"/>
              <a:cs typeface="Calibri"/>
              <a:sym typeface="Calibri"/>
            </a:endParaRPr>
          </a:p>
        </p:txBody>
      </p:sp>
      <p:sp>
        <p:nvSpPr>
          <p:cNvPr id="340" name="Google Shape;340;p20"/>
          <p:cNvSpPr/>
          <p:nvPr/>
        </p:nvSpPr>
        <p:spPr>
          <a:xfrm>
            <a:off x="487680" y="4828032"/>
            <a:ext cx="1243584" cy="826008"/>
          </a:xfrm>
          <a:prstGeom prst="rect">
            <a:avLst/>
          </a:prstGeom>
          <a:blipFill rotWithShape="1">
            <a:blip r:embed="rId1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1" name="Google Shape;341;p20"/>
          <p:cNvSpPr/>
          <p:nvPr/>
        </p:nvSpPr>
        <p:spPr>
          <a:xfrm>
            <a:off x="594359" y="4946904"/>
            <a:ext cx="1319784" cy="838200"/>
          </a:xfrm>
          <a:prstGeom prst="rect">
            <a:avLst/>
          </a:prstGeom>
          <a:blipFill rotWithShape="1">
            <a:blip r:embed="rId1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2" name="Google Shape;342;p20"/>
          <p:cNvSpPr txBox="1"/>
          <p:nvPr/>
        </p:nvSpPr>
        <p:spPr>
          <a:xfrm>
            <a:off x="732422" y="5254235"/>
            <a:ext cx="1009650" cy="1905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300">
                <a:latin typeface="Calibri"/>
                <a:ea typeface="Calibri"/>
                <a:cs typeface="Calibri"/>
                <a:sym typeface="Calibri"/>
              </a:rPr>
              <a:t>Overhaul Shop</a:t>
            </a:r>
            <a:endParaRPr sz="1300">
              <a:latin typeface="Calibri"/>
              <a:ea typeface="Calibri"/>
              <a:cs typeface="Calibri"/>
              <a:sym typeface="Calibri"/>
            </a:endParaRPr>
          </a:p>
        </p:txBody>
      </p:sp>
      <p:sp>
        <p:nvSpPr>
          <p:cNvPr id="343" name="Google Shape;343;p20"/>
          <p:cNvSpPr/>
          <p:nvPr/>
        </p:nvSpPr>
        <p:spPr>
          <a:xfrm>
            <a:off x="487680" y="5891796"/>
            <a:ext cx="1243583" cy="825995"/>
          </a:xfrm>
          <a:prstGeom prst="rect">
            <a:avLst/>
          </a:prstGeom>
          <a:blipFill rotWithShape="1">
            <a:blip r:embed="rId1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4" name="Google Shape;344;p20"/>
          <p:cNvSpPr/>
          <p:nvPr/>
        </p:nvSpPr>
        <p:spPr>
          <a:xfrm>
            <a:off x="594359" y="6010655"/>
            <a:ext cx="1319784" cy="838200"/>
          </a:xfrm>
          <a:prstGeom prst="rect">
            <a:avLst/>
          </a:prstGeom>
          <a:blipFill rotWithShape="1">
            <a:blip r:embed="rId1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5" name="Google Shape;345;p20"/>
          <p:cNvSpPr txBox="1"/>
          <p:nvPr/>
        </p:nvSpPr>
        <p:spPr>
          <a:xfrm>
            <a:off x="732422" y="6227915"/>
            <a:ext cx="1009650" cy="371475"/>
          </a:xfrm>
          <a:prstGeom prst="rect">
            <a:avLst/>
          </a:prstGeom>
          <a:noFill/>
          <a:ln>
            <a:noFill/>
          </a:ln>
        </p:spPr>
        <p:txBody>
          <a:bodyPr anchorCtr="0" anchor="t" bIns="0" lIns="0" spcFirstLastPara="1" rIns="0" wrap="square" tIns="0">
            <a:noAutofit/>
          </a:bodyPr>
          <a:lstStyle/>
          <a:p>
            <a:pPr indent="-192405" lvl="0" marL="192405" marR="5080" rtl="0" algn="l">
              <a:lnSpc>
                <a:spcPct val="110000"/>
              </a:lnSpc>
              <a:spcBef>
                <a:spcPts val="0"/>
              </a:spcBef>
              <a:spcAft>
                <a:spcPts val="0"/>
              </a:spcAft>
              <a:buNone/>
            </a:pPr>
            <a:r>
              <a:rPr lang="en-US" sz="1300">
                <a:latin typeface="Calibri"/>
                <a:ea typeface="Calibri"/>
                <a:cs typeface="Calibri"/>
                <a:sym typeface="Calibri"/>
              </a:rPr>
              <a:t>Overhaul Shop Specialist</a:t>
            </a:r>
            <a:endParaRPr sz="1300">
              <a:latin typeface="Calibri"/>
              <a:ea typeface="Calibri"/>
              <a:cs typeface="Calibri"/>
              <a:sym typeface="Calibri"/>
            </a:endParaRPr>
          </a:p>
        </p:txBody>
      </p:sp>
      <p:sp>
        <p:nvSpPr>
          <p:cNvPr id="346" name="Google Shape;346;p20"/>
          <p:cNvSpPr/>
          <p:nvPr/>
        </p:nvSpPr>
        <p:spPr>
          <a:xfrm>
            <a:off x="1892808" y="4828032"/>
            <a:ext cx="1243584" cy="826008"/>
          </a:xfrm>
          <a:prstGeom prst="rect">
            <a:avLst/>
          </a:prstGeom>
          <a:blipFill rotWithShape="1">
            <a:blip r:embed="rId19">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7" name="Google Shape;347;p20"/>
          <p:cNvSpPr/>
          <p:nvPr/>
        </p:nvSpPr>
        <p:spPr>
          <a:xfrm>
            <a:off x="2011680" y="4946904"/>
            <a:ext cx="1258824" cy="838200"/>
          </a:xfrm>
          <a:prstGeom prst="rect">
            <a:avLst/>
          </a:prstGeom>
          <a:blipFill rotWithShape="1">
            <a:blip r:embed="rId20">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8" name="Google Shape;348;p20"/>
          <p:cNvSpPr txBox="1"/>
          <p:nvPr/>
        </p:nvSpPr>
        <p:spPr>
          <a:xfrm>
            <a:off x="2271670" y="5254235"/>
            <a:ext cx="743585" cy="1905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300">
                <a:latin typeface="Calibri"/>
                <a:ea typeface="Calibri"/>
                <a:cs typeface="Calibri"/>
                <a:sym typeface="Calibri"/>
              </a:rPr>
              <a:t>Mechanics</a:t>
            </a:r>
            <a:endParaRPr sz="1300">
              <a:latin typeface="Calibri"/>
              <a:ea typeface="Calibri"/>
              <a:cs typeface="Calibri"/>
              <a:sym typeface="Calibri"/>
            </a:endParaRPr>
          </a:p>
        </p:txBody>
      </p:sp>
      <p:sp>
        <p:nvSpPr>
          <p:cNvPr id="349" name="Google Shape;349;p20"/>
          <p:cNvSpPr/>
          <p:nvPr/>
        </p:nvSpPr>
        <p:spPr>
          <a:xfrm>
            <a:off x="1892808" y="5891796"/>
            <a:ext cx="1243583" cy="825995"/>
          </a:xfrm>
          <a:prstGeom prst="rect">
            <a:avLst/>
          </a:prstGeom>
          <a:blipFill rotWithShape="1">
            <a:blip r:embed="rId19">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0" name="Google Shape;350;p20"/>
          <p:cNvSpPr/>
          <p:nvPr/>
        </p:nvSpPr>
        <p:spPr>
          <a:xfrm>
            <a:off x="2011680" y="6010655"/>
            <a:ext cx="1258824" cy="838200"/>
          </a:xfrm>
          <a:prstGeom prst="rect">
            <a:avLst/>
          </a:prstGeom>
          <a:blipFill rotWithShape="1">
            <a:blip r:embed="rId21">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1" name="Google Shape;351;p20"/>
          <p:cNvSpPr txBox="1"/>
          <p:nvPr/>
        </p:nvSpPr>
        <p:spPr>
          <a:xfrm>
            <a:off x="2271670" y="6192641"/>
            <a:ext cx="743585" cy="441959"/>
          </a:xfrm>
          <a:prstGeom prst="rect">
            <a:avLst/>
          </a:prstGeom>
          <a:noFill/>
          <a:ln>
            <a:noFill/>
          </a:ln>
        </p:spPr>
        <p:txBody>
          <a:bodyPr anchorCtr="0" anchor="t" bIns="0" lIns="0" spcFirstLastPara="1" rIns="0" wrap="square" tIns="0">
            <a:noAutofit/>
          </a:bodyPr>
          <a:lstStyle/>
          <a:p>
            <a:pPr indent="-116204" lvl="0" marL="116204" marR="5080" rtl="0" algn="l">
              <a:lnSpc>
                <a:spcPct val="126899"/>
              </a:lnSpc>
              <a:spcBef>
                <a:spcPts val="0"/>
              </a:spcBef>
              <a:spcAft>
                <a:spcPts val="0"/>
              </a:spcAft>
              <a:buNone/>
            </a:pPr>
            <a:r>
              <a:rPr lang="en-US" sz="1300">
                <a:latin typeface="Calibri"/>
                <a:ea typeface="Calibri"/>
                <a:cs typeface="Calibri"/>
                <a:sym typeface="Calibri"/>
              </a:rPr>
              <a:t>Mechanics Helpers</a:t>
            </a:r>
            <a:endParaRPr sz="1300">
              <a:latin typeface="Calibri"/>
              <a:ea typeface="Calibri"/>
              <a:cs typeface="Calibri"/>
              <a:sym typeface="Calibri"/>
            </a:endParaRPr>
          </a:p>
        </p:txBody>
      </p:sp>
      <p:sp>
        <p:nvSpPr>
          <p:cNvPr id="352" name="Google Shape;352;p20"/>
          <p:cNvSpPr/>
          <p:nvPr/>
        </p:nvSpPr>
        <p:spPr>
          <a:xfrm>
            <a:off x="3297935" y="3764279"/>
            <a:ext cx="1243584" cy="826008"/>
          </a:xfrm>
          <a:prstGeom prst="rect">
            <a:avLst/>
          </a:prstGeom>
          <a:blipFill rotWithShape="1">
            <a:blip r:embed="rId1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3" name="Google Shape;353;p20"/>
          <p:cNvSpPr/>
          <p:nvPr/>
        </p:nvSpPr>
        <p:spPr>
          <a:xfrm>
            <a:off x="3416808" y="3883152"/>
            <a:ext cx="1258824" cy="838200"/>
          </a:xfrm>
          <a:prstGeom prst="rect">
            <a:avLst/>
          </a:prstGeom>
          <a:blipFill rotWithShape="1">
            <a:blip r:embed="rId22">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4" name="Google Shape;354;p20"/>
          <p:cNvSpPr txBox="1"/>
          <p:nvPr/>
        </p:nvSpPr>
        <p:spPr>
          <a:xfrm>
            <a:off x="3721021" y="4099134"/>
            <a:ext cx="654685" cy="371475"/>
          </a:xfrm>
          <a:prstGeom prst="rect">
            <a:avLst/>
          </a:prstGeom>
          <a:noFill/>
          <a:ln>
            <a:noFill/>
          </a:ln>
        </p:spPr>
        <p:txBody>
          <a:bodyPr anchorCtr="0" anchor="t" bIns="0" lIns="0" spcFirstLastPara="1" rIns="0" wrap="square" tIns="0">
            <a:noAutofit/>
          </a:bodyPr>
          <a:lstStyle/>
          <a:p>
            <a:pPr indent="139700" lvl="0" marL="12700" marR="5080" rtl="0" algn="l">
              <a:lnSpc>
                <a:spcPct val="110000"/>
              </a:lnSpc>
              <a:spcBef>
                <a:spcPts val="0"/>
              </a:spcBef>
              <a:spcAft>
                <a:spcPts val="0"/>
              </a:spcAft>
              <a:buNone/>
            </a:pPr>
            <a:r>
              <a:rPr lang="en-US" sz="1300">
                <a:latin typeface="Calibri"/>
                <a:ea typeface="Calibri"/>
                <a:cs typeface="Calibri"/>
                <a:sym typeface="Calibri"/>
              </a:rPr>
              <a:t>Chief Inspector</a:t>
            </a:r>
            <a:endParaRPr sz="1300">
              <a:latin typeface="Calibri"/>
              <a:ea typeface="Calibri"/>
              <a:cs typeface="Calibri"/>
              <a:sym typeface="Calibri"/>
            </a:endParaRPr>
          </a:p>
        </p:txBody>
      </p:sp>
      <p:sp>
        <p:nvSpPr>
          <p:cNvPr id="355" name="Google Shape;355;p20"/>
          <p:cNvSpPr/>
          <p:nvPr/>
        </p:nvSpPr>
        <p:spPr>
          <a:xfrm>
            <a:off x="3297935" y="4828032"/>
            <a:ext cx="1243584" cy="826008"/>
          </a:xfrm>
          <a:prstGeom prst="rect">
            <a:avLst/>
          </a:prstGeom>
          <a:blipFill rotWithShape="1">
            <a:blip r:embed="rId1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6" name="Google Shape;356;p20"/>
          <p:cNvSpPr/>
          <p:nvPr/>
        </p:nvSpPr>
        <p:spPr>
          <a:xfrm>
            <a:off x="3416808" y="4946904"/>
            <a:ext cx="1258824" cy="838200"/>
          </a:xfrm>
          <a:prstGeom prst="rect">
            <a:avLst/>
          </a:prstGeom>
          <a:blipFill rotWithShape="1">
            <a:blip r:embed="rId2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7" name="Google Shape;357;p20"/>
          <p:cNvSpPr txBox="1"/>
          <p:nvPr/>
        </p:nvSpPr>
        <p:spPr>
          <a:xfrm>
            <a:off x="3690555" y="5128250"/>
            <a:ext cx="716280" cy="441959"/>
          </a:xfrm>
          <a:prstGeom prst="rect">
            <a:avLst/>
          </a:prstGeom>
          <a:noFill/>
          <a:ln>
            <a:noFill/>
          </a:ln>
        </p:spPr>
        <p:txBody>
          <a:bodyPr anchorCtr="0" anchor="t" bIns="0" lIns="0" spcFirstLastPara="1" rIns="0" wrap="square" tIns="0">
            <a:noAutofit/>
          </a:bodyPr>
          <a:lstStyle/>
          <a:p>
            <a:pPr indent="-220979" lvl="0" marL="220979" marR="5080" rtl="0" algn="l">
              <a:lnSpc>
                <a:spcPct val="126899"/>
              </a:lnSpc>
              <a:spcBef>
                <a:spcPts val="0"/>
              </a:spcBef>
              <a:spcAft>
                <a:spcPts val="0"/>
              </a:spcAft>
              <a:buNone/>
            </a:pPr>
            <a:r>
              <a:rPr lang="en-US" sz="1300">
                <a:latin typeface="Calibri"/>
                <a:ea typeface="Calibri"/>
                <a:cs typeface="Calibri"/>
                <a:sym typeface="Calibri"/>
              </a:rPr>
              <a:t>Inspectors (RII)</a:t>
            </a:r>
            <a:endParaRPr sz="1300">
              <a:latin typeface="Calibri"/>
              <a:ea typeface="Calibri"/>
              <a:cs typeface="Calibri"/>
              <a:sym typeface="Calibri"/>
            </a:endParaRPr>
          </a:p>
        </p:txBody>
      </p:sp>
      <p:sp>
        <p:nvSpPr>
          <p:cNvPr id="358" name="Google Shape;358;p20"/>
          <p:cNvSpPr/>
          <p:nvPr/>
        </p:nvSpPr>
        <p:spPr>
          <a:xfrm>
            <a:off x="4703064" y="3764279"/>
            <a:ext cx="1243584" cy="826008"/>
          </a:xfrm>
          <a:prstGeom prst="rect">
            <a:avLst/>
          </a:prstGeom>
          <a:blipFill rotWithShape="1">
            <a:blip r:embed="rId1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9" name="Google Shape;359;p20"/>
          <p:cNvSpPr/>
          <p:nvPr/>
        </p:nvSpPr>
        <p:spPr>
          <a:xfrm>
            <a:off x="4821935" y="3883152"/>
            <a:ext cx="1258824" cy="838200"/>
          </a:xfrm>
          <a:prstGeom prst="rect">
            <a:avLst/>
          </a:prstGeom>
          <a:blipFill rotWithShape="1">
            <a:blip r:embed="rId2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0" name="Google Shape;360;p20"/>
          <p:cNvSpPr txBox="1"/>
          <p:nvPr/>
        </p:nvSpPr>
        <p:spPr>
          <a:xfrm>
            <a:off x="5010316" y="4099134"/>
            <a:ext cx="886460" cy="371475"/>
          </a:xfrm>
          <a:prstGeom prst="rect">
            <a:avLst/>
          </a:prstGeom>
          <a:noFill/>
          <a:ln>
            <a:noFill/>
          </a:ln>
        </p:spPr>
        <p:txBody>
          <a:bodyPr anchorCtr="0" anchor="t" bIns="0" lIns="0" spcFirstLastPara="1" rIns="0" wrap="square" tIns="0">
            <a:noAutofit/>
          </a:bodyPr>
          <a:lstStyle/>
          <a:p>
            <a:pPr indent="-283845" lvl="0" marL="283845" marR="5080" rtl="0" algn="l">
              <a:lnSpc>
                <a:spcPct val="110000"/>
              </a:lnSpc>
              <a:spcBef>
                <a:spcPts val="0"/>
              </a:spcBef>
              <a:spcAft>
                <a:spcPts val="0"/>
              </a:spcAft>
              <a:buNone/>
            </a:pPr>
            <a:r>
              <a:rPr lang="en-US" sz="1300">
                <a:latin typeface="Calibri"/>
                <a:ea typeface="Calibri"/>
                <a:cs typeface="Calibri"/>
                <a:sym typeface="Calibri"/>
              </a:rPr>
              <a:t>Hangar Floor Lead</a:t>
            </a:r>
            <a:endParaRPr sz="1300">
              <a:latin typeface="Calibri"/>
              <a:ea typeface="Calibri"/>
              <a:cs typeface="Calibri"/>
              <a:sym typeface="Calibri"/>
            </a:endParaRPr>
          </a:p>
        </p:txBody>
      </p:sp>
      <p:sp>
        <p:nvSpPr>
          <p:cNvPr id="361" name="Google Shape;361;p20"/>
          <p:cNvSpPr/>
          <p:nvPr/>
        </p:nvSpPr>
        <p:spPr>
          <a:xfrm>
            <a:off x="4703064" y="4828032"/>
            <a:ext cx="1243584" cy="826008"/>
          </a:xfrm>
          <a:prstGeom prst="rect">
            <a:avLst/>
          </a:prstGeom>
          <a:blipFill rotWithShape="1">
            <a:blip r:embed="rId1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2" name="Google Shape;362;p20"/>
          <p:cNvSpPr/>
          <p:nvPr/>
        </p:nvSpPr>
        <p:spPr>
          <a:xfrm>
            <a:off x="4821935" y="4946904"/>
            <a:ext cx="1258824" cy="838200"/>
          </a:xfrm>
          <a:prstGeom prst="rect">
            <a:avLst/>
          </a:prstGeom>
          <a:blipFill rotWithShape="1">
            <a:blip r:embed="rId2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3" name="Google Shape;363;p20"/>
          <p:cNvSpPr txBox="1"/>
          <p:nvPr/>
        </p:nvSpPr>
        <p:spPr>
          <a:xfrm>
            <a:off x="5081943" y="5254235"/>
            <a:ext cx="743585" cy="1905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300">
                <a:latin typeface="Calibri"/>
                <a:ea typeface="Calibri"/>
                <a:cs typeface="Calibri"/>
                <a:sym typeface="Calibri"/>
              </a:rPr>
              <a:t>Mechanics</a:t>
            </a:r>
            <a:endParaRPr sz="1300">
              <a:latin typeface="Calibri"/>
              <a:ea typeface="Calibri"/>
              <a:cs typeface="Calibri"/>
              <a:sym typeface="Calibri"/>
            </a:endParaRPr>
          </a:p>
        </p:txBody>
      </p:sp>
      <p:sp>
        <p:nvSpPr>
          <p:cNvPr id="364" name="Google Shape;364;p20"/>
          <p:cNvSpPr/>
          <p:nvPr/>
        </p:nvSpPr>
        <p:spPr>
          <a:xfrm>
            <a:off x="4703064" y="5891796"/>
            <a:ext cx="1243583" cy="825995"/>
          </a:xfrm>
          <a:prstGeom prst="rect">
            <a:avLst/>
          </a:prstGeom>
          <a:blipFill rotWithShape="1">
            <a:blip r:embed="rId1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5" name="Google Shape;365;p20"/>
          <p:cNvSpPr/>
          <p:nvPr/>
        </p:nvSpPr>
        <p:spPr>
          <a:xfrm>
            <a:off x="4821935" y="6010655"/>
            <a:ext cx="1258824" cy="838200"/>
          </a:xfrm>
          <a:prstGeom prst="rect">
            <a:avLst/>
          </a:prstGeom>
          <a:blipFill rotWithShape="1">
            <a:blip r:embed="rId2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6" name="Google Shape;366;p20"/>
          <p:cNvSpPr txBox="1"/>
          <p:nvPr/>
        </p:nvSpPr>
        <p:spPr>
          <a:xfrm>
            <a:off x="5113978" y="6227915"/>
            <a:ext cx="678815" cy="371475"/>
          </a:xfrm>
          <a:prstGeom prst="rect">
            <a:avLst/>
          </a:prstGeom>
          <a:noFill/>
          <a:ln>
            <a:noFill/>
          </a:ln>
        </p:spPr>
        <p:txBody>
          <a:bodyPr anchorCtr="0" anchor="t" bIns="0" lIns="0" spcFirstLastPara="1" rIns="0" wrap="square" tIns="0">
            <a:noAutofit/>
          </a:bodyPr>
          <a:lstStyle/>
          <a:p>
            <a:pPr indent="-83820" lvl="0" marL="83820" marR="5080" rtl="0" algn="l">
              <a:lnSpc>
                <a:spcPct val="110000"/>
              </a:lnSpc>
              <a:spcBef>
                <a:spcPts val="0"/>
              </a:spcBef>
              <a:spcAft>
                <a:spcPts val="0"/>
              </a:spcAft>
              <a:buNone/>
            </a:pPr>
            <a:r>
              <a:rPr lang="en-US" sz="1300">
                <a:latin typeface="Calibri"/>
                <a:ea typeface="Calibri"/>
                <a:cs typeface="Calibri"/>
                <a:sym typeface="Calibri"/>
              </a:rPr>
              <a:t>Mechanic Helpers</a:t>
            </a:r>
            <a:endParaRPr sz="1300">
              <a:latin typeface="Calibri"/>
              <a:ea typeface="Calibri"/>
              <a:cs typeface="Calibri"/>
              <a:sym typeface="Calibri"/>
            </a:endParaRPr>
          </a:p>
        </p:txBody>
      </p:sp>
      <p:sp>
        <p:nvSpPr>
          <p:cNvPr id="367" name="Google Shape;367;p20"/>
          <p:cNvSpPr/>
          <p:nvPr/>
        </p:nvSpPr>
        <p:spPr>
          <a:xfrm>
            <a:off x="6108191" y="3764279"/>
            <a:ext cx="1243584" cy="826008"/>
          </a:xfrm>
          <a:prstGeom prst="rect">
            <a:avLst/>
          </a:prstGeom>
          <a:blipFill rotWithShape="1">
            <a:blip r:embed="rId1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8" name="Google Shape;368;p20"/>
          <p:cNvSpPr/>
          <p:nvPr/>
        </p:nvSpPr>
        <p:spPr>
          <a:xfrm>
            <a:off x="6214872" y="3883152"/>
            <a:ext cx="1319784" cy="838200"/>
          </a:xfrm>
          <a:prstGeom prst="rect">
            <a:avLst/>
          </a:prstGeom>
          <a:blipFill rotWithShape="1">
            <a:blip r:embed="rId2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9" name="Google Shape;369;p20"/>
          <p:cNvSpPr txBox="1"/>
          <p:nvPr/>
        </p:nvSpPr>
        <p:spPr>
          <a:xfrm>
            <a:off x="6352961" y="4099134"/>
            <a:ext cx="1010285" cy="371475"/>
          </a:xfrm>
          <a:prstGeom prst="rect">
            <a:avLst/>
          </a:prstGeom>
          <a:noFill/>
          <a:ln>
            <a:noFill/>
          </a:ln>
        </p:spPr>
        <p:txBody>
          <a:bodyPr anchorCtr="0" anchor="t" bIns="0" lIns="0" spcFirstLastPara="1" rIns="0" wrap="square" tIns="0">
            <a:noAutofit/>
          </a:bodyPr>
          <a:lstStyle/>
          <a:p>
            <a:pPr indent="317500" lvl="0" marL="12700" marR="5080" rtl="0" algn="l">
              <a:lnSpc>
                <a:spcPct val="110000"/>
              </a:lnSpc>
              <a:spcBef>
                <a:spcPts val="0"/>
              </a:spcBef>
              <a:spcAft>
                <a:spcPts val="0"/>
              </a:spcAft>
              <a:buNone/>
            </a:pPr>
            <a:r>
              <a:rPr lang="en-US" sz="1300">
                <a:latin typeface="Calibri"/>
                <a:ea typeface="Calibri"/>
                <a:cs typeface="Calibri"/>
                <a:sym typeface="Calibri"/>
              </a:rPr>
              <a:t>Parts Administrators</a:t>
            </a:r>
            <a:endParaRPr sz="1300">
              <a:latin typeface="Calibri"/>
              <a:ea typeface="Calibri"/>
              <a:cs typeface="Calibri"/>
              <a:sym typeface="Calibri"/>
            </a:endParaRPr>
          </a:p>
        </p:txBody>
      </p:sp>
      <p:sp>
        <p:nvSpPr>
          <p:cNvPr id="370" name="Google Shape;370;p20"/>
          <p:cNvSpPr/>
          <p:nvPr/>
        </p:nvSpPr>
        <p:spPr>
          <a:xfrm>
            <a:off x="211454" y="2294254"/>
            <a:ext cx="25400" cy="4530090"/>
          </a:xfrm>
          <a:custGeom>
            <a:rect b="b" l="l" r="r" t="t"/>
            <a:pathLst>
              <a:path extrusionOk="0" h="120000" w="120000">
                <a:moveTo>
                  <a:pt x="0" y="0"/>
                </a:moveTo>
                <a:lnTo>
                  <a:pt x="119999" y="12000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374" name="Shape 374"/>
        <p:cNvGrpSpPr/>
        <p:nvPr/>
      </p:nvGrpSpPr>
      <p:grpSpPr>
        <a:xfrm>
          <a:off x="0" y="0"/>
          <a:ext cx="0" cy="0"/>
          <a:chOff x="0" y="0"/>
          <a:chExt cx="0" cy="0"/>
        </a:xfrm>
      </p:grpSpPr>
      <p:sp>
        <p:nvSpPr>
          <p:cNvPr id="375" name="Google Shape;375;p21"/>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6" name="Google Shape;376;p21"/>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7" name="Google Shape;377;p21"/>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8" name="Google Shape;378;p21"/>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9" name="Google Shape;379;p21"/>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80" name="Google Shape;380;p21"/>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81" name="Google Shape;381;p21"/>
          <p:cNvSpPr txBox="1"/>
          <p:nvPr/>
        </p:nvSpPr>
        <p:spPr>
          <a:xfrm>
            <a:off x="444231" y="714270"/>
            <a:ext cx="6887209" cy="8651875"/>
          </a:xfrm>
          <a:prstGeom prst="rect">
            <a:avLst/>
          </a:prstGeom>
          <a:noFill/>
          <a:ln>
            <a:noFill/>
          </a:ln>
        </p:spPr>
        <p:txBody>
          <a:bodyPr anchorCtr="0" anchor="t" bIns="0" lIns="0" spcFirstLastPara="1" rIns="0" wrap="square" tIns="0">
            <a:noAutofit/>
          </a:bodyPr>
          <a:lstStyle/>
          <a:p>
            <a:pPr indent="0" lvl="0" marL="0" marR="288925" rtl="0" algn="r">
              <a:lnSpc>
                <a:spcPct val="100000"/>
              </a:lnSpc>
              <a:spcBef>
                <a:spcPts val="0"/>
              </a:spcBef>
              <a:spcAft>
                <a:spcPts val="0"/>
              </a:spcAft>
              <a:buNone/>
            </a:pPr>
            <a:r>
              <a:rPr lang="en-US" sz="1400">
                <a:latin typeface="Courier New"/>
                <a:ea typeface="Courier New"/>
                <a:cs typeface="Courier New"/>
                <a:sym typeface="Courier New"/>
              </a:rPr>
              <a:t>A-4/R-0/09-1-15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MANAGEMENT PERSONNEL</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[135.427(a)]</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l">
              <a:lnSpc>
                <a:spcPct val="115238"/>
              </a:lnSpc>
              <a:spcBef>
                <a:spcPts val="0"/>
              </a:spcBef>
              <a:spcAft>
                <a:spcPts val="0"/>
              </a:spcAft>
              <a:buNone/>
            </a:pPr>
            <a:r>
              <a:rPr lang="en-US" sz="1050">
                <a:latin typeface="Arial"/>
                <a:ea typeface="Arial"/>
                <a:cs typeface="Arial"/>
                <a:sym typeface="Arial"/>
              </a:rPr>
              <a:t>A listing of all certificate mechanics will be maintained by the Director of Maintenance. Each of these people has the authority to act for Maritime Helicopters in their respective sphere and exercise operational control under FAR Part</a:t>
            </a:r>
            <a:endParaRPr sz="1050">
              <a:latin typeface="Arial"/>
              <a:ea typeface="Arial"/>
              <a:cs typeface="Arial"/>
              <a:sym typeface="Arial"/>
            </a:endParaRPr>
          </a:p>
          <a:p>
            <a:pPr indent="0" lvl="0" marL="12700" marR="0" rtl="0" algn="l">
              <a:lnSpc>
                <a:spcPct val="111428"/>
              </a:lnSpc>
              <a:spcBef>
                <a:spcPts val="0"/>
              </a:spcBef>
              <a:spcAft>
                <a:spcPts val="0"/>
              </a:spcAft>
              <a:buNone/>
            </a:pPr>
            <a:r>
              <a:rPr lang="en-US" sz="1050">
                <a:latin typeface="Arial"/>
                <a:ea typeface="Arial"/>
                <a:cs typeface="Arial"/>
                <a:sym typeface="Arial"/>
              </a:rPr>
              <a:t>135.77. Their specific duties and responsibilities are listed below and on the following pages.</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a:latin typeface="Arial"/>
                <a:ea typeface="Arial"/>
                <a:cs typeface="Arial"/>
                <a:sym typeface="Arial"/>
              </a:rPr>
              <a:t>Maritime Helicopters has appointed the following persons to the management position listed:</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a:latin typeface="Arial"/>
                <a:ea typeface="Arial"/>
                <a:cs typeface="Arial"/>
                <a:sym typeface="Arial"/>
              </a:rPr>
              <a:t>Steven D. Slade.......................................................................................................................Director of Maintenance</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1"/>
              </a:spcBef>
              <a:spcAft>
                <a:spcPts val="0"/>
              </a:spcAft>
              <a:buNone/>
            </a:pPr>
            <a:r>
              <a:t/>
            </a:r>
            <a:endParaRPr sz="1100">
              <a:latin typeface="Times New Roman"/>
              <a:ea typeface="Times New Roman"/>
              <a:cs typeface="Times New Roman"/>
              <a:sym typeface="Times New Roman"/>
            </a:endParaRPr>
          </a:p>
          <a:p>
            <a:pPr indent="0" lvl="0" marL="12700" marR="52069" rtl="0" algn="l">
              <a:lnSpc>
                <a:spcPct val="115238"/>
              </a:lnSpc>
              <a:spcBef>
                <a:spcPts val="0"/>
              </a:spcBef>
              <a:spcAft>
                <a:spcPts val="0"/>
              </a:spcAft>
              <a:buNone/>
            </a:pPr>
            <a:r>
              <a:rPr lang="en-US" sz="1050">
                <a:latin typeface="Arial"/>
                <a:ea typeface="Arial"/>
                <a:cs typeface="Arial"/>
                <a:sym typeface="Arial"/>
              </a:rPr>
              <a:t>Maritime Helicopters shall notify the CHDO within 10 days should a change be made to the Director of Maintenance position.</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1"/>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u="sng">
                <a:latin typeface="Arial"/>
                <a:ea typeface="Arial"/>
                <a:cs typeface="Arial"/>
                <a:sym typeface="Arial"/>
              </a:rPr>
              <a:t>DIRECTOR OF MAINTENANCE</a:t>
            </a:r>
            <a:endParaRPr sz="1050">
              <a:latin typeface="Arial"/>
              <a:ea typeface="Arial"/>
              <a:cs typeface="Arial"/>
              <a:sym typeface="Arial"/>
            </a:endParaRPr>
          </a:p>
          <a:p>
            <a:pPr indent="0" lvl="0" marL="12700" marR="4648200" rtl="0" algn="l">
              <a:lnSpc>
                <a:spcPct val="191400"/>
              </a:lnSpc>
              <a:spcBef>
                <a:spcPts val="0"/>
              </a:spcBef>
              <a:spcAft>
                <a:spcPts val="0"/>
              </a:spcAft>
              <a:buNone/>
            </a:pPr>
            <a:r>
              <a:rPr lang="en-US" sz="1050">
                <a:latin typeface="Arial"/>
                <a:ea typeface="Arial"/>
                <a:cs typeface="Arial"/>
                <a:sym typeface="Arial"/>
              </a:rPr>
              <a:t>Reports to the Director of Operations. The Director of Maintenance shall:</a:t>
            </a:r>
            <a:endParaRPr sz="1050">
              <a:latin typeface="Arial"/>
              <a:ea typeface="Arial"/>
              <a:cs typeface="Arial"/>
              <a:sym typeface="Arial"/>
            </a:endParaRPr>
          </a:p>
          <a:p>
            <a:pPr indent="0" lvl="0" marL="0" marR="0" rtl="0" algn="l">
              <a:lnSpc>
                <a:spcPct val="100000"/>
              </a:lnSpc>
              <a:spcBef>
                <a:spcPts val="13"/>
              </a:spcBef>
              <a:spcAft>
                <a:spcPts val="0"/>
              </a:spcAft>
              <a:buNone/>
            </a:pPr>
            <a:r>
              <a:t/>
            </a:r>
            <a:endParaRPr sz="1000">
              <a:latin typeface="Times New Roman"/>
              <a:ea typeface="Times New Roman"/>
              <a:cs typeface="Times New Roman"/>
              <a:sym typeface="Times New Roman"/>
            </a:endParaRPr>
          </a:p>
          <a:p>
            <a:pPr indent="-228600" lvl="0" marL="241300" marR="5080" rtl="0" algn="l">
              <a:lnSpc>
                <a:spcPct val="111500"/>
              </a:lnSpc>
              <a:spcBef>
                <a:spcPts val="0"/>
              </a:spcBef>
              <a:spcAft>
                <a:spcPts val="0"/>
              </a:spcAft>
              <a:buSzPts val="1050"/>
              <a:buFont typeface="Noto Sans Symbols"/>
              <a:buChar char="∙"/>
            </a:pPr>
            <a:r>
              <a:rPr lang="en-US" sz="1050">
                <a:latin typeface="Arial"/>
                <a:ea typeface="Arial"/>
                <a:cs typeface="Arial"/>
                <a:sym typeface="Arial"/>
              </a:rPr>
              <a:t>Plan and organize the overall maintenance program to meet the work load and certificate requirements of this air agency.</a:t>
            </a:r>
            <a:endParaRPr sz="1050">
              <a:latin typeface="Arial"/>
              <a:ea typeface="Arial"/>
              <a:cs typeface="Arial"/>
              <a:sym typeface="Arial"/>
            </a:endParaRPr>
          </a:p>
          <a:p>
            <a:pPr indent="-229234" lvl="0" marL="241934" marR="5080" rtl="0" algn="l">
              <a:lnSpc>
                <a:spcPct val="110500"/>
              </a:lnSpc>
              <a:spcBef>
                <a:spcPts val="10"/>
              </a:spcBef>
              <a:spcAft>
                <a:spcPts val="0"/>
              </a:spcAft>
              <a:buSzPts val="1050"/>
              <a:buFont typeface="Noto Sans Symbols"/>
              <a:buChar char="∙"/>
            </a:pPr>
            <a:r>
              <a:rPr lang="en-US" sz="1050">
                <a:latin typeface="Arial"/>
                <a:ea typeface="Arial"/>
                <a:cs typeface="Arial"/>
                <a:sym typeface="Arial"/>
              </a:rPr>
              <a:t>Set maintenance priorities on a day-to-day or week-to-week basis in conjunction with operational requirements. Coordinate set priorities with support shops, parts, and records.</a:t>
            </a:r>
            <a:endParaRPr sz="1050">
              <a:latin typeface="Arial"/>
              <a:ea typeface="Arial"/>
              <a:cs typeface="Arial"/>
              <a:sym typeface="Arial"/>
            </a:endParaRPr>
          </a:p>
          <a:p>
            <a:pPr indent="-229234" lvl="0" marL="241934" marR="0" rtl="0" algn="l">
              <a:lnSpc>
                <a:spcPct val="119523"/>
              </a:lnSpc>
              <a:spcBef>
                <a:spcPts val="145"/>
              </a:spcBef>
              <a:spcAft>
                <a:spcPts val="0"/>
              </a:spcAft>
              <a:buSzPts val="1050"/>
              <a:buFont typeface="Noto Sans Symbols"/>
              <a:buChar char="∙"/>
            </a:pPr>
            <a:r>
              <a:rPr lang="en-US" sz="1050">
                <a:latin typeface="Arial"/>
                <a:ea typeface="Arial"/>
                <a:cs typeface="Arial"/>
                <a:sym typeface="Arial"/>
              </a:rPr>
              <a:t>Supervise maintenance managers and specialists to</a:t>
            </a:r>
            <a:endParaRPr sz="1050">
              <a:latin typeface="Arial"/>
              <a:ea typeface="Arial"/>
              <a:cs typeface="Arial"/>
              <a:sym typeface="Arial"/>
            </a:endParaRPr>
          </a:p>
          <a:p>
            <a:pPr indent="-148590" lvl="1" marL="618490" marR="0" rtl="0" algn="l">
              <a:lnSpc>
                <a:spcPct val="116666"/>
              </a:lnSpc>
              <a:spcBef>
                <a:spcPts val="0"/>
              </a:spcBef>
              <a:spcAft>
                <a:spcPts val="0"/>
              </a:spcAft>
              <a:buSzPts val="1050"/>
              <a:buFont typeface="Arial"/>
              <a:buAutoNum type="alphaLcPeriod"/>
            </a:pPr>
            <a:r>
              <a:rPr b="0" i="0" lang="en-US" sz="1050" u="none" cap="none" strike="noStrike">
                <a:latin typeface="Arial"/>
                <a:ea typeface="Arial"/>
                <a:cs typeface="Arial"/>
                <a:sym typeface="Arial"/>
              </a:rPr>
              <a:t>Organize overall maintenance effort.</a:t>
            </a:r>
            <a:endParaRPr b="0" i="0" sz="1050" u="none" cap="none" strike="noStrike">
              <a:latin typeface="Arial"/>
              <a:ea typeface="Arial"/>
              <a:cs typeface="Arial"/>
              <a:sym typeface="Arial"/>
            </a:endParaRPr>
          </a:p>
          <a:p>
            <a:pPr indent="-148590" lvl="1" marL="618490" marR="0" rtl="0" algn="l">
              <a:lnSpc>
                <a:spcPct val="114761"/>
              </a:lnSpc>
              <a:spcBef>
                <a:spcPts val="0"/>
              </a:spcBef>
              <a:spcAft>
                <a:spcPts val="0"/>
              </a:spcAft>
              <a:buSzPts val="1050"/>
              <a:buFont typeface="Arial"/>
              <a:buAutoNum type="alphaLcPeriod"/>
            </a:pPr>
            <a:r>
              <a:rPr b="0" i="0" lang="en-US" sz="1050" u="none" cap="none" strike="noStrike">
                <a:latin typeface="Arial"/>
                <a:ea typeface="Arial"/>
                <a:cs typeface="Arial"/>
                <a:sym typeface="Arial"/>
              </a:rPr>
              <a:t>Communicate maintenance requirements.</a:t>
            </a:r>
            <a:endParaRPr b="0" i="0" sz="1050" u="none" cap="none" strike="noStrike">
              <a:latin typeface="Arial"/>
              <a:ea typeface="Arial"/>
              <a:cs typeface="Arial"/>
              <a:sym typeface="Arial"/>
            </a:endParaRPr>
          </a:p>
          <a:p>
            <a:pPr indent="-140969" lvl="1" marL="610870" marR="0" rtl="0" algn="l">
              <a:lnSpc>
                <a:spcPct val="117619"/>
              </a:lnSpc>
              <a:spcBef>
                <a:spcPts val="0"/>
              </a:spcBef>
              <a:spcAft>
                <a:spcPts val="0"/>
              </a:spcAft>
              <a:buSzPts val="1050"/>
              <a:buFont typeface="Arial"/>
              <a:buAutoNum type="alphaLcPeriod"/>
            </a:pPr>
            <a:r>
              <a:rPr b="0" i="0" lang="en-US" sz="1050" u="none" cap="none" strike="noStrike">
                <a:latin typeface="Arial"/>
                <a:ea typeface="Arial"/>
                <a:cs typeface="Arial"/>
                <a:sym typeface="Arial"/>
              </a:rPr>
              <a:t>Evaluate maintenance program effectiveness.</a:t>
            </a:r>
            <a:endParaRPr b="0" i="0" sz="1050" u="none" cap="none" strike="noStrike">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7620" lvl="0" marL="299720" marR="0" rtl="0" algn="l">
              <a:lnSpc>
                <a:spcPct val="117619"/>
              </a:lnSpc>
              <a:spcBef>
                <a:spcPts val="0"/>
              </a:spcBef>
              <a:spcAft>
                <a:spcPts val="0"/>
              </a:spcAft>
              <a:buNone/>
            </a:pPr>
            <a:r>
              <a:rPr lang="en-US" sz="1050">
                <a:latin typeface="Arial"/>
                <a:ea typeface="Arial"/>
                <a:cs typeface="Arial"/>
                <a:sym typeface="Arial"/>
              </a:rPr>
              <a:t>Review maintenance procedures to ensure</a:t>
            </a:r>
            <a:endParaRPr sz="1050">
              <a:latin typeface="Arial"/>
              <a:ea typeface="Arial"/>
              <a:cs typeface="Arial"/>
              <a:sym typeface="Arial"/>
            </a:endParaRPr>
          </a:p>
          <a:p>
            <a:pPr indent="-148590" lvl="0" marL="618490" marR="0" rtl="0" algn="l">
              <a:lnSpc>
                <a:spcPct val="115238"/>
              </a:lnSpc>
              <a:spcBef>
                <a:spcPts val="0"/>
              </a:spcBef>
              <a:spcAft>
                <a:spcPts val="0"/>
              </a:spcAft>
              <a:buSzPts val="1050"/>
              <a:buFont typeface="Arial"/>
              <a:buAutoNum type="alphaLcPeriod"/>
            </a:pPr>
            <a:r>
              <a:rPr lang="en-US" sz="1050">
                <a:latin typeface="Arial"/>
                <a:ea typeface="Arial"/>
                <a:cs typeface="Arial"/>
                <a:sym typeface="Arial"/>
              </a:rPr>
              <a:t>Timely quantity and quality of man power.</a:t>
            </a:r>
            <a:endParaRPr sz="1050">
              <a:latin typeface="Arial"/>
              <a:ea typeface="Arial"/>
              <a:cs typeface="Arial"/>
              <a:sym typeface="Arial"/>
            </a:endParaRPr>
          </a:p>
          <a:p>
            <a:pPr indent="-148590" lvl="0" marL="618490" marR="0" rtl="0" algn="l">
              <a:lnSpc>
                <a:spcPct val="114761"/>
              </a:lnSpc>
              <a:spcBef>
                <a:spcPts val="0"/>
              </a:spcBef>
              <a:spcAft>
                <a:spcPts val="0"/>
              </a:spcAft>
              <a:buSzPts val="1050"/>
              <a:buFont typeface="Arial"/>
              <a:buAutoNum type="alphaLcPeriod"/>
            </a:pPr>
            <a:r>
              <a:rPr lang="en-US" sz="1050">
                <a:latin typeface="Arial"/>
                <a:ea typeface="Arial"/>
                <a:cs typeface="Arial"/>
                <a:sym typeface="Arial"/>
              </a:rPr>
              <a:t>Efficient use and upgrading of facilities.</a:t>
            </a:r>
            <a:endParaRPr sz="1050">
              <a:latin typeface="Arial"/>
              <a:ea typeface="Arial"/>
              <a:cs typeface="Arial"/>
              <a:sym typeface="Arial"/>
            </a:endParaRPr>
          </a:p>
          <a:p>
            <a:pPr indent="-140969" lvl="0" marL="610870" marR="0" rtl="0" algn="l">
              <a:lnSpc>
                <a:spcPct val="117142"/>
              </a:lnSpc>
              <a:spcBef>
                <a:spcPts val="0"/>
              </a:spcBef>
              <a:spcAft>
                <a:spcPts val="0"/>
              </a:spcAft>
              <a:buSzPts val="1050"/>
              <a:buFont typeface="Arial"/>
              <a:buAutoNum type="alphaLcPeriod"/>
            </a:pPr>
            <a:r>
              <a:rPr lang="en-US" sz="1050">
                <a:latin typeface="Arial"/>
                <a:ea typeface="Arial"/>
                <a:cs typeface="Arial"/>
                <a:sym typeface="Arial"/>
              </a:rPr>
              <a:t>Parts / labor cost effectiveness.</a:t>
            </a:r>
            <a:endParaRPr sz="1050">
              <a:latin typeface="Arial"/>
              <a:ea typeface="Arial"/>
              <a:cs typeface="Arial"/>
              <a:sym typeface="Arial"/>
            </a:endParaRPr>
          </a:p>
          <a:p>
            <a:pPr indent="0" lvl="0" marL="0" marR="0" rtl="0" algn="l">
              <a:lnSpc>
                <a:spcPct val="100000"/>
              </a:lnSpc>
              <a:spcBef>
                <a:spcPts val="43"/>
              </a:spcBef>
              <a:spcAft>
                <a:spcPts val="0"/>
              </a:spcAft>
              <a:buNone/>
            </a:pPr>
            <a:r>
              <a:t/>
            </a:r>
            <a:endParaRPr sz="1100">
              <a:latin typeface="Times New Roman"/>
              <a:ea typeface="Times New Roman"/>
              <a:cs typeface="Times New Roman"/>
              <a:sym typeface="Times New Roman"/>
            </a:endParaRPr>
          </a:p>
          <a:p>
            <a:pPr indent="-228600" lvl="0" marL="241300" marR="0" rtl="0" algn="l">
              <a:lnSpc>
                <a:spcPct val="100000"/>
              </a:lnSpc>
              <a:spcBef>
                <a:spcPts val="0"/>
              </a:spcBef>
              <a:spcAft>
                <a:spcPts val="0"/>
              </a:spcAft>
              <a:buSzPts val="1050"/>
              <a:buFont typeface="Arial"/>
              <a:buChar char="•"/>
            </a:pPr>
            <a:r>
              <a:rPr lang="en-US" sz="1050">
                <a:latin typeface="Arial"/>
                <a:ea typeface="Arial"/>
                <a:cs typeface="Arial"/>
                <a:sym typeface="Arial"/>
              </a:rPr>
              <a:t>Standardize maintenance policies of this air agency.</a:t>
            </a:r>
            <a:endParaRPr sz="1050">
              <a:latin typeface="Arial"/>
              <a:ea typeface="Arial"/>
              <a:cs typeface="Arial"/>
              <a:sym typeface="Arial"/>
            </a:endParaRPr>
          </a:p>
          <a:p>
            <a:pPr indent="-229234" lvl="0" marL="241934" marR="0" rtl="0" algn="l">
              <a:lnSpc>
                <a:spcPct val="100000"/>
              </a:lnSpc>
              <a:spcBef>
                <a:spcPts val="145"/>
              </a:spcBef>
              <a:spcAft>
                <a:spcPts val="0"/>
              </a:spcAft>
              <a:buSzPts val="1050"/>
              <a:buFont typeface="Arial"/>
              <a:buChar char="•"/>
            </a:pPr>
            <a:r>
              <a:rPr lang="en-US" sz="1050">
                <a:latin typeface="Arial"/>
                <a:ea typeface="Arial"/>
                <a:cs typeface="Arial"/>
                <a:sym typeface="Arial"/>
              </a:rPr>
              <a:t>Determine maintenance personnel requirements. Approve new hires and terminations.</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 maintenance and work meets FAR and current standard practices of the aviation industry.</a:t>
            </a:r>
            <a:endParaRPr sz="1050">
              <a:latin typeface="Arial"/>
              <a:ea typeface="Arial"/>
              <a:cs typeface="Arial"/>
              <a:sym typeface="Arial"/>
            </a:endParaRPr>
          </a:p>
          <a:p>
            <a:pPr indent="-228600" lvl="0" marL="241300" marR="5080" rtl="0" algn="l">
              <a:lnSpc>
                <a:spcPct val="133333"/>
              </a:lnSpc>
              <a:spcBef>
                <a:spcPts val="60"/>
              </a:spcBef>
              <a:spcAft>
                <a:spcPts val="0"/>
              </a:spcAft>
              <a:buSzPts val="1050"/>
              <a:buFont typeface="Arial"/>
              <a:buChar char="•"/>
            </a:pPr>
            <a:r>
              <a:rPr lang="en-US" sz="1050">
                <a:latin typeface="Arial"/>
                <a:ea typeface="Arial"/>
                <a:cs typeface="Arial"/>
                <a:sym typeface="Arial"/>
              </a:rPr>
              <a:t>Ensure facility equipment and tools are maintained in serviceable working condition. Provide for replacement and upgrading of equipment and tools.</a:t>
            </a:r>
            <a:endParaRPr sz="1050">
              <a:latin typeface="Arial"/>
              <a:ea typeface="Arial"/>
              <a:cs typeface="Arial"/>
              <a:sym typeface="Arial"/>
            </a:endParaRPr>
          </a:p>
          <a:p>
            <a:pPr indent="-228600" lvl="0" marL="241300" marR="0" rtl="0" algn="l">
              <a:lnSpc>
                <a:spcPct val="100000"/>
              </a:lnSpc>
              <a:spcBef>
                <a:spcPts val="75"/>
              </a:spcBef>
              <a:spcAft>
                <a:spcPts val="0"/>
              </a:spcAft>
              <a:buSzPts val="1050"/>
              <a:buFont typeface="Arial"/>
              <a:buChar char="•"/>
            </a:pPr>
            <a:r>
              <a:rPr lang="en-US" sz="1050">
                <a:latin typeface="Arial"/>
                <a:ea typeface="Arial"/>
                <a:cs typeface="Arial"/>
                <a:sym typeface="Arial"/>
              </a:rPr>
              <a:t>Provide current manufacturer’s technical data for the level of maintenance accomplished.</a:t>
            </a:r>
            <a:endParaRPr sz="1050">
              <a:latin typeface="Arial"/>
              <a:ea typeface="Arial"/>
              <a:cs typeface="Arial"/>
              <a:sym typeface="Arial"/>
            </a:endParaRPr>
          </a:p>
          <a:p>
            <a:pPr indent="-228600" lvl="0" marL="241300" marR="0" rtl="0" algn="l">
              <a:lnSpc>
                <a:spcPct val="100000"/>
              </a:lnSpc>
              <a:spcBef>
                <a:spcPts val="130"/>
              </a:spcBef>
              <a:spcAft>
                <a:spcPts val="0"/>
              </a:spcAft>
              <a:buSzPts val="1050"/>
              <a:buFont typeface="Arial"/>
              <a:buChar char="•"/>
            </a:pPr>
            <a:r>
              <a:rPr lang="en-US" sz="1050">
                <a:latin typeface="Arial"/>
                <a:ea typeface="Arial"/>
                <a:cs typeface="Arial"/>
                <a:sym typeface="Arial"/>
              </a:rPr>
              <a:t>Completes the required MIS reports and forwards them to the FAA.</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Maintains Maritime Helicopters Maintenance Portal documents for currency.</a:t>
            </a:r>
            <a:endParaRPr sz="1050">
              <a:latin typeface="Arial"/>
              <a:ea typeface="Arial"/>
              <a:cs typeface="Arial"/>
              <a:sym typeface="Arial"/>
            </a:endParaRPr>
          </a:p>
          <a:p>
            <a:pPr indent="-228600" lvl="0" marL="241300" marR="6350" rtl="0" algn="l">
              <a:lnSpc>
                <a:spcPct val="110500"/>
              </a:lnSpc>
              <a:spcBef>
                <a:spcPts val="10"/>
              </a:spcBef>
              <a:spcAft>
                <a:spcPts val="0"/>
              </a:spcAft>
              <a:buSzPts val="1050"/>
              <a:buFont typeface="Arial"/>
              <a:buChar char="•"/>
            </a:pPr>
            <a:r>
              <a:rPr lang="en-US" sz="1050">
                <a:latin typeface="Arial"/>
                <a:ea typeface="Arial"/>
                <a:cs typeface="Arial"/>
                <a:sym typeface="Arial"/>
              </a:rPr>
              <a:t>Coordinates  with  contracting  agencies  that  are  to  performing  maintenance  activities  on  company  aircraft.  In addition, will ensure that the contracting agency is listed on the Maritime Helicopters Approved Vendor List.</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Ensures Maritime Helicopters’ aircraft are maintained in an airworthy condition.</a:t>
            </a:r>
            <a:endParaRPr sz="1050">
              <a:latin typeface="Arial"/>
              <a:ea typeface="Arial"/>
              <a:cs typeface="Arial"/>
              <a:sym typeface="Arial"/>
            </a:endParaRPr>
          </a:p>
          <a:p>
            <a:pPr indent="-228600" lvl="0" marL="241300" marR="5715" rtl="0" algn="l">
              <a:lnSpc>
                <a:spcPct val="110500"/>
              </a:lnSpc>
              <a:spcBef>
                <a:spcPts val="10"/>
              </a:spcBef>
              <a:spcAft>
                <a:spcPts val="0"/>
              </a:spcAft>
              <a:buSzPts val="1050"/>
              <a:buFont typeface="Arial"/>
              <a:buChar char="•"/>
            </a:pPr>
            <a:r>
              <a:rPr lang="en-US" sz="1050">
                <a:latin typeface="Arial"/>
                <a:ea typeface="Arial"/>
                <a:cs typeface="Arial"/>
                <a:sym typeface="Arial"/>
              </a:rPr>
              <a:t>Ensures  compliance  with  applicable  Federal  Aviation  Regulations,  manufactures  maintenance  procedures, airworthiness directives and service bulletins/service letters.</a:t>
            </a:r>
            <a:endParaRPr sz="1050">
              <a:latin typeface="Arial"/>
              <a:ea typeface="Arial"/>
              <a:cs typeface="Arial"/>
              <a:sym typeface="Arial"/>
            </a:endParaRPr>
          </a:p>
          <a:p>
            <a:pPr indent="-227965" lvl="0" marL="240665"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Ensures proper training of all maintenance technicians.</a:t>
            </a:r>
            <a:endParaRPr sz="105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385" name="Shape 385"/>
        <p:cNvGrpSpPr/>
        <p:nvPr/>
      </p:nvGrpSpPr>
      <p:grpSpPr>
        <a:xfrm>
          <a:off x="0" y="0"/>
          <a:ext cx="0" cy="0"/>
          <a:chOff x="0" y="0"/>
          <a:chExt cx="0" cy="0"/>
        </a:xfrm>
      </p:grpSpPr>
      <p:sp>
        <p:nvSpPr>
          <p:cNvPr id="386" name="Google Shape;386;p22"/>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87" name="Google Shape;387;p22"/>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88" name="Google Shape;388;p22"/>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89" name="Google Shape;389;p22"/>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90" name="Google Shape;390;p22"/>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91" name="Google Shape;391;p22"/>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92" name="Google Shape;392;p22"/>
          <p:cNvSpPr txBox="1"/>
          <p:nvPr/>
        </p:nvSpPr>
        <p:spPr>
          <a:xfrm>
            <a:off x="443024" y="714270"/>
            <a:ext cx="6887845" cy="8763000"/>
          </a:xfrm>
          <a:prstGeom prst="rect">
            <a:avLst/>
          </a:prstGeom>
          <a:noFill/>
          <a:ln>
            <a:noFill/>
          </a:ln>
        </p:spPr>
        <p:txBody>
          <a:bodyPr anchorCtr="0" anchor="t" bIns="0" lIns="0" spcFirstLastPara="1" rIns="0" wrap="square" tIns="0">
            <a:noAutofit/>
          </a:bodyPr>
          <a:lstStyle/>
          <a:p>
            <a:pPr indent="0" lvl="0" marL="0" marR="288290" rtl="0" algn="r">
              <a:lnSpc>
                <a:spcPct val="100000"/>
              </a:lnSpc>
              <a:spcBef>
                <a:spcPts val="0"/>
              </a:spcBef>
              <a:spcAft>
                <a:spcPts val="0"/>
              </a:spcAft>
              <a:buNone/>
            </a:pPr>
            <a:r>
              <a:rPr lang="en-US" sz="1400">
                <a:latin typeface="Courier New"/>
                <a:ea typeface="Courier New"/>
                <a:cs typeface="Courier New"/>
                <a:sym typeface="Courier New"/>
              </a:rPr>
              <a:t>A-5/R-0/09-1-15</a:t>
            </a:r>
            <a:endParaRPr sz="1400">
              <a:latin typeface="Courier New"/>
              <a:ea typeface="Courier New"/>
              <a:cs typeface="Courier New"/>
              <a:sym typeface="Courier New"/>
            </a:endParaRPr>
          </a:p>
          <a:p>
            <a:pPr indent="-1270" lvl="0" marL="1397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229870" lvl="0" marL="242570" marR="5715" rtl="0" algn="l">
              <a:lnSpc>
                <a:spcPct val="115238"/>
              </a:lnSpc>
              <a:spcBef>
                <a:spcPts val="85"/>
              </a:spcBef>
              <a:spcAft>
                <a:spcPts val="0"/>
              </a:spcAft>
              <a:buSzPts val="1050"/>
              <a:buFont typeface="Arial"/>
              <a:buChar char="•"/>
            </a:pPr>
            <a:r>
              <a:rPr lang="en-US" sz="1050">
                <a:latin typeface="Arial"/>
                <a:ea typeface="Arial"/>
                <a:cs typeface="Arial"/>
                <a:sym typeface="Arial"/>
              </a:rPr>
              <a:t>Ensures that all maintenance technicians are certified and supervised according to the requirements specified in the Federal Aviation Regulations.</a:t>
            </a:r>
            <a:endParaRPr sz="1050">
              <a:latin typeface="Arial"/>
              <a:ea typeface="Arial"/>
              <a:cs typeface="Arial"/>
              <a:sym typeface="Arial"/>
            </a:endParaRPr>
          </a:p>
          <a:p>
            <a:pPr indent="-229870" lvl="0" marL="242570" marR="5715" rtl="0" algn="l">
              <a:lnSpc>
                <a:spcPct val="132380"/>
              </a:lnSpc>
              <a:spcBef>
                <a:spcPts val="10"/>
              </a:spcBef>
              <a:spcAft>
                <a:spcPts val="0"/>
              </a:spcAft>
              <a:buSzPts val="1050"/>
              <a:buFont typeface="Arial"/>
              <a:buChar char="•"/>
            </a:pPr>
            <a:r>
              <a:rPr lang="en-US" sz="1050">
                <a:latin typeface="Arial"/>
                <a:ea typeface="Arial"/>
                <a:cs typeface="Arial"/>
                <a:sym typeface="Arial"/>
              </a:rPr>
              <a:t>Maintains  a  close  liaison  with  manufacturer’s  representatives,  parts  supply  vendors,  repair  facilities,  and  the FAA.</a:t>
            </a:r>
            <a:endParaRPr sz="1050">
              <a:latin typeface="Arial"/>
              <a:ea typeface="Arial"/>
              <a:cs typeface="Arial"/>
              <a:sym typeface="Arial"/>
            </a:endParaRPr>
          </a:p>
          <a:p>
            <a:pPr indent="-229870" lvl="0" marL="242570" marR="0" rtl="0" algn="l">
              <a:lnSpc>
                <a:spcPct val="100000"/>
              </a:lnSpc>
              <a:spcBef>
                <a:spcPts val="75"/>
              </a:spcBef>
              <a:spcAft>
                <a:spcPts val="0"/>
              </a:spcAft>
              <a:buSzPts val="1050"/>
              <a:buFont typeface="Arial"/>
              <a:buChar char="•"/>
            </a:pPr>
            <a:r>
              <a:rPr lang="en-US" sz="1050">
                <a:latin typeface="Arial"/>
                <a:ea typeface="Arial"/>
                <a:cs typeface="Arial"/>
                <a:sym typeface="Arial"/>
              </a:rPr>
              <a:t>Makes  available  to  maintenance  personnel  the  applicable  maintenance  manuals,  service  bulletins,  service</a:t>
            </a:r>
            <a:endParaRPr sz="1050">
              <a:latin typeface="Arial"/>
              <a:ea typeface="Arial"/>
              <a:cs typeface="Arial"/>
              <a:sym typeface="Arial"/>
            </a:endParaRPr>
          </a:p>
          <a:p>
            <a:pPr indent="-1270" lvl="0" marL="242570" marR="5715" rtl="0" algn="l">
              <a:lnSpc>
                <a:spcPct val="110500"/>
              </a:lnSpc>
              <a:spcBef>
                <a:spcPts val="10"/>
              </a:spcBef>
              <a:spcAft>
                <a:spcPts val="0"/>
              </a:spcAft>
              <a:buNone/>
            </a:pPr>
            <a:r>
              <a:rPr lang="en-US" sz="1050">
                <a:latin typeface="Arial"/>
                <a:ea typeface="Arial"/>
                <a:cs typeface="Arial"/>
                <a:sym typeface="Arial"/>
              </a:rPr>
              <a:t>letters, airworthiness directives, this manual, and any other required technical data. Ensures all maintenance personnel have a thorough knowledge of all of these items.</a:t>
            </a:r>
            <a:endParaRPr sz="1050">
              <a:latin typeface="Arial"/>
              <a:ea typeface="Arial"/>
              <a:cs typeface="Arial"/>
              <a:sym typeface="Arial"/>
            </a:endParaRPr>
          </a:p>
          <a:p>
            <a:pPr indent="-229870" lvl="0" marL="242570" marR="6350" rtl="0" algn="l">
              <a:lnSpc>
                <a:spcPct val="111500"/>
              </a:lnSpc>
              <a:spcBef>
                <a:spcPts val="0"/>
              </a:spcBef>
              <a:spcAft>
                <a:spcPts val="0"/>
              </a:spcAft>
              <a:buSzPts val="1050"/>
              <a:buFont typeface="Arial"/>
              <a:buChar char="•"/>
            </a:pPr>
            <a:r>
              <a:rPr lang="en-US" sz="1050">
                <a:latin typeface="Arial"/>
                <a:ea typeface="Arial"/>
                <a:cs typeface="Arial"/>
                <a:sym typeface="Arial"/>
              </a:rPr>
              <a:t>Provides the Director of Operations with the current airworthiness status of the aircraft and the forecast down times to facilitate maintenance scheduling and ensure timely deferral or correction of aircraft discrepancies.</a:t>
            </a:r>
            <a:endParaRPr sz="1050">
              <a:latin typeface="Arial"/>
              <a:ea typeface="Arial"/>
              <a:cs typeface="Arial"/>
              <a:sym typeface="Arial"/>
            </a:endParaRPr>
          </a:p>
          <a:p>
            <a:pPr indent="-229234" lvl="0" marL="241934" marR="0" rtl="0" algn="l">
              <a:lnSpc>
                <a:spcPct val="100000"/>
              </a:lnSpc>
              <a:spcBef>
                <a:spcPts val="130"/>
              </a:spcBef>
              <a:spcAft>
                <a:spcPts val="0"/>
              </a:spcAft>
              <a:buSzPts val="1050"/>
              <a:buFont typeface="Arial"/>
              <a:buChar char="•"/>
            </a:pPr>
            <a:r>
              <a:rPr lang="en-US" sz="1050">
                <a:latin typeface="Arial"/>
                <a:ea typeface="Arial"/>
                <a:cs typeface="Arial"/>
                <a:sym typeface="Arial"/>
              </a:rPr>
              <a:t>Performs other duties as assigned.</a:t>
            </a:r>
            <a:endParaRPr sz="1050">
              <a:latin typeface="Arial"/>
              <a:ea typeface="Arial"/>
              <a:cs typeface="Arial"/>
              <a:sym typeface="Arial"/>
            </a:endParaRPr>
          </a:p>
          <a:p>
            <a:pPr indent="0" lvl="0" marL="0" marR="0" rtl="0" algn="l">
              <a:lnSpc>
                <a:spcPct val="100000"/>
              </a:lnSpc>
              <a:spcBef>
                <a:spcPts val="4"/>
              </a:spcBef>
              <a:spcAft>
                <a:spcPts val="0"/>
              </a:spcAft>
              <a:buNone/>
            </a:pPr>
            <a:r>
              <a:t/>
            </a:r>
            <a:endParaRPr sz="1100">
              <a:latin typeface="Times New Roman"/>
              <a:ea typeface="Times New Roman"/>
              <a:cs typeface="Times New Roman"/>
              <a:sym typeface="Times New Roman"/>
            </a:endParaRPr>
          </a:p>
          <a:p>
            <a:pPr indent="-634" lvl="0" marL="13334" marR="5080" rtl="0" algn="l">
              <a:lnSpc>
                <a:spcPct val="115238"/>
              </a:lnSpc>
              <a:spcBef>
                <a:spcPts val="0"/>
              </a:spcBef>
              <a:spcAft>
                <a:spcPts val="0"/>
              </a:spcAft>
              <a:buNone/>
            </a:pPr>
            <a:r>
              <a:rPr lang="en-US" sz="1050">
                <a:latin typeface="Arial"/>
                <a:ea typeface="Arial"/>
                <a:cs typeface="Arial"/>
                <a:sym typeface="Arial"/>
              </a:rPr>
              <a:t>A listing of all certificate mechanics will be maintained by the Director of Maintenance. Each of these people has the authority to act for Maritime Helicopters in their respective sphere and exercise operational control under FAR Part</a:t>
            </a:r>
            <a:endParaRPr sz="1050">
              <a:latin typeface="Arial"/>
              <a:ea typeface="Arial"/>
              <a:cs typeface="Arial"/>
              <a:sym typeface="Arial"/>
            </a:endParaRPr>
          </a:p>
          <a:p>
            <a:pPr indent="-1270" lvl="0" marL="13970" marR="0" rtl="0" algn="l">
              <a:lnSpc>
                <a:spcPct val="112380"/>
              </a:lnSpc>
              <a:spcBef>
                <a:spcPts val="0"/>
              </a:spcBef>
              <a:spcAft>
                <a:spcPts val="0"/>
              </a:spcAft>
              <a:buNone/>
            </a:pPr>
            <a:r>
              <a:rPr lang="en-US" sz="1050">
                <a:latin typeface="Arial"/>
                <a:ea typeface="Arial"/>
                <a:cs typeface="Arial"/>
                <a:sym typeface="Arial"/>
              </a:rPr>
              <a:t>135.77. Their specific duties and responsibilities are listed below and on the following pages.</a:t>
            </a:r>
            <a:endParaRPr sz="1050">
              <a:latin typeface="Arial"/>
              <a:ea typeface="Arial"/>
              <a:cs typeface="Arial"/>
              <a:sym typeface="Arial"/>
            </a:endParaRPr>
          </a:p>
          <a:p>
            <a:pPr indent="0" lvl="0" marL="0" marR="0" rtl="0" algn="l">
              <a:lnSpc>
                <a:spcPct val="100000"/>
              </a:lnSpc>
              <a:spcBef>
                <a:spcPts val="10"/>
              </a:spcBef>
              <a:spcAft>
                <a:spcPts val="0"/>
              </a:spcAft>
              <a:buNone/>
            </a:pPr>
            <a:r>
              <a:t/>
            </a:r>
            <a:endParaRPr sz="1000">
              <a:latin typeface="Times New Roman"/>
              <a:ea typeface="Times New Roman"/>
              <a:cs typeface="Times New Roman"/>
              <a:sym typeface="Times New Roman"/>
            </a:endParaRPr>
          </a:p>
          <a:p>
            <a:pPr indent="-1270" lvl="0" marL="13970" marR="0" rtl="0" algn="l">
              <a:lnSpc>
                <a:spcPct val="100000"/>
              </a:lnSpc>
              <a:spcBef>
                <a:spcPts val="0"/>
              </a:spcBef>
              <a:spcAft>
                <a:spcPts val="0"/>
              </a:spcAft>
              <a:buNone/>
            </a:pPr>
            <a:r>
              <a:rPr lang="en-US" sz="1100" u="sng">
                <a:latin typeface="Arial"/>
                <a:ea typeface="Arial"/>
                <a:cs typeface="Arial"/>
                <a:sym typeface="Arial"/>
              </a:rPr>
              <a:t>CHIEF INSPECTOR</a:t>
            </a:r>
            <a:endParaRPr sz="110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1270" lvl="0" marL="13970" marR="0" rtl="0" algn="l">
              <a:lnSpc>
                <a:spcPct val="100000"/>
              </a:lnSpc>
              <a:spcBef>
                <a:spcPts val="0"/>
              </a:spcBef>
              <a:spcAft>
                <a:spcPts val="0"/>
              </a:spcAft>
              <a:buNone/>
            </a:pPr>
            <a:r>
              <a:rPr lang="en-US" sz="1050">
                <a:latin typeface="Arial"/>
                <a:ea typeface="Arial"/>
                <a:cs typeface="Arial"/>
                <a:sym typeface="Arial"/>
              </a:rPr>
              <a:t>The Chief Inspector shall:</a:t>
            </a:r>
            <a:endParaRPr sz="1050">
              <a:latin typeface="Arial"/>
              <a:ea typeface="Arial"/>
              <a:cs typeface="Arial"/>
              <a:sym typeface="Arial"/>
            </a:endParaRPr>
          </a:p>
          <a:p>
            <a:pPr indent="0" lvl="0" marL="0" marR="0" rtl="0" algn="l">
              <a:lnSpc>
                <a:spcPct val="100000"/>
              </a:lnSpc>
              <a:spcBef>
                <a:spcPts val="22"/>
              </a:spcBef>
              <a:spcAft>
                <a:spcPts val="0"/>
              </a:spcAft>
              <a:buNone/>
            </a:pPr>
            <a:r>
              <a:t/>
            </a:r>
            <a:endParaRPr sz="1050">
              <a:latin typeface="Times New Roman"/>
              <a:ea typeface="Times New Roman"/>
              <a:cs typeface="Times New Roman"/>
              <a:sym typeface="Times New Roman"/>
            </a:endParaRPr>
          </a:p>
          <a:p>
            <a:pPr indent="-229870" lvl="0" marL="242570" marR="266700" rtl="0" algn="l">
              <a:lnSpc>
                <a:spcPct val="111000"/>
              </a:lnSpc>
              <a:spcBef>
                <a:spcPts val="0"/>
              </a:spcBef>
              <a:spcAft>
                <a:spcPts val="0"/>
              </a:spcAft>
              <a:buSzPts val="1050"/>
              <a:buFont typeface="Arial"/>
              <a:buChar char="•"/>
            </a:pPr>
            <a:r>
              <a:rPr lang="en-US" sz="1050">
                <a:latin typeface="Arial"/>
                <a:ea typeface="Arial"/>
                <a:cs typeface="Arial"/>
                <a:sym typeface="Arial"/>
              </a:rPr>
              <a:t>Ensure inspections are properly performed concurrent with completion of work. Ensure proper inspection records, reports, and forms used by the air agency are completed prior to approving the product for return to service.</a:t>
            </a:r>
            <a:endParaRPr sz="1050">
              <a:latin typeface="Arial"/>
              <a:ea typeface="Arial"/>
              <a:cs typeface="Arial"/>
              <a:sym typeface="Arial"/>
            </a:endParaRPr>
          </a:p>
          <a:p>
            <a:pPr indent="-229870" lvl="0" marL="242570" marR="67945" rtl="0" algn="l">
              <a:lnSpc>
                <a:spcPct val="110500"/>
              </a:lnSpc>
              <a:spcBef>
                <a:spcPts val="10"/>
              </a:spcBef>
              <a:spcAft>
                <a:spcPts val="0"/>
              </a:spcAft>
              <a:buSzPts val="1050"/>
              <a:buFont typeface="Arial"/>
              <a:buChar char="•"/>
            </a:pPr>
            <a:r>
              <a:rPr lang="en-US" sz="1050">
                <a:latin typeface="Arial"/>
                <a:ea typeface="Arial"/>
                <a:cs typeface="Arial"/>
                <a:sym typeface="Arial"/>
              </a:rPr>
              <a:t>Ensures all necessary work records and log books, including certification in the aircraft permanent maintenance records that the aircraft is approved for return to service.</a:t>
            </a:r>
            <a:endParaRPr sz="1050">
              <a:latin typeface="Arial"/>
              <a:ea typeface="Arial"/>
              <a:cs typeface="Arial"/>
              <a:sym typeface="Arial"/>
            </a:endParaRPr>
          </a:p>
          <a:p>
            <a:pPr indent="-229234" lvl="0" marL="241934" marR="29209" rtl="0" algn="l">
              <a:lnSpc>
                <a:spcPct val="111000"/>
              </a:lnSpc>
              <a:spcBef>
                <a:spcPts val="5"/>
              </a:spcBef>
              <a:spcAft>
                <a:spcPts val="0"/>
              </a:spcAft>
              <a:buSzPts val="1050"/>
              <a:buFont typeface="Arial"/>
              <a:buChar char="•"/>
            </a:pPr>
            <a:r>
              <a:rPr lang="en-US" sz="1050">
                <a:latin typeface="Arial"/>
                <a:ea typeface="Arial"/>
                <a:cs typeface="Arial"/>
                <a:sym typeface="Arial"/>
              </a:rPr>
              <a:t>Determine the most recently revised technical data for items maintained or repaired by the air agency is used by the respective departments. This data shall include the manufacturer’s information and other FAA approved information.</a:t>
            </a:r>
            <a:endParaRPr sz="1050">
              <a:latin typeface="Arial"/>
              <a:ea typeface="Arial"/>
              <a:cs typeface="Arial"/>
              <a:sym typeface="Arial"/>
            </a:endParaRPr>
          </a:p>
          <a:p>
            <a:pPr indent="-229234" lvl="0" marL="241934" marR="0" rtl="0" algn="l">
              <a:lnSpc>
                <a:spcPct val="100000"/>
              </a:lnSpc>
              <a:spcBef>
                <a:spcPts val="145"/>
              </a:spcBef>
              <a:spcAft>
                <a:spcPts val="0"/>
              </a:spcAft>
              <a:buSzPts val="1050"/>
              <a:buFont typeface="Arial"/>
              <a:buChar char="•"/>
            </a:pPr>
            <a:r>
              <a:rPr lang="en-US" sz="1050">
                <a:latin typeface="Arial"/>
                <a:ea typeface="Arial"/>
                <a:cs typeface="Arial"/>
                <a:sym typeface="Arial"/>
              </a:rPr>
              <a:t>Responsible for Required Inspection Items (RII) Program</a:t>
            </a:r>
            <a:endParaRPr sz="1050">
              <a:latin typeface="Arial"/>
              <a:ea typeface="Arial"/>
              <a:cs typeface="Arial"/>
              <a:sym typeface="Arial"/>
            </a:endParaRPr>
          </a:p>
          <a:p>
            <a:pPr indent="-229234" lvl="0" marL="241934" marR="59689" rtl="0" algn="l">
              <a:lnSpc>
                <a:spcPct val="110500"/>
              </a:lnSpc>
              <a:spcBef>
                <a:spcPts val="10"/>
              </a:spcBef>
              <a:spcAft>
                <a:spcPts val="0"/>
              </a:spcAft>
              <a:buSzPts val="1050"/>
              <a:buFont typeface="Arial"/>
              <a:buChar char="•"/>
            </a:pPr>
            <a:r>
              <a:rPr lang="en-US" sz="1050">
                <a:latin typeface="Arial"/>
                <a:ea typeface="Arial"/>
                <a:cs typeface="Arial"/>
                <a:sym typeface="Arial"/>
              </a:rPr>
              <a:t>Provide for continuity of inspection responsibility; ensure completion of required inspection when personnel shift or assignment changes occur.</a:t>
            </a:r>
            <a:endParaRPr sz="1050">
              <a:latin typeface="Arial"/>
              <a:ea typeface="Arial"/>
              <a:cs typeface="Arial"/>
              <a:sym typeface="Arial"/>
            </a:endParaRPr>
          </a:p>
          <a:p>
            <a:pPr indent="-229234" lvl="0" marL="241934"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 measurement and precision test equipment is periodically checked for accuracy.</a:t>
            </a:r>
            <a:endParaRPr sz="1050">
              <a:latin typeface="Arial"/>
              <a:ea typeface="Arial"/>
              <a:cs typeface="Arial"/>
              <a:sym typeface="Arial"/>
            </a:endParaRPr>
          </a:p>
          <a:p>
            <a:pPr indent="-228600" lvl="0" marL="241300" marR="169545" rtl="0" algn="l">
              <a:lnSpc>
                <a:spcPct val="111000"/>
              </a:lnSpc>
              <a:spcBef>
                <a:spcPts val="5"/>
              </a:spcBef>
              <a:spcAft>
                <a:spcPts val="0"/>
              </a:spcAft>
              <a:buSzPts val="1050"/>
              <a:buFont typeface="Arial"/>
              <a:buChar char="•"/>
            </a:pPr>
            <a:r>
              <a:rPr lang="en-US" sz="1050">
                <a:latin typeface="Arial"/>
                <a:ea typeface="Arial"/>
                <a:cs typeface="Arial"/>
                <a:sym typeface="Arial"/>
              </a:rPr>
              <a:t>Oversee the upkeep and update of pertinent FAA Regulations, Specifications, Type Certification Data Sheets, Airworthiness Directives and Service Bulletins Maintain General Maintenance Manual, CAMP, Inspection Programs in an up-to-date condition.</a:t>
            </a:r>
            <a:endParaRPr sz="1050">
              <a:latin typeface="Arial"/>
              <a:ea typeface="Arial"/>
              <a:cs typeface="Arial"/>
              <a:sym typeface="Arial"/>
            </a:endParaRPr>
          </a:p>
          <a:p>
            <a:pPr indent="-229234" lvl="0" marL="241934" marR="0" rtl="0" algn="l">
              <a:lnSpc>
                <a:spcPct val="100000"/>
              </a:lnSpc>
              <a:spcBef>
                <a:spcPts val="145"/>
              </a:spcBef>
              <a:spcAft>
                <a:spcPts val="0"/>
              </a:spcAft>
              <a:buSzPts val="1050"/>
              <a:buFont typeface="Arial"/>
              <a:buChar char="•"/>
            </a:pPr>
            <a:r>
              <a:rPr lang="en-US" sz="1050">
                <a:latin typeface="Arial"/>
                <a:ea typeface="Arial"/>
                <a:cs typeface="Arial"/>
                <a:sym typeface="Arial"/>
              </a:rPr>
              <a:t>Monitor compliance status of technical publications distributed to individual aircraft.</a:t>
            </a:r>
            <a:endParaRPr sz="1050">
              <a:latin typeface="Arial"/>
              <a:ea typeface="Arial"/>
              <a:cs typeface="Arial"/>
              <a:sym typeface="Arial"/>
            </a:endParaRPr>
          </a:p>
          <a:p>
            <a:pPr indent="-228600" lvl="0" marL="241300" marR="0" rtl="0" algn="l">
              <a:lnSpc>
                <a:spcPct val="100000"/>
              </a:lnSpc>
              <a:spcBef>
                <a:spcPts val="130"/>
              </a:spcBef>
              <a:spcAft>
                <a:spcPts val="0"/>
              </a:spcAft>
              <a:buSzPts val="1050"/>
              <a:buFont typeface="Arial"/>
              <a:buChar char="•"/>
            </a:pPr>
            <a:r>
              <a:rPr lang="en-US" sz="1050">
                <a:latin typeface="Arial"/>
                <a:ea typeface="Arial"/>
                <a:cs typeface="Arial"/>
                <a:sym typeface="Arial"/>
              </a:rPr>
              <a:t>Assist, supervise, and direct personnel assigned to the Inspection Department.</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Coordinate with and assist other departments in areas of inspection and maintenance.</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 maintenance personnel training records are current and complete.</a:t>
            </a:r>
            <a:endParaRPr sz="1050">
              <a:latin typeface="Arial"/>
              <a:ea typeface="Arial"/>
              <a:cs typeface="Arial"/>
              <a:sym typeface="Arial"/>
            </a:endParaRPr>
          </a:p>
          <a:p>
            <a:pPr indent="-228600" lvl="0" marL="241300" marR="17145" rtl="0" algn="l">
              <a:lnSpc>
                <a:spcPct val="133333"/>
              </a:lnSpc>
              <a:spcBef>
                <a:spcPts val="60"/>
              </a:spcBef>
              <a:spcAft>
                <a:spcPts val="0"/>
              </a:spcAft>
              <a:buSzPts val="1050"/>
              <a:buFont typeface="Arial"/>
              <a:buChar char="•"/>
            </a:pPr>
            <a:r>
              <a:rPr lang="en-US" sz="1050">
                <a:latin typeface="Arial"/>
                <a:ea typeface="Arial"/>
                <a:cs typeface="Arial"/>
                <a:sym typeface="Arial"/>
              </a:rPr>
              <a:t>Oversee initial and recurring training of Maintenance technicians and inspectors within Maritime Helicopters, Inc. and ensure maintenance personnel records are current and complete.</a:t>
            </a:r>
            <a:endParaRPr sz="1050">
              <a:latin typeface="Arial"/>
              <a:ea typeface="Arial"/>
              <a:cs typeface="Arial"/>
              <a:sym typeface="Arial"/>
            </a:endParaRPr>
          </a:p>
          <a:p>
            <a:pPr indent="-228600" lvl="0" marL="241300" marR="0" rtl="0" algn="l">
              <a:lnSpc>
                <a:spcPct val="100000"/>
              </a:lnSpc>
              <a:spcBef>
                <a:spcPts val="75"/>
              </a:spcBef>
              <a:spcAft>
                <a:spcPts val="0"/>
              </a:spcAft>
              <a:buSzPts val="1050"/>
              <a:buFont typeface="Arial"/>
              <a:buChar char="•"/>
            </a:pPr>
            <a:r>
              <a:rPr lang="en-US" sz="1050">
                <a:latin typeface="Arial"/>
                <a:ea typeface="Arial"/>
                <a:cs typeface="Arial"/>
                <a:sym typeface="Arial"/>
              </a:rPr>
              <a:t>Monitors current airworthiness status of the aircraft and progress of maintenance projects.</a:t>
            </a:r>
            <a:endParaRPr sz="1050">
              <a:latin typeface="Arial"/>
              <a:ea typeface="Arial"/>
              <a:cs typeface="Arial"/>
              <a:sym typeface="Arial"/>
            </a:endParaRPr>
          </a:p>
          <a:p>
            <a:pPr indent="-228600" lvl="0" marL="241300" marR="0" rtl="0" algn="l">
              <a:lnSpc>
                <a:spcPct val="100000"/>
              </a:lnSpc>
              <a:spcBef>
                <a:spcPts val="130"/>
              </a:spcBef>
              <a:spcAft>
                <a:spcPts val="0"/>
              </a:spcAft>
              <a:buSzPts val="1050"/>
              <a:buFont typeface="Arial"/>
              <a:buChar char="•"/>
            </a:pPr>
            <a:r>
              <a:rPr lang="en-US" sz="1050">
                <a:latin typeface="Arial"/>
                <a:ea typeface="Arial"/>
                <a:cs typeface="Arial"/>
                <a:sym typeface="Arial"/>
              </a:rPr>
              <a:t>Assist Director of Maintenance with parts procurement issues.</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Assist Field Bases in technical and regulatory clarifications.</a:t>
            </a:r>
            <a:endParaRPr sz="1050">
              <a:latin typeface="Arial"/>
              <a:ea typeface="Arial"/>
              <a:cs typeface="Arial"/>
              <a:sym typeface="Arial"/>
            </a:endParaRPr>
          </a:p>
          <a:p>
            <a:pPr indent="-228600" lvl="0" marL="241300" marR="83185" rtl="0" algn="l">
              <a:lnSpc>
                <a:spcPct val="110500"/>
              </a:lnSpc>
              <a:spcBef>
                <a:spcPts val="10"/>
              </a:spcBef>
              <a:spcAft>
                <a:spcPts val="0"/>
              </a:spcAft>
              <a:buSzPts val="1050"/>
              <a:buFont typeface="Arial"/>
              <a:buChar char="•"/>
            </a:pPr>
            <a:r>
              <a:rPr lang="en-US" sz="1050">
                <a:latin typeface="Arial"/>
                <a:ea typeface="Arial"/>
                <a:cs typeface="Arial"/>
                <a:sym typeface="Arial"/>
              </a:rPr>
              <a:t>Assists the Director of Maintenance as a point of contact between manufacturers, suppliers and repair facilities, and the FAA.</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Performs other duties as assigned.</a:t>
            </a:r>
            <a:endParaRPr sz="1050">
              <a:latin typeface="Arial"/>
              <a:ea typeface="Arial"/>
              <a:cs typeface="Arial"/>
              <a:sym typeface="Arial"/>
            </a:endParaRPr>
          </a:p>
          <a:p>
            <a:pPr indent="0" lvl="0" marL="0" marR="0" rtl="0" algn="l">
              <a:lnSpc>
                <a:spcPct val="100000"/>
              </a:lnSpc>
              <a:spcBef>
                <a:spcPts val="4"/>
              </a:spcBef>
              <a:spcAft>
                <a:spcPts val="0"/>
              </a:spcAft>
              <a:buNone/>
            </a:pPr>
            <a:r>
              <a:t/>
            </a:r>
            <a:endParaRPr sz="1100">
              <a:latin typeface="Times New Roman"/>
              <a:ea typeface="Times New Roman"/>
              <a:cs typeface="Times New Roman"/>
              <a:sym typeface="Times New Roman"/>
            </a:endParaRPr>
          </a:p>
          <a:p>
            <a:pPr indent="0" lvl="0" marL="12700" marR="622300" rtl="0" algn="l">
              <a:lnSpc>
                <a:spcPct val="115238"/>
              </a:lnSpc>
              <a:spcBef>
                <a:spcPts val="0"/>
              </a:spcBef>
              <a:spcAft>
                <a:spcPts val="0"/>
              </a:spcAft>
              <a:buNone/>
            </a:pPr>
            <a:r>
              <a:rPr lang="en-US" sz="1050">
                <a:latin typeface="Arial"/>
                <a:ea typeface="Arial"/>
                <a:cs typeface="Arial"/>
                <a:sym typeface="Arial"/>
              </a:rPr>
              <a:t>The Chief Inspector may delegate duties to a qualified assistant or designee as necessary; however, such delegation does not relieve the Chief Inspector of overall responsibility.</a:t>
            </a:r>
            <a:endParaRPr sz="1050">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396" name="Shape 396"/>
        <p:cNvGrpSpPr/>
        <p:nvPr/>
      </p:nvGrpSpPr>
      <p:grpSpPr>
        <a:xfrm>
          <a:off x="0" y="0"/>
          <a:ext cx="0" cy="0"/>
          <a:chOff x="0" y="0"/>
          <a:chExt cx="0" cy="0"/>
        </a:xfrm>
      </p:grpSpPr>
      <p:sp>
        <p:nvSpPr>
          <p:cNvPr id="397" name="Google Shape;397;p23"/>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98" name="Google Shape;398;p23"/>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99" name="Google Shape;399;p23"/>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00" name="Google Shape;400;p23"/>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01" name="Google Shape;401;p23"/>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02" name="Google Shape;402;p23"/>
          <p:cNvSpPr txBox="1"/>
          <p:nvPr/>
        </p:nvSpPr>
        <p:spPr>
          <a:xfrm>
            <a:off x="444500" y="714270"/>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A-6/R-0/09-1-15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403" name="Google Shape;403;p23"/>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407" name="Shape 407"/>
        <p:cNvGrpSpPr/>
        <p:nvPr/>
      </p:nvGrpSpPr>
      <p:grpSpPr>
        <a:xfrm>
          <a:off x="0" y="0"/>
          <a:ext cx="0" cy="0"/>
          <a:chOff x="0" y="0"/>
          <a:chExt cx="0" cy="0"/>
        </a:xfrm>
      </p:grpSpPr>
      <p:sp>
        <p:nvSpPr>
          <p:cNvPr id="408" name="Google Shape;408;p24"/>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09" name="Google Shape;409;p24"/>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10" name="Google Shape;410;p24"/>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11" name="Google Shape;411;p24"/>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12" name="Google Shape;412;p24"/>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13" name="Google Shape;413;p24"/>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14" name="Google Shape;414;p24"/>
          <p:cNvSpPr/>
          <p:nvPr/>
        </p:nvSpPr>
        <p:spPr>
          <a:xfrm>
            <a:off x="457200" y="5807202"/>
            <a:ext cx="2049780" cy="0"/>
          </a:xfrm>
          <a:custGeom>
            <a:rect b="b" l="l" r="r" t="t"/>
            <a:pathLst>
              <a:path extrusionOk="0" h="120000" w="120000">
                <a:moveTo>
                  <a:pt x="0" y="0"/>
                </a:moveTo>
                <a:lnTo>
                  <a:pt x="120000" y="0"/>
                </a:lnTo>
              </a:path>
            </a:pathLst>
          </a:custGeom>
          <a:noFill/>
          <a:ln cap="flat" cmpd="sng" w="119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15" name="Google Shape;415;p24"/>
          <p:cNvSpPr txBox="1"/>
          <p:nvPr/>
        </p:nvSpPr>
        <p:spPr>
          <a:xfrm>
            <a:off x="444365" y="714270"/>
            <a:ext cx="6848475" cy="8805545"/>
          </a:xfrm>
          <a:prstGeom prst="rect">
            <a:avLst/>
          </a:prstGeom>
          <a:noFill/>
          <a:ln>
            <a:noFill/>
          </a:ln>
        </p:spPr>
        <p:txBody>
          <a:bodyPr anchorCtr="0" anchor="t" bIns="0" lIns="0" spcFirstLastPara="1" rIns="0" wrap="square" tIns="0">
            <a:noAutofit/>
          </a:bodyPr>
          <a:lstStyle/>
          <a:p>
            <a:pPr indent="0" lvl="0" marL="0" marR="250190" rtl="0" algn="r">
              <a:lnSpc>
                <a:spcPct val="100000"/>
              </a:lnSpc>
              <a:spcBef>
                <a:spcPts val="0"/>
              </a:spcBef>
              <a:spcAft>
                <a:spcPts val="0"/>
              </a:spcAft>
              <a:buNone/>
            </a:pPr>
            <a:r>
              <a:rPr lang="en-US" sz="1400">
                <a:latin typeface="Courier New"/>
                <a:ea typeface="Courier New"/>
                <a:cs typeface="Courier New"/>
                <a:sym typeface="Courier New"/>
              </a:rPr>
              <a:t>A-7/R-0/09-1-15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12700" marR="0" rtl="0" algn="l">
              <a:lnSpc>
                <a:spcPct val="100000"/>
              </a:lnSpc>
              <a:spcBef>
                <a:spcPts val="10"/>
              </a:spcBef>
              <a:spcAft>
                <a:spcPts val="0"/>
              </a:spcAft>
              <a:buNone/>
            </a:pPr>
            <a:r>
              <a:rPr lang="en-US" sz="1100" u="sng">
                <a:latin typeface="Arial"/>
                <a:ea typeface="Arial"/>
                <a:cs typeface="Arial"/>
                <a:sym typeface="Arial"/>
              </a:rPr>
              <a:t>INSPECTORS</a:t>
            </a:r>
            <a:endParaRPr sz="1100">
              <a:latin typeface="Arial"/>
              <a:ea typeface="Arial"/>
              <a:cs typeface="Arial"/>
              <a:sym typeface="Arial"/>
            </a:endParaRPr>
          </a:p>
          <a:p>
            <a:pPr indent="0" lvl="0" marL="0" marR="0" rtl="0" algn="l">
              <a:lnSpc>
                <a:spcPct val="100000"/>
              </a:lnSpc>
              <a:spcBef>
                <a:spcPts val="16"/>
              </a:spcBef>
              <a:spcAft>
                <a:spcPts val="0"/>
              </a:spcAft>
              <a:buNone/>
            </a:pPr>
            <a:r>
              <a:t/>
            </a:r>
            <a:endParaRPr sz="1050">
              <a:latin typeface="Times New Roman"/>
              <a:ea typeface="Times New Roman"/>
              <a:cs typeface="Times New Roman"/>
              <a:sym typeface="Times New Roman"/>
            </a:endParaRPr>
          </a:p>
          <a:p>
            <a:pPr indent="0" lvl="0" marL="12700" marR="43180" rtl="0" algn="l">
              <a:lnSpc>
                <a:spcPct val="115238"/>
              </a:lnSpc>
              <a:spcBef>
                <a:spcPts val="0"/>
              </a:spcBef>
              <a:spcAft>
                <a:spcPts val="0"/>
              </a:spcAft>
              <a:buNone/>
            </a:pPr>
            <a:r>
              <a:rPr lang="en-US" sz="1050">
                <a:latin typeface="Arial"/>
                <a:ea typeface="Arial"/>
                <a:cs typeface="Arial"/>
                <a:sym typeface="Arial"/>
              </a:rPr>
              <a:t>The inspector is responsible to the chief inspector to ensure a standard level of safety and airworthiness is adhered to and that work performed for the air carrier is accomplished IAW applicable FAR’s, Company manuals and manufactures specifications.</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a:latin typeface="Arial"/>
                <a:ea typeface="Arial"/>
                <a:cs typeface="Arial"/>
                <a:sym typeface="Arial"/>
              </a:rPr>
              <a:t>The Inspector shall:</a:t>
            </a:r>
            <a:endParaRPr sz="1050">
              <a:latin typeface="Arial"/>
              <a:ea typeface="Arial"/>
              <a:cs typeface="Arial"/>
              <a:sym typeface="Arial"/>
            </a:endParaRPr>
          </a:p>
          <a:p>
            <a:pPr indent="0" lvl="0" marL="0" marR="0" rtl="0" algn="l">
              <a:lnSpc>
                <a:spcPct val="100000"/>
              </a:lnSpc>
              <a:spcBef>
                <a:spcPts val="42"/>
              </a:spcBef>
              <a:spcAft>
                <a:spcPts val="0"/>
              </a:spcAft>
              <a:buNone/>
            </a:pPr>
            <a:r>
              <a:t/>
            </a:r>
            <a:endParaRPr sz="1100">
              <a:latin typeface="Times New Roman"/>
              <a:ea typeface="Times New Roman"/>
              <a:cs typeface="Times New Roman"/>
              <a:sym typeface="Times New Roman"/>
            </a:endParaRPr>
          </a:p>
          <a:p>
            <a:pPr indent="-283210" lvl="0" marL="295910" marR="0" rtl="0" algn="l">
              <a:lnSpc>
                <a:spcPct val="100000"/>
              </a:lnSpc>
              <a:spcBef>
                <a:spcPts val="0"/>
              </a:spcBef>
              <a:spcAft>
                <a:spcPts val="0"/>
              </a:spcAft>
              <a:buSzPts val="1050"/>
              <a:buFont typeface="Arial"/>
              <a:buChar char="•"/>
            </a:pPr>
            <a:r>
              <a:rPr lang="en-US" sz="1050">
                <a:latin typeface="Arial"/>
                <a:ea typeface="Arial"/>
                <a:cs typeface="Arial"/>
                <a:sym typeface="Arial"/>
              </a:rPr>
              <a:t>Inspect buildup of aircraft assemblies and installation of assemblies.</a:t>
            </a:r>
            <a:endParaRPr sz="1050">
              <a:latin typeface="Arial"/>
              <a:ea typeface="Arial"/>
              <a:cs typeface="Arial"/>
              <a:sym typeface="Arial"/>
            </a:endParaRPr>
          </a:p>
          <a:p>
            <a:pPr indent="-283210" lvl="0" marL="295910" marR="0" rtl="0" algn="l">
              <a:lnSpc>
                <a:spcPct val="100000"/>
              </a:lnSpc>
              <a:spcBef>
                <a:spcPts val="145"/>
              </a:spcBef>
              <a:spcAft>
                <a:spcPts val="0"/>
              </a:spcAft>
              <a:buSzPts val="1050"/>
              <a:buFont typeface="Arial"/>
              <a:buChar char="•"/>
            </a:pPr>
            <a:r>
              <a:rPr lang="en-US" sz="1050">
                <a:latin typeface="Arial"/>
                <a:ea typeface="Arial"/>
                <a:cs typeface="Arial"/>
                <a:sym typeface="Arial"/>
              </a:rPr>
              <a:t>Inspect aircraft for conformance to specifications and quality standards.</a:t>
            </a:r>
            <a:endParaRPr sz="1050">
              <a:latin typeface="Arial"/>
              <a:ea typeface="Arial"/>
              <a:cs typeface="Arial"/>
              <a:sym typeface="Arial"/>
            </a:endParaRPr>
          </a:p>
          <a:p>
            <a:pPr indent="-283210" lvl="0" marL="295910" marR="0" rtl="0" algn="l">
              <a:lnSpc>
                <a:spcPct val="100000"/>
              </a:lnSpc>
              <a:spcBef>
                <a:spcPts val="130"/>
              </a:spcBef>
              <a:spcAft>
                <a:spcPts val="0"/>
              </a:spcAft>
              <a:buSzPts val="1050"/>
              <a:buFont typeface="Arial"/>
              <a:buChar char="•"/>
            </a:pPr>
            <a:r>
              <a:rPr lang="en-US" sz="1050">
                <a:latin typeface="Arial"/>
                <a:ea typeface="Arial"/>
                <a:cs typeface="Arial"/>
                <a:sym typeface="Arial"/>
              </a:rPr>
              <a:t>Inspect work in progress to ensure proper procedures are followed.</a:t>
            </a:r>
            <a:endParaRPr sz="1050">
              <a:latin typeface="Arial"/>
              <a:ea typeface="Arial"/>
              <a:cs typeface="Arial"/>
              <a:sym typeface="Arial"/>
            </a:endParaRPr>
          </a:p>
          <a:p>
            <a:pPr indent="63500" lvl="0" marL="0" marR="0" rtl="0" algn="l">
              <a:lnSpc>
                <a:spcPct val="100000"/>
              </a:lnSpc>
              <a:spcBef>
                <a:spcPts val="50"/>
              </a:spcBef>
              <a:spcAft>
                <a:spcPts val="0"/>
              </a:spcAft>
              <a:buSzPts val="1000"/>
              <a:buFont typeface="Arial"/>
              <a:buNone/>
            </a:pPr>
            <a:r>
              <a:t/>
            </a:r>
            <a:endParaRPr sz="1000">
              <a:latin typeface="Times New Roman"/>
              <a:ea typeface="Times New Roman"/>
              <a:cs typeface="Times New Roman"/>
              <a:sym typeface="Times New Roman"/>
            </a:endParaRPr>
          </a:p>
          <a:p>
            <a:pPr indent="-3809" lvl="0" marL="295910" marR="0" rtl="0" algn="l">
              <a:lnSpc>
                <a:spcPct val="100000"/>
              </a:lnSpc>
              <a:spcBef>
                <a:spcPts val="0"/>
              </a:spcBef>
              <a:spcAft>
                <a:spcPts val="0"/>
              </a:spcAft>
              <a:buNone/>
            </a:pPr>
            <a:r>
              <a:rPr lang="en-US" sz="1050">
                <a:latin typeface="Arial"/>
                <a:ea typeface="Arial"/>
                <a:cs typeface="Arial"/>
                <a:sym typeface="Arial"/>
              </a:rPr>
              <a:t>To include:</a:t>
            </a:r>
            <a:endParaRPr sz="1050">
              <a:latin typeface="Arial"/>
              <a:ea typeface="Arial"/>
              <a:cs typeface="Arial"/>
              <a:sym typeface="Arial"/>
            </a:endParaRPr>
          </a:p>
          <a:p>
            <a:pPr indent="-177800" lvl="1" marL="469900" marR="0" rtl="0" algn="l">
              <a:lnSpc>
                <a:spcPct val="117619"/>
              </a:lnSpc>
              <a:spcBef>
                <a:spcPts val="860"/>
              </a:spcBef>
              <a:spcAft>
                <a:spcPts val="0"/>
              </a:spcAft>
              <a:buSzPts val="1050"/>
              <a:buFont typeface="Arial"/>
              <a:buAutoNum type="arabicPeriod"/>
            </a:pPr>
            <a:r>
              <a:rPr b="0" i="0" lang="en-US" sz="1050" u="none" cap="none" strike="noStrike">
                <a:latin typeface="Arial"/>
                <a:ea typeface="Arial"/>
                <a:cs typeface="Arial"/>
                <a:sym typeface="Arial"/>
              </a:rPr>
              <a:t>Correct parts are used.</a:t>
            </a:r>
            <a:endParaRPr b="0" i="0" sz="1050" u="none" cap="none" strike="noStrike">
              <a:latin typeface="Arial"/>
              <a:ea typeface="Arial"/>
              <a:cs typeface="Arial"/>
              <a:sym typeface="Arial"/>
            </a:endParaRPr>
          </a:p>
          <a:p>
            <a:pPr indent="-177800" lvl="1" marL="469900" marR="0" rtl="0" algn="l">
              <a:lnSpc>
                <a:spcPct val="114761"/>
              </a:lnSpc>
              <a:spcBef>
                <a:spcPts val="0"/>
              </a:spcBef>
              <a:spcAft>
                <a:spcPts val="0"/>
              </a:spcAft>
              <a:buSzPts val="1050"/>
              <a:buFont typeface="Arial"/>
              <a:buAutoNum type="arabicPeriod"/>
            </a:pPr>
            <a:r>
              <a:rPr b="0" i="0" lang="en-US" sz="1050" u="none" cap="none" strike="noStrike">
                <a:latin typeface="Arial"/>
                <a:ea typeface="Arial"/>
                <a:cs typeface="Arial"/>
                <a:sym typeface="Arial"/>
              </a:rPr>
              <a:t>Correct procedures are used per applicable manuals.</a:t>
            </a:r>
            <a:endParaRPr b="0" i="0" sz="1050" u="none" cap="none" strike="noStrike">
              <a:latin typeface="Arial"/>
              <a:ea typeface="Arial"/>
              <a:cs typeface="Arial"/>
              <a:sym typeface="Arial"/>
            </a:endParaRPr>
          </a:p>
          <a:p>
            <a:pPr indent="-177800" lvl="1" marL="469900" marR="0" rtl="0" algn="l">
              <a:lnSpc>
                <a:spcPct val="114761"/>
              </a:lnSpc>
              <a:spcBef>
                <a:spcPts val="0"/>
              </a:spcBef>
              <a:spcAft>
                <a:spcPts val="0"/>
              </a:spcAft>
              <a:buSzPts val="1050"/>
              <a:buFont typeface="Arial"/>
              <a:buAutoNum type="arabicPeriod"/>
            </a:pPr>
            <a:r>
              <a:rPr b="0" i="0" lang="en-US" sz="1050" u="none" cap="none" strike="noStrike">
                <a:latin typeface="Arial"/>
                <a:ea typeface="Arial"/>
                <a:cs typeface="Arial"/>
                <a:sym typeface="Arial"/>
              </a:rPr>
              <a:t>Tools are calibrated when required .</a:t>
            </a:r>
            <a:endParaRPr b="0" i="0" sz="1050" u="none" cap="none" strike="noStrike">
              <a:latin typeface="Arial"/>
              <a:ea typeface="Arial"/>
              <a:cs typeface="Arial"/>
              <a:sym typeface="Arial"/>
            </a:endParaRPr>
          </a:p>
          <a:p>
            <a:pPr indent="-177800" lvl="1" marL="469900" marR="0" rtl="0" algn="l">
              <a:lnSpc>
                <a:spcPct val="114761"/>
              </a:lnSpc>
              <a:spcBef>
                <a:spcPts val="0"/>
              </a:spcBef>
              <a:spcAft>
                <a:spcPts val="0"/>
              </a:spcAft>
              <a:buSzPts val="1050"/>
              <a:buFont typeface="Arial"/>
              <a:buAutoNum type="arabicPeriod"/>
            </a:pPr>
            <a:r>
              <a:rPr b="0" i="0" lang="en-US" sz="1050" u="none" cap="none" strike="noStrike">
                <a:latin typeface="Arial"/>
                <a:ea typeface="Arial"/>
                <a:cs typeface="Arial"/>
                <a:sym typeface="Arial"/>
              </a:rPr>
              <a:t>Verify bulletins such as AD’s, ASB’s and others affected by the task are being complied with.</a:t>
            </a:r>
            <a:endParaRPr b="0" i="0" sz="1050" u="none" cap="none" strike="noStrike">
              <a:latin typeface="Arial"/>
              <a:ea typeface="Arial"/>
              <a:cs typeface="Arial"/>
              <a:sym typeface="Arial"/>
            </a:endParaRPr>
          </a:p>
          <a:p>
            <a:pPr indent="-177800" lvl="1" marL="469900" marR="0" rtl="0" algn="l">
              <a:lnSpc>
                <a:spcPct val="117142"/>
              </a:lnSpc>
              <a:spcBef>
                <a:spcPts val="0"/>
              </a:spcBef>
              <a:spcAft>
                <a:spcPts val="0"/>
              </a:spcAft>
              <a:buSzPts val="1050"/>
              <a:buFont typeface="Arial"/>
              <a:buAutoNum type="arabicPeriod"/>
            </a:pPr>
            <a:r>
              <a:rPr b="0" i="0" lang="en-US" sz="1050" u="none" cap="none" strike="noStrike">
                <a:latin typeface="Arial"/>
                <a:ea typeface="Arial"/>
                <a:cs typeface="Arial"/>
                <a:sym typeface="Arial"/>
              </a:rPr>
              <a:t>Correct safeties are installed.</a:t>
            </a:r>
            <a:endParaRPr b="0" i="0" sz="1050" u="none" cap="none" strike="noStrike">
              <a:latin typeface="Arial"/>
              <a:ea typeface="Arial"/>
              <a:cs typeface="Arial"/>
              <a:sym typeface="Arial"/>
            </a:endParaRPr>
          </a:p>
          <a:p>
            <a:pPr indent="69850" lvl="1" marL="457200" marR="0" rtl="0" algn="l">
              <a:lnSpc>
                <a:spcPct val="100000"/>
              </a:lnSpc>
              <a:spcBef>
                <a:spcPts val="54"/>
              </a:spcBef>
              <a:spcAft>
                <a:spcPts val="0"/>
              </a:spcAft>
              <a:buSzPts val="1100"/>
              <a:buFont typeface="Arial"/>
              <a:buNone/>
            </a:pPr>
            <a:r>
              <a:t/>
            </a:r>
            <a:endParaRPr b="0" i="0" sz="1100" u="none" cap="none" strike="noStrike">
              <a:latin typeface="Times New Roman"/>
              <a:ea typeface="Times New Roman"/>
              <a:cs typeface="Times New Roman"/>
              <a:sym typeface="Times New Roman"/>
            </a:endParaRPr>
          </a:p>
          <a:p>
            <a:pPr indent="-228600" lvl="0" marL="241300" marR="0" rtl="0" algn="l">
              <a:lnSpc>
                <a:spcPct val="100000"/>
              </a:lnSpc>
              <a:spcBef>
                <a:spcPts val="0"/>
              </a:spcBef>
              <a:spcAft>
                <a:spcPts val="0"/>
              </a:spcAft>
              <a:buSzPts val="1050"/>
              <a:buFont typeface="Arial"/>
              <a:buChar char="•"/>
            </a:pPr>
            <a:r>
              <a:rPr lang="en-US" sz="1050">
                <a:latin typeface="Arial"/>
                <a:ea typeface="Arial"/>
                <a:cs typeface="Arial"/>
                <a:sym typeface="Arial"/>
              </a:rPr>
              <a:t>Ensure all entries in the logbook are accurate and contain all required information.</a:t>
            </a:r>
            <a:endParaRPr sz="1050">
              <a:latin typeface="Arial"/>
              <a:ea typeface="Arial"/>
              <a:cs typeface="Arial"/>
              <a:sym typeface="Arial"/>
            </a:endParaRPr>
          </a:p>
          <a:p>
            <a:pPr indent="-228600" lvl="0" marL="241300" marR="0" rtl="0" algn="l">
              <a:lnSpc>
                <a:spcPct val="100000"/>
              </a:lnSpc>
              <a:spcBef>
                <a:spcPts val="130"/>
              </a:spcBef>
              <a:spcAft>
                <a:spcPts val="0"/>
              </a:spcAft>
              <a:buSzPts val="1050"/>
              <a:buFont typeface="Arial"/>
              <a:buChar char="•"/>
            </a:pPr>
            <a:r>
              <a:rPr lang="en-US" sz="1050">
                <a:latin typeface="Arial"/>
                <a:ea typeface="Arial"/>
                <a:cs typeface="Arial"/>
                <a:sym typeface="Arial"/>
              </a:rPr>
              <a:t>Ensure paperwork such as aircraft log cards, 337’s, and yellow tags are filled out correctly.</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Assist in keeping all company manuals up to date with the latest manufactures manuals.</a:t>
            </a:r>
            <a:endParaRPr sz="1050">
              <a:latin typeface="Arial"/>
              <a:ea typeface="Arial"/>
              <a:cs typeface="Arial"/>
              <a:sym typeface="Arial"/>
            </a:endParaRPr>
          </a:p>
          <a:p>
            <a:pPr indent="-227965" lvl="0" marL="240665" marR="0" rtl="0" algn="l">
              <a:lnSpc>
                <a:spcPct val="100000"/>
              </a:lnSpc>
              <a:spcBef>
                <a:spcPts val="145"/>
              </a:spcBef>
              <a:spcAft>
                <a:spcPts val="0"/>
              </a:spcAft>
              <a:buSzPts val="1050"/>
              <a:buFont typeface="Arial"/>
              <a:buChar char="•"/>
            </a:pPr>
            <a:r>
              <a:rPr lang="en-US" sz="1050">
                <a:latin typeface="Arial"/>
                <a:ea typeface="Arial"/>
                <a:cs typeface="Arial"/>
                <a:sym typeface="Arial"/>
              </a:rPr>
              <a:t>Review weekly aircraft status sheets for accuracy.</a:t>
            </a:r>
            <a:endParaRPr sz="1050">
              <a:latin typeface="Arial"/>
              <a:ea typeface="Arial"/>
              <a:cs typeface="Arial"/>
              <a:sym typeface="Arial"/>
            </a:endParaRPr>
          </a:p>
          <a:p>
            <a:pPr indent="-227965" lvl="0" marL="240665" marR="0" rtl="0" algn="l">
              <a:lnSpc>
                <a:spcPct val="100000"/>
              </a:lnSpc>
              <a:spcBef>
                <a:spcPts val="130"/>
              </a:spcBef>
              <a:spcAft>
                <a:spcPts val="0"/>
              </a:spcAft>
              <a:buSzPts val="1050"/>
              <a:buFont typeface="Arial"/>
              <a:buChar char="•"/>
            </a:pPr>
            <a:r>
              <a:rPr lang="en-US" sz="1050">
                <a:latin typeface="Arial"/>
                <a:ea typeface="Arial"/>
                <a:cs typeface="Arial"/>
                <a:sym typeface="Arial"/>
              </a:rPr>
              <a:t>Inspect incoming parts for bulletin compliance.</a:t>
            </a:r>
            <a:endParaRPr sz="1050">
              <a:latin typeface="Arial"/>
              <a:ea typeface="Arial"/>
              <a:cs typeface="Arial"/>
              <a:sym typeface="Arial"/>
            </a:endParaRPr>
          </a:p>
          <a:p>
            <a:pPr indent="-227965" lvl="0" marL="240665" marR="0" rtl="0" algn="l">
              <a:lnSpc>
                <a:spcPct val="100000"/>
              </a:lnSpc>
              <a:spcBef>
                <a:spcPts val="145"/>
              </a:spcBef>
              <a:spcAft>
                <a:spcPts val="0"/>
              </a:spcAft>
              <a:buSzPts val="1050"/>
              <a:buFont typeface="Arial"/>
              <a:buChar char="•"/>
            </a:pPr>
            <a:r>
              <a:rPr lang="en-US" sz="1050">
                <a:latin typeface="Arial"/>
                <a:ea typeface="Arial"/>
                <a:cs typeface="Arial"/>
                <a:sym typeface="Arial"/>
              </a:rPr>
              <a:t>All other duties as assigned by the Chief Inspector.</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850"/>
              </a:spcBef>
              <a:spcAft>
                <a:spcPts val="0"/>
              </a:spcAft>
              <a:buNone/>
            </a:pPr>
            <a:r>
              <a:rPr lang="en-US" sz="1100">
                <a:latin typeface="Arial"/>
                <a:ea typeface="Arial"/>
                <a:cs typeface="Arial"/>
                <a:sym typeface="Arial"/>
              </a:rPr>
              <a:t>OVERHAUL SHOP SPECIALIST</a:t>
            </a:r>
            <a:endParaRPr sz="110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a:latin typeface="Arial"/>
                <a:ea typeface="Arial"/>
                <a:cs typeface="Arial"/>
                <a:sym typeface="Arial"/>
              </a:rPr>
              <a:t>The Overhaul Shop specialist is responsible to the Director of Maintenance for the operation of the Overhaul Shop.</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317500" rtl="0" algn="l">
              <a:lnSpc>
                <a:spcPct val="95700"/>
              </a:lnSpc>
              <a:spcBef>
                <a:spcPts val="0"/>
              </a:spcBef>
              <a:spcAft>
                <a:spcPts val="0"/>
              </a:spcAft>
              <a:buNone/>
            </a:pPr>
            <a:r>
              <a:rPr lang="en-US" sz="1050">
                <a:latin typeface="Arial"/>
                <a:ea typeface="Arial"/>
                <a:cs typeface="Arial"/>
                <a:sym typeface="Arial"/>
              </a:rPr>
              <a:t>The Overhaul Shop specialist coordinates the periodic inspection, overhaul, and repair of drive train, rotor, and mechanical system items removed from aircraft. The Overhaul Shop specialist coordinates Non-Destructive Inspection of parts.</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a:latin typeface="Arial"/>
                <a:ea typeface="Arial"/>
                <a:cs typeface="Arial"/>
                <a:sym typeface="Arial"/>
              </a:rPr>
              <a:t>The Overhaul Shop specialist shall:</a:t>
            </a:r>
            <a:endParaRPr sz="1050">
              <a:latin typeface="Arial"/>
              <a:ea typeface="Arial"/>
              <a:cs typeface="Arial"/>
              <a:sym typeface="Arial"/>
            </a:endParaRPr>
          </a:p>
          <a:p>
            <a:pPr indent="0" lvl="0" marL="0" marR="0" rtl="0" algn="l">
              <a:lnSpc>
                <a:spcPct val="100000"/>
              </a:lnSpc>
              <a:spcBef>
                <a:spcPts val="42"/>
              </a:spcBef>
              <a:spcAft>
                <a:spcPts val="0"/>
              </a:spcAft>
              <a:buNone/>
            </a:pPr>
            <a:r>
              <a:t/>
            </a:r>
            <a:endParaRPr sz="1100">
              <a:latin typeface="Times New Roman"/>
              <a:ea typeface="Times New Roman"/>
              <a:cs typeface="Times New Roman"/>
              <a:sym typeface="Times New Roman"/>
            </a:endParaRPr>
          </a:p>
          <a:p>
            <a:pPr indent="-187325" lvl="0" marL="377825" marR="0" rtl="0" algn="l">
              <a:lnSpc>
                <a:spcPct val="100000"/>
              </a:lnSpc>
              <a:spcBef>
                <a:spcPts val="0"/>
              </a:spcBef>
              <a:spcAft>
                <a:spcPts val="0"/>
              </a:spcAft>
              <a:buSzPts val="1050"/>
              <a:buFont typeface="Arial"/>
              <a:buChar char="•"/>
            </a:pPr>
            <a:r>
              <a:rPr lang="en-US" sz="1050">
                <a:latin typeface="Arial"/>
                <a:ea typeface="Arial"/>
                <a:cs typeface="Arial"/>
                <a:sym typeface="Arial"/>
              </a:rPr>
              <a:t>Safely coordinate the activities within the Overhaul Shop.</a:t>
            </a:r>
            <a:endParaRPr sz="1050">
              <a:latin typeface="Arial"/>
              <a:ea typeface="Arial"/>
              <a:cs typeface="Arial"/>
              <a:sym typeface="Arial"/>
            </a:endParaRPr>
          </a:p>
          <a:p>
            <a:pPr indent="-187325" lvl="0" marL="377825" marR="462280" rtl="0" algn="l">
              <a:lnSpc>
                <a:spcPct val="110500"/>
              </a:lnSpc>
              <a:spcBef>
                <a:spcPts val="10"/>
              </a:spcBef>
              <a:spcAft>
                <a:spcPts val="0"/>
              </a:spcAft>
              <a:buSzPts val="1050"/>
              <a:buFont typeface="Arial"/>
              <a:buChar char="•"/>
            </a:pPr>
            <a:r>
              <a:rPr lang="en-US" sz="1050">
                <a:latin typeface="Arial"/>
                <a:ea typeface="Arial"/>
                <a:cs typeface="Arial"/>
                <a:sym typeface="Arial"/>
              </a:rPr>
              <a:t>Ensure that inspection, overhaul, and repair of items within the Overhaul Shop specialist jurisdiction is accomplished within the authority of this air agency and that the final inspections are performed.</a:t>
            </a:r>
            <a:endParaRPr sz="1050">
              <a:latin typeface="Arial"/>
              <a:ea typeface="Arial"/>
              <a:cs typeface="Arial"/>
              <a:sym typeface="Arial"/>
            </a:endParaRPr>
          </a:p>
          <a:p>
            <a:pPr indent="-187325" lvl="0" marL="377825" marR="0" rtl="0" algn="l">
              <a:lnSpc>
                <a:spcPct val="100000"/>
              </a:lnSpc>
              <a:spcBef>
                <a:spcPts val="145"/>
              </a:spcBef>
              <a:spcAft>
                <a:spcPts val="0"/>
              </a:spcAft>
              <a:buSzPts val="1050"/>
              <a:buFont typeface="Arial"/>
              <a:buChar char="•"/>
            </a:pPr>
            <a:r>
              <a:rPr lang="en-US" sz="1050">
                <a:latin typeface="Arial"/>
                <a:ea typeface="Arial"/>
                <a:cs typeface="Arial"/>
                <a:sym typeface="Arial"/>
              </a:rPr>
              <a:t>Maintain Overhaul Shop facilities and equipment in serviceable working condition.</a:t>
            </a:r>
            <a:endParaRPr sz="1050">
              <a:latin typeface="Arial"/>
              <a:ea typeface="Arial"/>
              <a:cs typeface="Arial"/>
              <a:sym typeface="Arial"/>
            </a:endParaRPr>
          </a:p>
          <a:p>
            <a:pPr indent="-187325" lvl="0" marL="377825"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 periodic checks and calibration of measuring equipment is performed and properly recorded.</a:t>
            </a:r>
            <a:endParaRPr sz="1050">
              <a:latin typeface="Arial"/>
              <a:ea typeface="Arial"/>
              <a:cs typeface="Arial"/>
              <a:sym typeface="Arial"/>
            </a:endParaRPr>
          </a:p>
          <a:p>
            <a:pPr indent="-187325" lvl="0" marL="377825" marR="188595" rtl="0" algn="l">
              <a:lnSpc>
                <a:spcPct val="133333"/>
              </a:lnSpc>
              <a:spcBef>
                <a:spcPts val="60"/>
              </a:spcBef>
              <a:spcAft>
                <a:spcPts val="0"/>
              </a:spcAft>
              <a:buSzPts val="1050"/>
              <a:buFont typeface="Arial"/>
              <a:buChar char="•"/>
            </a:pPr>
            <a:r>
              <a:rPr lang="en-US" sz="1050">
                <a:latin typeface="Arial"/>
                <a:ea typeface="Arial"/>
                <a:cs typeface="Arial"/>
                <a:sym typeface="Arial"/>
              </a:rPr>
              <a:t>Ensure current revised technical data is used. Data may include manufacturers’ overhaul manuals, service manuals, service bulletins, part specifications, and related FAA approved data, and other technical data.</a:t>
            </a:r>
            <a:endParaRPr sz="1050">
              <a:latin typeface="Arial"/>
              <a:ea typeface="Arial"/>
              <a:cs typeface="Arial"/>
              <a:sym typeface="Arial"/>
            </a:endParaRPr>
          </a:p>
          <a:p>
            <a:pPr indent="-187325" lvl="0" marL="377825" marR="217804" rtl="0" algn="l">
              <a:lnSpc>
                <a:spcPct val="132380"/>
              </a:lnSpc>
              <a:spcBef>
                <a:spcPts val="10"/>
              </a:spcBef>
              <a:spcAft>
                <a:spcPts val="0"/>
              </a:spcAft>
              <a:buSzPts val="1050"/>
              <a:buFont typeface="Arial"/>
              <a:buChar char="•"/>
            </a:pPr>
            <a:r>
              <a:rPr lang="en-US" sz="1050">
                <a:latin typeface="Arial"/>
                <a:ea typeface="Arial"/>
                <a:cs typeface="Arial"/>
                <a:sym typeface="Arial"/>
              </a:rPr>
              <a:t>Ascertain necessary maintenance entries on maintenance forms are properly executed by the responsible mechanic.</a:t>
            </a:r>
            <a:endParaRPr sz="1050">
              <a:latin typeface="Arial"/>
              <a:ea typeface="Arial"/>
              <a:cs typeface="Arial"/>
              <a:sym typeface="Arial"/>
            </a:endParaRPr>
          </a:p>
          <a:p>
            <a:pPr indent="-187325" lvl="0" marL="377825" marR="0" rtl="0" algn="l">
              <a:lnSpc>
                <a:spcPct val="100000"/>
              </a:lnSpc>
              <a:spcBef>
                <a:spcPts val="75"/>
              </a:spcBef>
              <a:spcAft>
                <a:spcPts val="0"/>
              </a:spcAft>
              <a:buSzPts val="1050"/>
              <a:buFont typeface="Arial"/>
              <a:buChar char="•"/>
            </a:pPr>
            <a:r>
              <a:rPr lang="en-US" sz="1050">
                <a:latin typeface="Arial"/>
                <a:ea typeface="Arial"/>
                <a:cs typeface="Arial"/>
                <a:sym typeface="Arial"/>
              </a:rPr>
              <a:t>Ensure work performed by personnel in the Overhaul Shop follows standard practices of the aviation industry.</a:t>
            </a:r>
            <a:endParaRPr sz="1050">
              <a:latin typeface="Arial"/>
              <a:ea typeface="Arial"/>
              <a:cs typeface="Arial"/>
              <a:sym typeface="Arial"/>
            </a:endParaRPr>
          </a:p>
          <a:p>
            <a:pPr indent="-187325" lvl="0" marL="377825" marR="0" rtl="0" algn="l">
              <a:lnSpc>
                <a:spcPct val="100000"/>
              </a:lnSpc>
              <a:spcBef>
                <a:spcPts val="145"/>
              </a:spcBef>
              <a:spcAft>
                <a:spcPts val="0"/>
              </a:spcAft>
              <a:buSzPts val="1050"/>
              <a:buFont typeface="Arial"/>
              <a:buChar char="•"/>
            </a:pPr>
            <a:r>
              <a:rPr lang="en-US" sz="1050">
                <a:latin typeface="Arial"/>
                <a:ea typeface="Arial"/>
                <a:cs typeface="Arial"/>
                <a:sym typeface="Arial"/>
              </a:rPr>
              <a:t>Coordinate training and assistance for associates in proper work procedures and practices.</a:t>
            </a:r>
            <a:endParaRPr sz="1050">
              <a:latin typeface="Arial"/>
              <a:ea typeface="Arial"/>
              <a:cs typeface="Arial"/>
              <a:sym typeface="Arial"/>
            </a:endParaRPr>
          </a:p>
          <a:p>
            <a:pPr indent="-187325" lvl="0" marL="377825" marR="0" rtl="0" algn="l">
              <a:lnSpc>
                <a:spcPct val="100000"/>
              </a:lnSpc>
              <a:spcBef>
                <a:spcPts val="130"/>
              </a:spcBef>
              <a:spcAft>
                <a:spcPts val="0"/>
              </a:spcAft>
              <a:buSzPts val="1050"/>
              <a:buFont typeface="Arial"/>
              <a:buChar char="•"/>
            </a:pPr>
            <a:r>
              <a:rPr lang="en-US" sz="1050">
                <a:latin typeface="Arial"/>
                <a:ea typeface="Arial"/>
                <a:cs typeface="Arial"/>
                <a:sym typeface="Arial"/>
              </a:rPr>
              <a:t>Provide for the proper handling of parts through completion of work.</a:t>
            </a:r>
            <a:endParaRPr sz="1050">
              <a:latin typeface="Arial"/>
              <a:ea typeface="Arial"/>
              <a:cs typeface="Arial"/>
              <a:sym typeface="Arial"/>
            </a:endParaRPr>
          </a:p>
          <a:p>
            <a:pPr indent="-186690" lvl="0" marL="377190" marR="0" rtl="0" algn="l">
              <a:lnSpc>
                <a:spcPct val="100000"/>
              </a:lnSpc>
              <a:spcBef>
                <a:spcPts val="145"/>
              </a:spcBef>
              <a:spcAft>
                <a:spcPts val="0"/>
              </a:spcAft>
              <a:buSzPts val="1050"/>
              <a:buFont typeface="Arial"/>
              <a:buChar char="•"/>
            </a:pPr>
            <a:r>
              <a:rPr lang="en-US" sz="1050">
                <a:latin typeface="Arial"/>
                <a:ea typeface="Arial"/>
                <a:cs typeface="Arial"/>
                <a:sym typeface="Arial"/>
              </a:rPr>
              <a:t>Preserve and segregate parts while in the Overhaul Shop.</a:t>
            </a:r>
            <a:endParaRPr sz="105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419" name="Shape 419"/>
        <p:cNvGrpSpPr/>
        <p:nvPr/>
      </p:nvGrpSpPr>
      <p:grpSpPr>
        <a:xfrm>
          <a:off x="0" y="0"/>
          <a:ext cx="0" cy="0"/>
          <a:chOff x="0" y="0"/>
          <a:chExt cx="0" cy="0"/>
        </a:xfrm>
      </p:grpSpPr>
      <p:sp>
        <p:nvSpPr>
          <p:cNvPr id="420" name="Google Shape;420;p25"/>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1" name="Google Shape;421;p25"/>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2" name="Google Shape;422;p25"/>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3" name="Google Shape;423;p25"/>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4" name="Google Shape;424;p25"/>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5" name="Google Shape;425;p25"/>
          <p:cNvSpPr txBox="1"/>
          <p:nvPr/>
        </p:nvSpPr>
        <p:spPr>
          <a:xfrm>
            <a:off x="444500" y="714270"/>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A-8/R-0/09-1-15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426" name="Google Shape;426;p25"/>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7" name="Google Shape;427;p25"/>
          <p:cNvSpPr txBox="1"/>
          <p:nvPr/>
        </p:nvSpPr>
        <p:spPr>
          <a:xfrm>
            <a:off x="627380" y="1097827"/>
            <a:ext cx="6550025" cy="694690"/>
          </a:xfrm>
          <a:prstGeom prst="rect">
            <a:avLst/>
          </a:prstGeom>
          <a:noFill/>
          <a:ln>
            <a:noFill/>
          </a:ln>
        </p:spPr>
        <p:txBody>
          <a:bodyPr anchorCtr="0" anchor="t" bIns="0" lIns="0" spcFirstLastPara="1" rIns="0" wrap="square" tIns="0">
            <a:noAutofit/>
          </a:bodyPr>
          <a:lstStyle/>
          <a:p>
            <a:pPr indent="-182245" lvl="0" marL="194945" marR="0" rtl="0" algn="l">
              <a:lnSpc>
                <a:spcPct val="100000"/>
              </a:lnSpc>
              <a:spcBef>
                <a:spcPts val="0"/>
              </a:spcBef>
              <a:spcAft>
                <a:spcPts val="0"/>
              </a:spcAft>
              <a:buSzPts val="1050"/>
              <a:buFont typeface="Arial"/>
              <a:buChar char="•"/>
            </a:pPr>
            <a:r>
              <a:rPr lang="en-US" sz="1050">
                <a:latin typeface="Arial"/>
                <a:ea typeface="Arial"/>
                <a:cs typeface="Arial"/>
                <a:sym typeface="Arial"/>
              </a:rPr>
              <a:t>Order stock as required and maintain adequate levels of consumable materials.</a:t>
            </a:r>
            <a:endParaRPr sz="1050">
              <a:latin typeface="Arial"/>
              <a:ea typeface="Arial"/>
              <a:cs typeface="Arial"/>
              <a:sym typeface="Arial"/>
            </a:endParaRPr>
          </a:p>
          <a:p>
            <a:pPr indent="-182245" lvl="0" marL="194945" marR="5080" rtl="0" algn="l">
              <a:lnSpc>
                <a:spcPct val="111500"/>
              </a:lnSpc>
              <a:spcBef>
                <a:spcPts val="0"/>
              </a:spcBef>
              <a:spcAft>
                <a:spcPts val="0"/>
              </a:spcAft>
              <a:buSzPts val="1050"/>
              <a:buFont typeface="Arial"/>
              <a:buChar char="•"/>
            </a:pPr>
            <a:r>
              <a:rPr lang="en-US" sz="1050">
                <a:latin typeface="Arial"/>
                <a:ea typeface="Arial"/>
                <a:cs typeface="Arial"/>
                <a:sym typeface="Arial"/>
              </a:rPr>
              <a:t>Ensure calendar limited parts and materials are not kept beyond their expiration date and disposal complies with current federal and state environmental regulations.</a:t>
            </a:r>
            <a:endParaRPr sz="1050">
              <a:latin typeface="Arial"/>
              <a:ea typeface="Arial"/>
              <a:cs typeface="Arial"/>
              <a:sym typeface="Arial"/>
            </a:endParaRPr>
          </a:p>
          <a:p>
            <a:pPr indent="-5079" lvl="0" marL="195580" marR="0" rtl="0" algn="l">
              <a:lnSpc>
                <a:spcPct val="100000"/>
              </a:lnSpc>
              <a:spcBef>
                <a:spcPts val="80"/>
              </a:spcBef>
              <a:spcAft>
                <a:spcPts val="0"/>
              </a:spcAft>
              <a:buNone/>
            </a:pPr>
            <a:r>
              <a:rPr lang="en-US" sz="1100">
                <a:latin typeface="Arial"/>
                <a:ea typeface="Arial"/>
                <a:cs typeface="Arial"/>
                <a:sym typeface="Arial"/>
              </a:rPr>
              <a:t>Performs other duties as assigned.</a:t>
            </a:r>
            <a:endParaRPr sz="1100">
              <a:latin typeface="Arial"/>
              <a:ea typeface="Arial"/>
              <a:cs typeface="Arial"/>
              <a:sym typeface="Arial"/>
            </a:endParaRPr>
          </a:p>
        </p:txBody>
      </p:sp>
      <p:sp>
        <p:nvSpPr>
          <p:cNvPr id="428" name="Google Shape;428;p25"/>
          <p:cNvSpPr txBox="1"/>
          <p:nvPr/>
        </p:nvSpPr>
        <p:spPr>
          <a:xfrm>
            <a:off x="627245" y="1631324"/>
            <a:ext cx="72390"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50">
                <a:latin typeface="Arial"/>
                <a:ea typeface="Arial"/>
                <a:cs typeface="Arial"/>
                <a:sym typeface="Arial"/>
              </a:rPr>
              <a:t>•</a:t>
            </a:r>
            <a:endParaRPr sz="1050">
              <a:latin typeface="Arial"/>
              <a:ea typeface="Arial"/>
              <a:cs typeface="Arial"/>
              <a:sym typeface="Arial"/>
            </a:endParaRPr>
          </a:p>
        </p:txBody>
      </p:sp>
      <p:sp>
        <p:nvSpPr>
          <p:cNvPr id="429" name="Google Shape;429;p25"/>
          <p:cNvSpPr txBox="1"/>
          <p:nvPr/>
        </p:nvSpPr>
        <p:spPr>
          <a:xfrm>
            <a:off x="443561" y="1949743"/>
            <a:ext cx="6768465" cy="3492500"/>
          </a:xfrm>
          <a:prstGeom prst="rect">
            <a:avLst/>
          </a:prstGeom>
          <a:noFill/>
          <a:ln>
            <a:noFill/>
          </a:ln>
        </p:spPr>
        <p:txBody>
          <a:bodyPr anchorCtr="0" anchor="t" bIns="0" lIns="0" spcFirstLastPara="1" rIns="0" wrap="square" tIns="0">
            <a:noAutofit/>
          </a:bodyPr>
          <a:lstStyle/>
          <a:p>
            <a:pPr indent="-634" lvl="0" marL="13334" marR="5080" rtl="0" algn="l">
              <a:lnSpc>
                <a:spcPct val="115238"/>
              </a:lnSpc>
              <a:spcBef>
                <a:spcPts val="0"/>
              </a:spcBef>
              <a:spcAft>
                <a:spcPts val="0"/>
              </a:spcAft>
              <a:buNone/>
            </a:pPr>
            <a:r>
              <a:rPr lang="en-US" sz="1050">
                <a:latin typeface="Arial"/>
                <a:ea typeface="Arial"/>
                <a:cs typeface="Arial"/>
                <a:sym typeface="Arial"/>
              </a:rPr>
              <a:t>The Overhaul Shop specialist may delegate duties to a qualified assistant as necessary; however, such delegation does not relieve the Overhaul Shop specialist of overall responsibility.</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1"/>
              </a:spcBef>
              <a:spcAft>
                <a:spcPts val="0"/>
              </a:spcAft>
              <a:buNone/>
            </a:pPr>
            <a:r>
              <a:t/>
            </a:r>
            <a:endParaRPr sz="1000">
              <a:latin typeface="Times New Roman"/>
              <a:ea typeface="Times New Roman"/>
              <a:cs typeface="Times New Roman"/>
              <a:sym typeface="Times New Roman"/>
            </a:endParaRPr>
          </a:p>
          <a:p>
            <a:pPr indent="-634" lvl="0" marL="13334" marR="0" rtl="0" algn="l">
              <a:lnSpc>
                <a:spcPct val="100000"/>
              </a:lnSpc>
              <a:spcBef>
                <a:spcPts val="0"/>
              </a:spcBef>
              <a:spcAft>
                <a:spcPts val="0"/>
              </a:spcAft>
              <a:buNone/>
            </a:pPr>
            <a:r>
              <a:rPr lang="en-US" sz="1050" u="sng">
                <a:latin typeface="Arial"/>
                <a:ea typeface="Arial"/>
                <a:cs typeface="Arial"/>
                <a:sym typeface="Arial"/>
              </a:rPr>
              <a:t>HANGAR FLOOR LEAD</a:t>
            </a:r>
            <a:endParaRPr sz="1050">
              <a:latin typeface="Arial"/>
              <a:ea typeface="Arial"/>
              <a:cs typeface="Arial"/>
              <a:sym typeface="Arial"/>
            </a:endParaRPr>
          </a:p>
          <a:p>
            <a:pPr indent="-634" lvl="0" marL="13334" marR="982344" rtl="0" algn="l">
              <a:lnSpc>
                <a:spcPct val="191400"/>
              </a:lnSpc>
              <a:spcBef>
                <a:spcPts val="0"/>
              </a:spcBef>
              <a:spcAft>
                <a:spcPts val="0"/>
              </a:spcAft>
              <a:buNone/>
            </a:pPr>
            <a:r>
              <a:rPr lang="en-US" sz="1050">
                <a:latin typeface="Arial"/>
                <a:ea typeface="Arial"/>
                <a:cs typeface="Arial"/>
                <a:sym typeface="Arial"/>
              </a:rPr>
              <a:t>The Hangar Floor Lead is responsible for the daily operation and organization of the main hanger. The Hangar Floor Lead shall:</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100">
              <a:latin typeface="Times New Roman"/>
              <a:ea typeface="Times New Roman"/>
              <a:cs typeface="Times New Roman"/>
              <a:sym typeface="Times New Roman"/>
            </a:endParaRPr>
          </a:p>
          <a:p>
            <a:pPr indent="-229234" lvl="0" marL="241934" marR="0" rtl="0" algn="l">
              <a:lnSpc>
                <a:spcPct val="100000"/>
              </a:lnSpc>
              <a:spcBef>
                <a:spcPts val="0"/>
              </a:spcBef>
              <a:spcAft>
                <a:spcPts val="0"/>
              </a:spcAft>
              <a:buSzPts val="1050"/>
              <a:buFont typeface="Arial"/>
              <a:buChar char="•"/>
            </a:pPr>
            <a:r>
              <a:rPr lang="en-US" sz="1050">
                <a:latin typeface="Arial"/>
                <a:ea typeface="Arial"/>
                <a:cs typeface="Arial"/>
                <a:sym typeface="Arial"/>
              </a:rPr>
              <a:t>Assign the daily duties to the maintenance staff.</a:t>
            </a:r>
            <a:endParaRPr sz="1050">
              <a:latin typeface="Arial"/>
              <a:ea typeface="Arial"/>
              <a:cs typeface="Arial"/>
              <a:sym typeface="Arial"/>
            </a:endParaRPr>
          </a:p>
          <a:p>
            <a:pPr indent="-229234" lvl="0" marL="241934" marR="0" rtl="0" algn="l">
              <a:lnSpc>
                <a:spcPct val="100000"/>
              </a:lnSpc>
              <a:spcBef>
                <a:spcPts val="130"/>
              </a:spcBef>
              <a:spcAft>
                <a:spcPts val="0"/>
              </a:spcAft>
              <a:buSzPts val="1050"/>
              <a:buFont typeface="Arial"/>
              <a:buChar char="•"/>
            </a:pPr>
            <a:r>
              <a:rPr lang="en-US" sz="1050">
                <a:latin typeface="Arial"/>
                <a:ea typeface="Arial"/>
                <a:cs typeface="Arial"/>
                <a:sym typeface="Arial"/>
              </a:rPr>
              <a:t>Keep the hanger in a clean and organized manner.</a:t>
            </a:r>
            <a:endParaRPr sz="1050">
              <a:latin typeface="Arial"/>
              <a:ea typeface="Arial"/>
              <a:cs typeface="Arial"/>
              <a:sym typeface="Arial"/>
            </a:endParaRPr>
          </a:p>
          <a:p>
            <a:pPr indent="-229234" lvl="0" marL="241934"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 company tool control programs are being complied with.</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 proper Personal Protective Equipment is being utilized.</a:t>
            </a:r>
            <a:endParaRPr sz="1050">
              <a:latin typeface="Arial"/>
              <a:ea typeface="Arial"/>
              <a:cs typeface="Arial"/>
              <a:sym typeface="Arial"/>
            </a:endParaRPr>
          </a:p>
          <a:p>
            <a:pPr indent="-228600" lvl="0" marL="241300" marR="0" rtl="0" algn="l">
              <a:lnSpc>
                <a:spcPct val="100000"/>
              </a:lnSpc>
              <a:spcBef>
                <a:spcPts val="130"/>
              </a:spcBef>
              <a:spcAft>
                <a:spcPts val="0"/>
              </a:spcAft>
              <a:buSzPts val="1050"/>
              <a:buFont typeface="Arial"/>
              <a:buChar char="•"/>
            </a:pPr>
            <a:r>
              <a:rPr lang="en-US" sz="1050">
                <a:latin typeface="Arial"/>
                <a:ea typeface="Arial"/>
                <a:cs typeface="Arial"/>
                <a:sym typeface="Arial"/>
              </a:rPr>
              <a:t>Provide technical support to the maintenance staff.</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Communicate with the Director of Maintenance for day to day maintenance needs of the air carrier.</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 the manuals of the hanger are on current revision status.</a:t>
            </a:r>
            <a:endParaRPr sz="1050">
              <a:latin typeface="Arial"/>
              <a:ea typeface="Arial"/>
              <a:cs typeface="Arial"/>
              <a:sym typeface="Arial"/>
            </a:endParaRPr>
          </a:p>
          <a:p>
            <a:pPr indent="-228600" lvl="0" marL="241300" marR="0" rtl="0" algn="l">
              <a:lnSpc>
                <a:spcPct val="100000"/>
              </a:lnSpc>
              <a:spcBef>
                <a:spcPts val="130"/>
              </a:spcBef>
              <a:spcAft>
                <a:spcPts val="0"/>
              </a:spcAft>
              <a:buSzPts val="1050"/>
              <a:buFont typeface="Arial"/>
              <a:buChar char="•"/>
            </a:pPr>
            <a:r>
              <a:rPr lang="en-US" sz="1050">
                <a:latin typeface="Arial"/>
                <a:ea typeface="Arial"/>
                <a:cs typeface="Arial"/>
                <a:sym typeface="Arial"/>
              </a:rPr>
              <a:t>Assist in employee reviews.</a:t>
            </a:r>
            <a:endParaRPr sz="1050">
              <a:latin typeface="Arial"/>
              <a:ea typeface="Arial"/>
              <a:cs typeface="Arial"/>
              <a:sym typeface="Arial"/>
            </a:endParaRPr>
          </a:p>
          <a:p>
            <a:pPr indent="-227965" lvl="0" marL="240665" marR="0" rtl="0" algn="l">
              <a:lnSpc>
                <a:spcPct val="100000"/>
              </a:lnSpc>
              <a:spcBef>
                <a:spcPts val="145"/>
              </a:spcBef>
              <a:spcAft>
                <a:spcPts val="0"/>
              </a:spcAft>
              <a:buSzPts val="1050"/>
              <a:buFont typeface="Arial"/>
              <a:buChar char="•"/>
            </a:pPr>
            <a:r>
              <a:rPr lang="en-US" sz="1050">
                <a:latin typeface="Arial"/>
                <a:ea typeface="Arial"/>
                <a:cs typeface="Arial"/>
                <a:sym typeface="Arial"/>
              </a:rPr>
              <a:t>Ensure the mechanics on the job records are current.</a:t>
            </a:r>
            <a:endParaRPr sz="1050">
              <a:latin typeface="Arial"/>
              <a:ea typeface="Arial"/>
              <a:cs typeface="Arial"/>
              <a:sym typeface="Arial"/>
            </a:endParaRPr>
          </a:p>
          <a:p>
            <a:pPr indent="-227965" lvl="0" marL="240665" marR="0" rtl="0" algn="l">
              <a:lnSpc>
                <a:spcPct val="100000"/>
              </a:lnSpc>
              <a:spcBef>
                <a:spcPts val="145"/>
              </a:spcBef>
              <a:spcAft>
                <a:spcPts val="0"/>
              </a:spcAft>
              <a:buSzPts val="1050"/>
              <a:buFont typeface="Arial"/>
              <a:buChar char="•"/>
            </a:pPr>
            <a:r>
              <a:rPr lang="en-US" sz="1050">
                <a:latin typeface="Arial"/>
                <a:ea typeface="Arial"/>
                <a:cs typeface="Arial"/>
                <a:sym typeface="Arial"/>
              </a:rPr>
              <a:t>Complete proficiency check on maintenance staff in the shop.</a:t>
            </a:r>
            <a:endParaRPr sz="1050">
              <a:latin typeface="Arial"/>
              <a:ea typeface="Arial"/>
              <a:cs typeface="Arial"/>
              <a:sym typeface="Arial"/>
            </a:endParaRPr>
          </a:p>
          <a:p>
            <a:pPr indent="-229234" lvl="0" marL="241934" marR="0" rtl="0" algn="l">
              <a:lnSpc>
                <a:spcPct val="100000"/>
              </a:lnSpc>
              <a:spcBef>
                <a:spcPts val="80"/>
              </a:spcBef>
              <a:spcAft>
                <a:spcPts val="0"/>
              </a:spcAft>
              <a:buSzPts val="1050"/>
              <a:buFont typeface="Arial"/>
              <a:buChar char="•"/>
            </a:pPr>
            <a:r>
              <a:rPr lang="en-US" sz="1100">
                <a:latin typeface="Arial"/>
                <a:ea typeface="Arial"/>
                <a:cs typeface="Arial"/>
                <a:sym typeface="Arial"/>
              </a:rPr>
              <a:t>Performs other duties as assigned</a:t>
            </a:r>
            <a:endParaRPr sz="110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58" name="Shape 58"/>
        <p:cNvGrpSpPr/>
        <p:nvPr/>
      </p:nvGrpSpPr>
      <p:grpSpPr>
        <a:xfrm>
          <a:off x="0" y="0"/>
          <a:ext cx="0" cy="0"/>
          <a:chOff x="0" y="0"/>
          <a:chExt cx="0" cy="0"/>
        </a:xfrm>
      </p:grpSpPr>
      <p:sp>
        <p:nvSpPr>
          <p:cNvPr id="59" name="Google Shape;59;p8"/>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 name="Google Shape;60;p8"/>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1" name="Google Shape;61;p8"/>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 name="Google Shape;62;p8"/>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 name="Google Shape;63;p8"/>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 name="Google Shape;64;p8"/>
          <p:cNvSpPr txBox="1"/>
          <p:nvPr/>
        </p:nvSpPr>
        <p:spPr>
          <a:xfrm>
            <a:off x="444500" y="714270"/>
            <a:ext cx="649605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ii/R-0/09-1-15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65" name="Google Shape;65;p8"/>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6" name="Google Shape;66;p8"/>
          <p:cNvSpPr txBox="1"/>
          <p:nvPr/>
        </p:nvSpPr>
        <p:spPr>
          <a:xfrm>
            <a:off x="444500" y="6752025"/>
            <a:ext cx="6887845" cy="926465"/>
          </a:xfrm>
          <a:prstGeom prst="rect">
            <a:avLst/>
          </a:prstGeom>
          <a:noFill/>
          <a:ln>
            <a:noFill/>
          </a:ln>
        </p:spPr>
        <p:txBody>
          <a:bodyPr anchorCtr="0" anchor="t" bIns="0" lIns="0" spcFirstLastPara="1" rIns="0" wrap="square" tIns="0">
            <a:noAutofit/>
          </a:bodyPr>
          <a:lstStyle/>
          <a:p>
            <a:pPr indent="0" lvl="0" marL="12700" marR="5080" rtl="0" algn="just">
              <a:lnSpc>
                <a:spcPct val="115238"/>
              </a:lnSpc>
              <a:spcBef>
                <a:spcPts val="0"/>
              </a:spcBef>
              <a:spcAft>
                <a:spcPts val="0"/>
              </a:spcAft>
              <a:buNone/>
            </a:pPr>
            <a:r>
              <a:rPr lang="en-US" sz="1050">
                <a:latin typeface="Arial"/>
                <a:ea typeface="Arial"/>
                <a:cs typeface="Arial"/>
                <a:sym typeface="Arial"/>
              </a:rPr>
              <a:t>All Rights Reserved. No part of the contents of this document may be reproduced or transmitted in any form by any means without the written permission of Maritime Helicopters.</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6985" rtl="0" algn="just">
              <a:lnSpc>
                <a:spcPct val="95700"/>
              </a:lnSpc>
              <a:spcBef>
                <a:spcPts val="0"/>
              </a:spcBef>
              <a:spcAft>
                <a:spcPts val="0"/>
              </a:spcAft>
              <a:buNone/>
            </a:pPr>
            <a:r>
              <a:rPr lang="en-US" sz="1050">
                <a:latin typeface="Arial"/>
                <a:ea typeface="Arial"/>
                <a:cs typeface="Arial"/>
                <a:sym typeface="Arial"/>
              </a:rPr>
              <a:t>Maritime Helicopters, the Maritime Helicopters Logo are registered trademarks of Maritime Helicopters. All Rights Reserved. No part of the contents of this document may be reproduced or transmitted in any form by any means without the written permission of Maritime Helicopters.</a:t>
            </a:r>
            <a:endParaRPr sz="1050">
              <a:latin typeface="Arial"/>
              <a:ea typeface="Arial"/>
              <a:cs typeface="Arial"/>
              <a:sym typeface="Arial"/>
            </a:endParaRPr>
          </a:p>
        </p:txBody>
      </p:sp>
      <p:sp>
        <p:nvSpPr>
          <p:cNvPr id="67" name="Google Shape;67;p8"/>
          <p:cNvSpPr txBox="1"/>
          <p:nvPr/>
        </p:nvSpPr>
        <p:spPr>
          <a:xfrm>
            <a:off x="444634" y="8132842"/>
            <a:ext cx="2608580" cy="772160"/>
          </a:xfrm>
          <a:prstGeom prst="rect">
            <a:avLst/>
          </a:prstGeom>
          <a:noFill/>
          <a:ln>
            <a:noFill/>
          </a:ln>
        </p:spPr>
        <p:txBody>
          <a:bodyPr anchorCtr="0" anchor="t" bIns="0" lIns="0" spcFirstLastPara="1" rIns="0" wrap="square" tIns="0">
            <a:noAutofit/>
          </a:bodyPr>
          <a:lstStyle/>
          <a:p>
            <a:pPr indent="0" lvl="0" marL="12700" marR="1370965" rtl="0" algn="l">
              <a:lnSpc>
                <a:spcPct val="95700"/>
              </a:lnSpc>
              <a:spcBef>
                <a:spcPts val="0"/>
              </a:spcBef>
              <a:spcAft>
                <a:spcPts val="0"/>
              </a:spcAft>
              <a:buNone/>
            </a:pPr>
            <a:r>
              <a:rPr lang="en-US" sz="1050">
                <a:latin typeface="Arial"/>
                <a:ea typeface="Arial"/>
                <a:cs typeface="Arial"/>
                <a:sym typeface="Arial"/>
              </a:rPr>
              <a:t>Published by Maritime Helicopters 3520 FAA Road</a:t>
            </a:r>
            <a:endParaRPr sz="1050">
              <a:latin typeface="Arial"/>
              <a:ea typeface="Arial"/>
              <a:cs typeface="Arial"/>
              <a:sym typeface="Arial"/>
            </a:endParaRPr>
          </a:p>
          <a:p>
            <a:pPr indent="0" lvl="0" marL="12700" marR="0" rtl="0" algn="l">
              <a:lnSpc>
                <a:spcPct val="112380"/>
              </a:lnSpc>
              <a:spcBef>
                <a:spcPts val="0"/>
              </a:spcBef>
              <a:spcAft>
                <a:spcPts val="0"/>
              </a:spcAft>
              <a:buNone/>
            </a:pPr>
            <a:r>
              <a:rPr lang="en-US" sz="1050">
                <a:latin typeface="Arial"/>
                <a:ea typeface="Arial"/>
                <a:cs typeface="Arial"/>
                <a:sym typeface="Arial"/>
              </a:rPr>
              <a:t>Homer, AK 99603</a:t>
            </a:r>
            <a:endParaRPr sz="1050">
              <a:latin typeface="Arial"/>
              <a:ea typeface="Arial"/>
              <a:cs typeface="Arial"/>
              <a:sym typeface="Arial"/>
            </a:endParaRPr>
          </a:p>
          <a:p>
            <a:pPr indent="0" lvl="0" marL="12700" marR="0" rtl="0" algn="l">
              <a:lnSpc>
                <a:spcPct val="117142"/>
              </a:lnSpc>
              <a:spcBef>
                <a:spcPts val="0"/>
              </a:spcBef>
              <a:spcAft>
                <a:spcPts val="0"/>
              </a:spcAft>
              <a:buNone/>
            </a:pPr>
            <a:r>
              <a:rPr lang="en-US" sz="1050">
                <a:latin typeface="Arial"/>
                <a:ea typeface="Arial"/>
                <a:cs typeface="Arial"/>
                <a:sym typeface="Arial"/>
              </a:rPr>
              <a:t>Copyright © 2015 Maritime Helicopters, Inc.</a:t>
            </a:r>
            <a:endParaRPr sz="1050">
              <a:latin typeface="Arial"/>
              <a:ea typeface="Arial"/>
              <a:cs typeface="Arial"/>
              <a:sym typeface="Arial"/>
            </a:endParaRPr>
          </a:p>
        </p:txBody>
      </p:sp>
      <p:sp>
        <p:nvSpPr>
          <p:cNvPr id="68" name="Google Shape;68;p8"/>
          <p:cNvSpPr txBox="1"/>
          <p:nvPr/>
        </p:nvSpPr>
        <p:spPr>
          <a:xfrm>
            <a:off x="3547364" y="9359431"/>
            <a:ext cx="678815"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050" u="sng">
                <a:latin typeface="Arial"/>
                <a:ea typeface="Arial"/>
                <a:cs typeface="Arial"/>
                <a:sym typeface="Arial"/>
              </a:rPr>
              <a:t>PURPOSE</a:t>
            </a:r>
            <a:endParaRPr sz="105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433" name="Shape 433"/>
        <p:cNvGrpSpPr/>
        <p:nvPr/>
      </p:nvGrpSpPr>
      <p:grpSpPr>
        <a:xfrm>
          <a:off x="0" y="0"/>
          <a:ext cx="0" cy="0"/>
          <a:chOff x="0" y="0"/>
          <a:chExt cx="0" cy="0"/>
        </a:xfrm>
      </p:grpSpPr>
      <p:sp>
        <p:nvSpPr>
          <p:cNvPr id="434" name="Google Shape;434;p26"/>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5" name="Google Shape;435;p26"/>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6" name="Google Shape;436;p26"/>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7" name="Google Shape;437;p26"/>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8" name="Google Shape;438;p26"/>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9" name="Google Shape;439;p26"/>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0" name="Google Shape;440;p26"/>
          <p:cNvSpPr txBox="1"/>
          <p:nvPr/>
        </p:nvSpPr>
        <p:spPr>
          <a:xfrm>
            <a:off x="443427" y="714270"/>
            <a:ext cx="6887845" cy="8754110"/>
          </a:xfrm>
          <a:prstGeom prst="rect">
            <a:avLst/>
          </a:prstGeom>
          <a:noFill/>
          <a:ln>
            <a:noFill/>
          </a:ln>
        </p:spPr>
        <p:txBody>
          <a:bodyPr anchorCtr="0" anchor="t" bIns="0" lIns="0" spcFirstLastPara="1" rIns="0" wrap="square" tIns="0">
            <a:noAutofit/>
          </a:bodyPr>
          <a:lstStyle/>
          <a:p>
            <a:pPr indent="0" lvl="0" marL="0" marR="289560" rtl="0" algn="r">
              <a:lnSpc>
                <a:spcPct val="100000"/>
              </a:lnSpc>
              <a:spcBef>
                <a:spcPts val="0"/>
              </a:spcBef>
              <a:spcAft>
                <a:spcPts val="0"/>
              </a:spcAft>
              <a:buNone/>
            </a:pPr>
            <a:r>
              <a:rPr lang="en-US" sz="1400">
                <a:latin typeface="Courier New"/>
                <a:ea typeface="Courier New"/>
                <a:cs typeface="Courier New"/>
                <a:sym typeface="Courier New"/>
              </a:rPr>
              <a:t>A-9/R-0/09-1-15</a:t>
            </a:r>
            <a:endParaRPr sz="1400">
              <a:latin typeface="Courier New"/>
              <a:ea typeface="Courier New"/>
              <a:cs typeface="Courier New"/>
              <a:sym typeface="Courier New"/>
            </a:endParaRPr>
          </a:p>
          <a:p>
            <a:pPr indent="-634" lvl="0" marL="13334"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634" lvl="0" marL="13334" marR="0" rtl="0" algn="l">
              <a:lnSpc>
                <a:spcPct val="100000"/>
              </a:lnSpc>
              <a:spcBef>
                <a:spcPts val="0"/>
              </a:spcBef>
              <a:spcAft>
                <a:spcPts val="0"/>
              </a:spcAft>
              <a:buNone/>
            </a:pPr>
            <a:r>
              <a:rPr lang="en-US" sz="1050" u="sng">
                <a:latin typeface="Arial"/>
                <a:ea typeface="Arial"/>
                <a:cs typeface="Arial"/>
                <a:sym typeface="Arial"/>
              </a:rPr>
              <a:t>MECHANIC</a:t>
            </a:r>
            <a:endParaRPr sz="1050">
              <a:latin typeface="Arial"/>
              <a:ea typeface="Arial"/>
              <a:cs typeface="Arial"/>
              <a:sym typeface="Arial"/>
            </a:endParaRPr>
          </a:p>
          <a:p>
            <a:pPr indent="-634" lvl="0" marL="13334" marR="4535805" rtl="0" algn="l">
              <a:lnSpc>
                <a:spcPct val="191400"/>
              </a:lnSpc>
              <a:spcBef>
                <a:spcPts val="10"/>
              </a:spcBef>
              <a:spcAft>
                <a:spcPts val="0"/>
              </a:spcAft>
              <a:buNone/>
            </a:pPr>
            <a:r>
              <a:rPr lang="en-US" sz="1050">
                <a:latin typeface="Arial"/>
                <a:ea typeface="Arial"/>
                <a:cs typeface="Arial"/>
                <a:sym typeface="Arial"/>
              </a:rPr>
              <a:t>Reports to the Director of Maintenance. The Mechanic:</a:t>
            </a:r>
            <a:endParaRPr sz="1050">
              <a:latin typeface="Arial"/>
              <a:ea typeface="Arial"/>
              <a:cs typeface="Arial"/>
              <a:sym typeface="Arial"/>
            </a:endParaRPr>
          </a:p>
          <a:p>
            <a:pPr indent="0" lvl="0" marL="0" marR="0" rtl="0" algn="l">
              <a:lnSpc>
                <a:spcPct val="100000"/>
              </a:lnSpc>
              <a:spcBef>
                <a:spcPts val="18"/>
              </a:spcBef>
              <a:spcAft>
                <a:spcPts val="0"/>
              </a:spcAft>
              <a:buNone/>
            </a:pPr>
            <a:r>
              <a:t/>
            </a:r>
            <a:endParaRPr sz="1000">
              <a:latin typeface="Times New Roman"/>
              <a:ea typeface="Times New Roman"/>
              <a:cs typeface="Times New Roman"/>
              <a:sym typeface="Times New Roman"/>
            </a:endParaRPr>
          </a:p>
          <a:p>
            <a:pPr indent="-229234" lvl="0" marL="241934" marR="5715" rtl="0" algn="just">
              <a:lnSpc>
                <a:spcPct val="111000"/>
              </a:lnSpc>
              <a:spcBef>
                <a:spcPts val="0"/>
              </a:spcBef>
              <a:spcAft>
                <a:spcPts val="0"/>
              </a:spcAft>
              <a:buSzPts val="1050"/>
              <a:buFont typeface="Arial"/>
              <a:buChar char="•"/>
            </a:pPr>
            <a:r>
              <a:rPr lang="en-US" sz="1050">
                <a:latin typeface="Arial"/>
                <a:ea typeface="Arial"/>
                <a:cs typeface="Arial"/>
                <a:sym typeface="Arial"/>
              </a:rPr>
              <a:t>Assures  all  aircraft  maintenance  documentation  is  executed  in  compliance  with  applicable  Federal  Aviation Regulations, company policies, and applicable maintenance manuals to include specific chapters, sections and paragraphs.</a:t>
            </a:r>
            <a:endParaRPr sz="1050">
              <a:latin typeface="Arial"/>
              <a:ea typeface="Arial"/>
              <a:cs typeface="Arial"/>
              <a:sym typeface="Arial"/>
            </a:endParaRPr>
          </a:p>
          <a:p>
            <a:pPr indent="-229234" lvl="0" marL="241934" marR="7620" rtl="0" algn="just">
              <a:lnSpc>
                <a:spcPct val="111500"/>
              </a:lnSpc>
              <a:spcBef>
                <a:spcPts val="0"/>
              </a:spcBef>
              <a:spcAft>
                <a:spcPts val="0"/>
              </a:spcAft>
              <a:buSzPts val="1050"/>
              <a:buFont typeface="Arial"/>
              <a:buChar char="•"/>
            </a:pPr>
            <a:r>
              <a:rPr lang="en-US" sz="1050">
                <a:latin typeface="Arial"/>
                <a:ea typeface="Arial"/>
                <a:cs typeface="Arial"/>
                <a:sym typeface="Arial"/>
              </a:rPr>
              <a:t>Assures that all maintenance is in accordance with maintenance procedures, airworthiness directives, service bulletins, service letters and applicable Federal Aviation Regulations.</a:t>
            </a:r>
            <a:endParaRPr sz="1050">
              <a:latin typeface="Arial"/>
              <a:ea typeface="Arial"/>
              <a:cs typeface="Arial"/>
              <a:sym typeface="Arial"/>
            </a:endParaRPr>
          </a:p>
          <a:p>
            <a:pPr indent="-229234" lvl="0" marL="241934" marR="0" rtl="0" algn="l">
              <a:lnSpc>
                <a:spcPct val="100000"/>
              </a:lnSpc>
              <a:spcBef>
                <a:spcPts val="130"/>
              </a:spcBef>
              <a:spcAft>
                <a:spcPts val="0"/>
              </a:spcAft>
              <a:buSzPts val="1050"/>
              <a:buFont typeface="Arial"/>
              <a:buChar char="•"/>
            </a:pPr>
            <a:r>
              <a:rPr lang="en-US" sz="1050">
                <a:latin typeface="Arial"/>
                <a:ea typeface="Arial"/>
                <a:cs typeface="Arial"/>
                <a:sym typeface="Arial"/>
              </a:rPr>
              <a:t>Attends and participate in monthly meetings.</a:t>
            </a:r>
            <a:endParaRPr sz="1050">
              <a:latin typeface="Arial"/>
              <a:ea typeface="Arial"/>
              <a:cs typeface="Arial"/>
              <a:sym typeface="Arial"/>
            </a:endParaRPr>
          </a:p>
          <a:p>
            <a:pPr indent="-229234" lvl="0" marL="241934" marR="5080" rtl="0" algn="just">
              <a:lnSpc>
                <a:spcPct val="111100"/>
              </a:lnSpc>
              <a:spcBef>
                <a:spcPts val="5"/>
              </a:spcBef>
              <a:spcAft>
                <a:spcPts val="0"/>
              </a:spcAft>
              <a:buSzPts val="1050"/>
              <a:buFont typeface="Arial"/>
              <a:buChar char="•"/>
            </a:pPr>
            <a:r>
              <a:rPr lang="en-US" sz="1050">
                <a:latin typeface="Arial"/>
                <a:ea typeface="Arial"/>
                <a:cs typeface="Arial"/>
                <a:sym typeface="Arial"/>
              </a:rPr>
              <a:t>Conducts an annual audit of the Status Report for each aircraft permanently assigned to the hangar. This audit will include tracing back Status Report line items to the associated log book entry documenting accomplishment of   inspections,   servicing   schedules,   bulletin   compliance,   or   installation   of   time-tracked   components   or assemblies. At the discretion of the Director of Maintenance, the annual audit may be extended.</a:t>
            </a:r>
            <a:endParaRPr sz="1050">
              <a:latin typeface="Arial"/>
              <a:ea typeface="Arial"/>
              <a:cs typeface="Arial"/>
              <a:sym typeface="Arial"/>
            </a:endParaRPr>
          </a:p>
          <a:p>
            <a:pPr indent="-228600" lvl="0" marL="241300" marR="5080" rtl="0" algn="just">
              <a:lnSpc>
                <a:spcPct val="111100"/>
              </a:lnSpc>
              <a:spcBef>
                <a:spcPts val="5"/>
              </a:spcBef>
              <a:spcAft>
                <a:spcPts val="0"/>
              </a:spcAft>
              <a:buSzPts val="1050"/>
              <a:buFont typeface="Arial"/>
              <a:buChar char="•"/>
            </a:pPr>
            <a:r>
              <a:rPr lang="en-US" sz="1050">
                <a:latin typeface="Arial"/>
                <a:ea typeface="Arial"/>
                <a:cs typeface="Arial"/>
                <a:sym typeface="Arial"/>
              </a:rPr>
              <a:t>Ensures the Director of Operations is notified in the event of encounters with the FAA such as ramp checks; hangar  visits,  or  request  to  contact  ATC.  Notification  may  be  made  by  email,  in  person  or  by  phone  during normal duty hours. The notification shall include but not be limited to location, date, time, Inspector name, areas covered and areas of concern.</a:t>
            </a:r>
            <a:endParaRPr sz="1050">
              <a:latin typeface="Arial"/>
              <a:ea typeface="Arial"/>
              <a:cs typeface="Arial"/>
              <a:sym typeface="Arial"/>
            </a:endParaRPr>
          </a:p>
          <a:p>
            <a:pPr indent="-228600" lvl="0" marL="241300" marR="6350" rtl="0" algn="just">
              <a:lnSpc>
                <a:spcPct val="133333"/>
              </a:lnSpc>
              <a:spcBef>
                <a:spcPts val="60"/>
              </a:spcBef>
              <a:spcAft>
                <a:spcPts val="0"/>
              </a:spcAft>
              <a:buSzPts val="1050"/>
              <a:buFont typeface="Arial"/>
              <a:buChar char="•"/>
            </a:pPr>
            <a:r>
              <a:rPr lang="en-US" sz="1050">
                <a:latin typeface="Arial"/>
                <a:ea typeface="Arial"/>
                <a:cs typeface="Arial"/>
                <a:sym typeface="Arial"/>
              </a:rPr>
              <a:t>Ensure that the aircraft is clean and presentable. Engine decks, transmission decks, main rotor blades are the mechanics responsibility.</a:t>
            </a:r>
            <a:endParaRPr sz="1050">
              <a:latin typeface="Arial"/>
              <a:ea typeface="Arial"/>
              <a:cs typeface="Arial"/>
              <a:sym typeface="Arial"/>
            </a:endParaRPr>
          </a:p>
          <a:p>
            <a:pPr indent="-228600" lvl="0" marL="241300" marR="0" rtl="0" algn="l">
              <a:lnSpc>
                <a:spcPct val="100000"/>
              </a:lnSpc>
              <a:spcBef>
                <a:spcPts val="75"/>
              </a:spcBef>
              <a:spcAft>
                <a:spcPts val="0"/>
              </a:spcAft>
              <a:buSzPts val="1050"/>
              <a:buFont typeface="Arial"/>
              <a:buChar char="•"/>
            </a:pPr>
            <a:r>
              <a:rPr lang="en-US" sz="1050">
                <a:latin typeface="Arial"/>
                <a:ea typeface="Arial"/>
                <a:cs typeface="Arial"/>
                <a:sym typeface="Arial"/>
              </a:rPr>
              <a:t>Forwards Mechanical Interruption Summary (MIS) 135.417 reports to Director of Maintenance for review.</a:t>
            </a:r>
            <a:endParaRPr sz="1050">
              <a:latin typeface="Arial"/>
              <a:ea typeface="Arial"/>
              <a:cs typeface="Arial"/>
              <a:sym typeface="Arial"/>
            </a:endParaRPr>
          </a:p>
          <a:p>
            <a:pPr indent="-228600" lvl="0" marL="241300" marR="0" rtl="0" algn="l">
              <a:lnSpc>
                <a:spcPct val="100000"/>
              </a:lnSpc>
              <a:spcBef>
                <a:spcPts val="130"/>
              </a:spcBef>
              <a:spcAft>
                <a:spcPts val="0"/>
              </a:spcAft>
              <a:buSzPts val="1050"/>
              <a:buFont typeface="Arial"/>
              <a:buChar char="•"/>
            </a:pPr>
            <a:r>
              <a:rPr lang="en-US" sz="1050">
                <a:latin typeface="Arial"/>
                <a:ea typeface="Arial"/>
                <a:cs typeface="Arial"/>
                <a:sym typeface="Arial"/>
              </a:rPr>
              <a:t>Maintains aircraft in airworthy conditions.</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Maintains work area in a clean and professional manner.</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Performs inspections and repairs of aircraft and components, utilizing applicable current maintenance manuals.</a:t>
            </a:r>
            <a:endParaRPr sz="1050">
              <a:latin typeface="Arial"/>
              <a:ea typeface="Arial"/>
              <a:cs typeface="Arial"/>
              <a:sym typeface="Arial"/>
            </a:endParaRPr>
          </a:p>
          <a:p>
            <a:pPr indent="-228600" lvl="0" marL="241300" marR="6985" rtl="0" algn="just">
              <a:lnSpc>
                <a:spcPct val="133333"/>
              </a:lnSpc>
              <a:spcBef>
                <a:spcPts val="60"/>
              </a:spcBef>
              <a:spcAft>
                <a:spcPts val="0"/>
              </a:spcAft>
              <a:buSzPts val="1050"/>
              <a:buFont typeface="Arial"/>
              <a:buChar char="•"/>
            </a:pPr>
            <a:r>
              <a:rPr lang="en-US" sz="1050">
                <a:latin typeface="Arial"/>
                <a:ea typeface="Arial"/>
                <a:cs typeface="Arial"/>
                <a:sym typeface="Arial"/>
              </a:rPr>
              <a:t>Responsible for a thorough knowledge of this General Maintenance Manual, Maritime Helicopters’ policies and procedures as well as meeting operational goals and objectives.</a:t>
            </a:r>
            <a:endParaRPr sz="1050">
              <a:latin typeface="Arial"/>
              <a:ea typeface="Arial"/>
              <a:cs typeface="Arial"/>
              <a:sym typeface="Arial"/>
            </a:endParaRPr>
          </a:p>
          <a:p>
            <a:pPr indent="-228600" lvl="0" marL="241300" marR="6350" rtl="0" algn="just">
              <a:lnSpc>
                <a:spcPct val="132380"/>
              </a:lnSpc>
              <a:spcBef>
                <a:spcPts val="10"/>
              </a:spcBef>
              <a:spcAft>
                <a:spcPts val="0"/>
              </a:spcAft>
              <a:buSzPts val="1050"/>
              <a:buFont typeface="Arial"/>
              <a:buChar char="•"/>
            </a:pPr>
            <a:r>
              <a:rPr lang="en-US" sz="1050">
                <a:latin typeface="Arial"/>
                <a:ea typeface="Arial"/>
                <a:cs typeface="Arial"/>
                <a:sym typeface="Arial"/>
              </a:rPr>
              <a:t>Responsible for advising the Director of Maintenance of any maintenance issues that would take an aircraft out of service.</a:t>
            </a:r>
            <a:endParaRPr sz="1050">
              <a:latin typeface="Arial"/>
              <a:ea typeface="Arial"/>
              <a:cs typeface="Arial"/>
              <a:sym typeface="Arial"/>
            </a:endParaRPr>
          </a:p>
          <a:p>
            <a:pPr indent="-228600" lvl="0" marL="241300" marR="0" rtl="0" algn="just">
              <a:lnSpc>
                <a:spcPct val="100000"/>
              </a:lnSpc>
              <a:spcBef>
                <a:spcPts val="75"/>
              </a:spcBef>
              <a:spcAft>
                <a:spcPts val="0"/>
              </a:spcAft>
              <a:buSzPts val="1050"/>
              <a:buFont typeface="Arial"/>
              <a:buChar char="•"/>
            </a:pPr>
            <a:r>
              <a:rPr lang="en-US" sz="1050">
                <a:latin typeface="Arial"/>
                <a:ea typeface="Arial"/>
                <a:cs typeface="Arial"/>
                <a:sym typeface="Arial"/>
              </a:rPr>
              <a:t>Responsible for completing maintenance as assigned by the Director of Operations or Director of Maintenance</a:t>
            </a:r>
            <a:endParaRPr sz="1050">
              <a:latin typeface="Arial"/>
              <a:ea typeface="Arial"/>
              <a:cs typeface="Arial"/>
              <a:sym typeface="Arial"/>
            </a:endParaRPr>
          </a:p>
          <a:p>
            <a:pPr indent="0" lvl="0" marL="241300" marR="6350" rtl="0" algn="just">
              <a:lnSpc>
                <a:spcPct val="111100"/>
              </a:lnSpc>
              <a:spcBef>
                <a:spcPts val="5"/>
              </a:spcBef>
              <a:spcAft>
                <a:spcPts val="0"/>
              </a:spcAft>
              <a:buNone/>
            </a:pPr>
            <a:r>
              <a:rPr lang="en-US" sz="1050">
                <a:latin typeface="Arial"/>
                <a:ea typeface="Arial"/>
                <a:cs typeface="Arial"/>
                <a:sym typeface="Arial"/>
              </a:rPr>
              <a:t>on all aircraft and components. The Aircraft Mechanic’s function is to maintain the aircraft in a safe, airworthy, efficient  and  reliable  condition.  The  Aircraft  Mechanic  is  responsible  for  carrying  out  the  mission,  goals  and objectives  of  Maritime  Helicopters.  The  Aircraft  Mechanic  is  responsible  for  assuring  that  all  company employees make safety the number one priority in all activities.</a:t>
            </a:r>
            <a:endParaRPr sz="1050">
              <a:latin typeface="Arial"/>
              <a:ea typeface="Arial"/>
              <a:cs typeface="Arial"/>
              <a:sym typeface="Arial"/>
            </a:endParaRPr>
          </a:p>
          <a:p>
            <a:pPr indent="-228600" lvl="0" marL="241300" marR="6985" rtl="0" algn="just">
              <a:lnSpc>
                <a:spcPct val="133333"/>
              </a:lnSpc>
              <a:spcBef>
                <a:spcPts val="60"/>
              </a:spcBef>
              <a:spcAft>
                <a:spcPts val="0"/>
              </a:spcAft>
              <a:buSzPts val="1050"/>
              <a:buFont typeface="Arial"/>
              <a:buChar char="•"/>
            </a:pPr>
            <a:r>
              <a:rPr lang="en-US" sz="1050">
                <a:latin typeface="Arial"/>
                <a:ea typeface="Arial"/>
                <a:cs typeface="Arial"/>
                <a:sym typeface="Arial"/>
              </a:rPr>
              <a:t>Responsible for correcting compliance or safety issues when directed by the Director of Operations, Director of Maintenance, or Chief Pilot.</a:t>
            </a:r>
            <a:endParaRPr sz="1050">
              <a:latin typeface="Arial"/>
              <a:ea typeface="Arial"/>
              <a:cs typeface="Arial"/>
              <a:sym typeface="Arial"/>
            </a:endParaRPr>
          </a:p>
          <a:p>
            <a:pPr indent="-228600" lvl="0" marL="241300" marR="5715" rtl="0" algn="just">
              <a:lnSpc>
                <a:spcPct val="132380"/>
              </a:lnSpc>
              <a:spcBef>
                <a:spcPts val="10"/>
              </a:spcBef>
              <a:spcAft>
                <a:spcPts val="0"/>
              </a:spcAft>
              <a:buSzPts val="1050"/>
              <a:buFont typeface="Arial"/>
              <a:buChar char="•"/>
            </a:pPr>
            <a:r>
              <a:rPr lang="en-US" sz="1050">
                <a:latin typeface="Arial"/>
                <a:ea typeface="Arial"/>
                <a:cs typeface="Arial"/>
                <a:sym typeface="Arial"/>
              </a:rPr>
              <a:t>Responsible for performing the duties as assigned by the Director of  Operations or Director of  Maintenance, including but not limited to aircraft and component inspections, repairs and alterations, in a safe, accurate and</a:t>
            </a:r>
            <a:endParaRPr sz="1050">
              <a:latin typeface="Arial"/>
              <a:ea typeface="Arial"/>
              <a:cs typeface="Arial"/>
              <a:sym typeface="Arial"/>
            </a:endParaRPr>
          </a:p>
          <a:p>
            <a:pPr indent="0" lvl="0" marL="241300" marR="0" rtl="0" algn="just">
              <a:lnSpc>
                <a:spcPct val="100000"/>
              </a:lnSpc>
              <a:spcBef>
                <a:spcPts val="75"/>
              </a:spcBef>
              <a:spcAft>
                <a:spcPts val="0"/>
              </a:spcAft>
              <a:buNone/>
            </a:pPr>
            <a:r>
              <a:rPr lang="en-US" sz="1050">
                <a:latin typeface="Arial"/>
                <a:ea typeface="Arial"/>
                <a:cs typeface="Arial"/>
                <a:sym typeface="Arial"/>
              </a:rPr>
              <a:t>efficient manner.</a:t>
            </a:r>
            <a:endParaRPr sz="1050">
              <a:latin typeface="Arial"/>
              <a:ea typeface="Arial"/>
              <a:cs typeface="Arial"/>
              <a:sym typeface="Arial"/>
            </a:endParaRPr>
          </a:p>
          <a:p>
            <a:pPr indent="-227965" lvl="0" marL="240665" marR="6350" rtl="0" algn="just">
              <a:lnSpc>
                <a:spcPct val="110500"/>
              </a:lnSpc>
              <a:spcBef>
                <a:spcPts val="10"/>
              </a:spcBef>
              <a:spcAft>
                <a:spcPts val="0"/>
              </a:spcAft>
              <a:buSzPts val="1050"/>
              <a:buFont typeface="Arial"/>
              <a:buChar char="•"/>
            </a:pPr>
            <a:r>
              <a:rPr lang="en-US" sz="1050">
                <a:latin typeface="Arial"/>
                <a:ea typeface="Arial"/>
                <a:cs typeface="Arial"/>
                <a:sym typeface="Arial"/>
              </a:rPr>
              <a:t>Responsible for validating or confirming the data in the Status Report concerning the aircraft he/she is working on. This includes:</a:t>
            </a:r>
            <a:endParaRPr sz="1050">
              <a:latin typeface="Arial"/>
              <a:ea typeface="Arial"/>
              <a:cs typeface="Arial"/>
              <a:sym typeface="Arial"/>
            </a:endParaRPr>
          </a:p>
          <a:p>
            <a:pPr indent="-235584" lvl="1" marL="756285" marR="0" rtl="0" algn="l">
              <a:lnSpc>
                <a:spcPct val="100000"/>
              </a:lnSpc>
              <a:spcBef>
                <a:spcPts val="145"/>
              </a:spcBef>
              <a:spcAft>
                <a:spcPts val="0"/>
              </a:spcAft>
              <a:buSzPts val="1050"/>
              <a:buFont typeface="Arial"/>
              <a:buAutoNum type="arabicPeriod"/>
            </a:pPr>
            <a:r>
              <a:rPr b="0" i="0" lang="en-US" sz="1050" u="none" cap="none" strike="noStrike">
                <a:latin typeface="Arial"/>
                <a:ea typeface="Arial"/>
                <a:cs typeface="Arial"/>
                <a:sym typeface="Arial"/>
              </a:rPr>
              <a:t>Ensures discrepancies discovered with the aircraft records are appropriately addressed.</a:t>
            </a:r>
            <a:endParaRPr b="0" i="0" sz="1050" u="none" cap="none" strike="noStrike">
              <a:latin typeface="Arial"/>
              <a:ea typeface="Arial"/>
              <a:cs typeface="Arial"/>
              <a:sym typeface="Arial"/>
            </a:endParaRPr>
          </a:p>
          <a:p>
            <a:pPr indent="-235584" lvl="1" marL="756285" marR="0" rtl="0" algn="l">
              <a:lnSpc>
                <a:spcPct val="100000"/>
              </a:lnSpc>
              <a:spcBef>
                <a:spcPts val="145"/>
              </a:spcBef>
              <a:spcAft>
                <a:spcPts val="0"/>
              </a:spcAft>
              <a:buSzPts val="1050"/>
              <a:buFont typeface="Arial"/>
              <a:buAutoNum type="arabicPeriod"/>
            </a:pPr>
            <a:r>
              <a:rPr b="0" i="0" lang="en-US" sz="1050" u="none" cap="none" strike="noStrike">
                <a:latin typeface="Arial"/>
                <a:ea typeface="Arial"/>
                <a:cs typeface="Arial"/>
                <a:sym typeface="Arial"/>
              </a:rPr>
              <a:t>Verification of all changes made upon receipt of an updated Status Report.</a:t>
            </a:r>
            <a:endParaRPr b="0" i="0" sz="1050" u="none" cap="none" strike="noStrike">
              <a:latin typeface="Arial"/>
              <a:ea typeface="Arial"/>
              <a:cs typeface="Arial"/>
              <a:sym typeface="Arial"/>
            </a:endParaRPr>
          </a:p>
          <a:p>
            <a:pPr indent="-235584" lvl="1" marL="756285" marR="5715" rtl="0" algn="l">
              <a:lnSpc>
                <a:spcPct val="133333"/>
              </a:lnSpc>
              <a:spcBef>
                <a:spcPts val="60"/>
              </a:spcBef>
              <a:spcAft>
                <a:spcPts val="0"/>
              </a:spcAft>
              <a:buSzPts val="1050"/>
              <a:buFont typeface="Arial"/>
              <a:buAutoNum type="arabicPeriod"/>
            </a:pPr>
            <a:r>
              <a:rPr b="0" i="0" lang="en-US" sz="1050" u="none" cap="none" strike="noStrike">
                <a:latin typeface="Arial"/>
                <a:ea typeface="Arial"/>
                <a:cs typeface="Arial"/>
                <a:sym typeface="Arial"/>
              </a:rPr>
              <a:t>Verification  of  the  accuracy  of  the  Status  Report  regarding  compliance  of  FAA  required  inspections, AD’s and service bulletins/service letters issued by the Maritime Helicopters Director of Maintenance.</a:t>
            </a:r>
            <a:endParaRPr b="0" i="0" sz="1050" u="none" cap="none" strike="noStrike">
              <a:latin typeface="Arial"/>
              <a:ea typeface="Arial"/>
              <a:cs typeface="Arial"/>
              <a:sym typeface="Arial"/>
            </a:endParaRPr>
          </a:p>
          <a:p>
            <a:pPr indent="-235584" lvl="1" marL="756285" marR="6350" rtl="0" algn="l">
              <a:lnSpc>
                <a:spcPct val="132380"/>
              </a:lnSpc>
              <a:spcBef>
                <a:spcPts val="10"/>
              </a:spcBef>
              <a:spcAft>
                <a:spcPts val="0"/>
              </a:spcAft>
              <a:buSzPts val="1050"/>
              <a:buFont typeface="Arial"/>
              <a:buAutoNum type="arabicPeriod"/>
            </a:pPr>
            <a:r>
              <a:rPr b="0" i="0" lang="en-US" sz="1050" u="none" cap="none" strike="noStrike">
                <a:latin typeface="Arial"/>
                <a:ea typeface="Arial"/>
                <a:cs typeface="Arial"/>
                <a:sym typeface="Arial"/>
              </a:rPr>
              <a:t>Verification of the accuracy of the Status Report regarding required inspections and servicing intervals and currency.</a:t>
            </a:r>
            <a:endParaRPr b="0" i="0" sz="1050" u="none" cap="none" strike="noStrike">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444" name="Shape 444"/>
        <p:cNvGrpSpPr/>
        <p:nvPr/>
      </p:nvGrpSpPr>
      <p:grpSpPr>
        <a:xfrm>
          <a:off x="0" y="0"/>
          <a:ext cx="0" cy="0"/>
          <a:chOff x="0" y="0"/>
          <a:chExt cx="0" cy="0"/>
        </a:xfrm>
      </p:grpSpPr>
      <p:sp>
        <p:nvSpPr>
          <p:cNvPr id="445" name="Google Shape;445;p27"/>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6" name="Google Shape;446;p27"/>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7" name="Google Shape;447;p27"/>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8" name="Google Shape;448;p27"/>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9" name="Google Shape;449;p27"/>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50" name="Google Shape;450;p27"/>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51" name="Google Shape;451;p27"/>
          <p:cNvSpPr txBox="1"/>
          <p:nvPr/>
        </p:nvSpPr>
        <p:spPr>
          <a:xfrm>
            <a:off x="442220" y="714270"/>
            <a:ext cx="6889115" cy="8765540"/>
          </a:xfrm>
          <a:prstGeom prst="rect">
            <a:avLst/>
          </a:prstGeom>
          <a:noFill/>
          <a:ln>
            <a:noFill/>
          </a:ln>
        </p:spPr>
        <p:txBody>
          <a:bodyPr anchorCtr="0" anchor="t" bIns="0" lIns="0" spcFirstLastPara="1" rIns="0" wrap="square" tIns="0">
            <a:noAutofit/>
          </a:bodyPr>
          <a:lstStyle/>
          <a:p>
            <a:pPr indent="0" lvl="0" marL="0" marR="182245" rtl="0" algn="r">
              <a:lnSpc>
                <a:spcPct val="100000"/>
              </a:lnSpc>
              <a:spcBef>
                <a:spcPts val="0"/>
              </a:spcBef>
              <a:spcAft>
                <a:spcPts val="0"/>
              </a:spcAft>
              <a:buNone/>
            </a:pPr>
            <a:r>
              <a:rPr lang="en-US" sz="1400">
                <a:latin typeface="Courier New"/>
                <a:ea typeface="Courier New"/>
                <a:cs typeface="Courier New"/>
                <a:sym typeface="Courier New"/>
              </a:rPr>
              <a:t>A-10/R-0/09-1-15</a:t>
            </a:r>
            <a:endParaRPr sz="1400">
              <a:latin typeface="Courier New"/>
              <a:ea typeface="Courier New"/>
              <a:cs typeface="Courier New"/>
              <a:sym typeface="Courier New"/>
            </a:endParaRPr>
          </a:p>
          <a:p>
            <a:pPr indent="-1904" lvl="0" marL="14604"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237490" lvl="0" marL="758190" marR="5080" rtl="0" algn="just">
              <a:lnSpc>
                <a:spcPct val="111100"/>
              </a:lnSpc>
              <a:spcBef>
                <a:spcPts val="15"/>
              </a:spcBef>
              <a:spcAft>
                <a:spcPts val="0"/>
              </a:spcAft>
              <a:buSzPts val="1050"/>
              <a:buFont typeface="Arial"/>
              <a:buAutoNum type="arabicPeriod" startAt="5"/>
            </a:pPr>
            <a:r>
              <a:rPr lang="en-US" sz="1050">
                <a:latin typeface="Arial"/>
                <a:ea typeface="Arial"/>
                <a:cs typeface="Arial"/>
                <a:sym typeface="Arial"/>
              </a:rPr>
              <a:t>Verification of the accuracy of the Status Report to the actual configuration of the aircraft and to the data contained on the Historical Service Record Cards (“Hard Cards”) regarding Part Number (P/N), Serial Number (S/N), and Total Time / Time Since Overhaul (TT / TSO) of the time-tracked assemblies and components.</a:t>
            </a:r>
            <a:endParaRPr sz="1050">
              <a:latin typeface="Arial"/>
              <a:ea typeface="Arial"/>
              <a:cs typeface="Arial"/>
              <a:sym typeface="Arial"/>
            </a:endParaRPr>
          </a:p>
          <a:p>
            <a:pPr indent="-237490" lvl="0" marL="758190" marR="5715" rtl="0" algn="just">
              <a:lnSpc>
                <a:spcPct val="111100"/>
              </a:lnSpc>
              <a:spcBef>
                <a:spcPts val="5"/>
              </a:spcBef>
              <a:spcAft>
                <a:spcPts val="0"/>
              </a:spcAft>
              <a:buSzPts val="1050"/>
              <a:buFont typeface="Arial"/>
              <a:buAutoNum type="arabicPeriod" startAt="5"/>
            </a:pPr>
            <a:r>
              <a:rPr lang="en-US" sz="1050">
                <a:latin typeface="Arial"/>
                <a:ea typeface="Arial"/>
                <a:cs typeface="Arial"/>
                <a:sym typeface="Arial"/>
              </a:rPr>
              <a:t>Upon  installation  or  removal  of  any  component  or  assembly,  the  Mechanic  shall  verify  by  physical inspection  or  markings  on  the  part  that  the  part  number  and  serial  number  match  the  associated documentation  (Status  Report,  if  item  is  tracked),  ABC  Tag,  Hard  Card,  8130-3,  337,  or  any  other maintenance release).</a:t>
            </a:r>
            <a:endParaRPr sz="1050">
              <a:latin typeface="Arial"/>
              <a:ea typeface="Arial"/>
              <a:cs typeface="Arial"/>
              <a:sym typeface="Arial"/>
            </a:endParaRPr>
          </a:p>
          <a:p>
            <a:pPr indent="-230505" lvl="0" marL="471805" marR="0" rtl="0" algn="l">
              <a:lnSpc>
                <a:spcPct val="119047"/>
              </a:lnSpc>
              <a:spcBef>
                <a:spcPts val="0"/>
              </a:spcBef>
              <a:spcAft>
                <a:spcPts val="0"/>
              </a:spcAft>
              <a:buSzPts val="1050"/>
              <a:buFont typeface="Arial"/>
              <a:buChar char="•"/>
            </a:pPr>
            <a:r>
              <a:rPr lang="en-US" sz="1050">
                <a:latin typeface="Arial"/>
                <a:ea typeface="Arial"/>
                <a:cs typeface="Arial"/>
                <a:sym typeface="Arial"/>
              </a:rPr>
              <a:t>Performs other duties as assigned</a:t>
            </a:r>
            <a:endParaRPr sz="1050">
              <a:latin typeface="Arial"/>
              <a:ea typeface="Arial"/>
              <a:cs typeface="Arial"/>
              <a:sym typeface="Arial"/>
            </a:endParaRPr>
          </a:p>
          <a:p>
            <a:pPr indent="0" lvl="0" marL="0" marR="0" rtl="0" algn="l">
              <a:lnSpc>
                <a:spcPct val="100000"/>
              </a:lnSpc>
              <a:spcBef>
                <a:spcPts val="57"/>
              </a:spcBef>
              <a:spcAft>
                <a:spcPts val="0"/>
              </a:spcAft>
              <a:buNone/>
            </a:pPr>
            <a:r>
              <a:t/>
            </a:r>
            <a:endParaRPr sz="950">
              <a:latin typeface="Times New Roman"/>
              <a:ea typeface="Times New Roman"/>
              <a:cs typeface="Times New Roman"/>
              <a:sym typeface="Times New Roman"/>
            </a:endParaRPr>
          </a:p>
          <a:p>
            <a:pPr indent="-1904" lvl="0" marL="14604" marR="0" rtl="0" algn="l">
              <a:lnSpc>
                <a:spcPct val="100000"/>
              </a:lnSpc>
              <a:spcBef>
                <a:spcPts val="0"/>
              </a:spcBef>
              <a:spcAft>
                <a:spcPts val="0"/>
              </a:spcAft>
              <a:buNone/>
            </a:pPr>
            <a:r>
              <a:rPr lang="en-US" sz="1050" u="sng">
                <a:latin typeface="Arial"/>
                <a:ea typeface="Arial"/>
                <a:cs typeface="Arial"/>
                <a:sym typeface="Arial"/>
              </a:rPr>
              <a:t>INVENTORY ADMINISTRATOR</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1904" lvl="0" marL="14604" marR="5080" rtl="0" algn="l">
              <a:lnSpc>
                <a:spcPct val="115238"/>
              </a:lnSpc>
              <a:spcBef>
                <a:spcPts val="0"/>
              </a:spcBef>
              <a:spcAft>
                <a:spcPts val="0"/>
              </a:spcAft>
              <a:buNone/>
            </a:pPr>
            <a:r>
              <a:rPr lang="en-US" sz="1050">
                <a:latin typeface="Arial"/>
                <a:ea typeface="Arial"/>
                <a:cs typeface="Arial"/>
                <a:sym typeface="Arial"/>
              </a:rPr>
              <a:t>The  Inventory  Administrator  is  responsible  to  the  Director  of  Maintenance  for  the  operation  of  the  parts  supply system.</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1904" lvl="0" marL="14604" marR="0" rtl="0" algn="l">
              <a:lnSpc>
                <a:spcPct val="100000"/>
              </a:lnSpc>
              <a:spcBef>
                <a:spcPts val="0"/>
              </a:spcBef>
              <a:spcAft>
                <a:spcPts val="0"/>
              </a:spcAft>
              <a:buNone/>
            </a:pPr>
            <a:r>
              <a:rPr lang="en-US" sz="1050">
                <a:latin typeface="Arial"/>
                <a:ea typeface="Arial"/>
                <a:cs typeface="Arial"/>
                <a:sym typeface="Arial"/>
              </a:rPr>
              <a:t>The Inventory Administrator shall:</a:t>
            </a:r>
            <a:endParaRPr sz="1050">
              <a:latin typeface="Arial"/>
              <a:ea typeface="Arial"/>
              <a:cs typeface="Arial"/>
              <a:sym typeface="Arial"/>
            </a:endParaRPr>
          </a:p>
          <a:p>
            <a:pPr indent="0" lvl="0" marL="0" marR="0" rtl="0" algn="l">
              <a:lnSpc>
                <a:spcPct val="100000"/>
              </a:lnSpc>
              <a:spcBef>
                <a:spcPts val="43"/>
              </a:spcBef>
              <a:spcAft>
                <a:spcPts val="0"/>
              </a:spcAft>
              <a:buNone/>
            </a:pPr>
            <a:r>
              <a:t/>
            </a:r>
            <a:endParaRPr sz="1100">
              <a:latin typeface="Times New Roman"/>
              <a:ea typeface="Times New Roman"/>
              <a:cs typeface="Times New Roman"/>
              <a:sym typeface="Times New Roman"/>
            </a:endParaRPr>
          </a:p>
          <a:p>
            <a:pPr indent="-230504" lvl="0" marL="243204" marR="0" rtl="0" algn="l">
              <a:lnSpc>
                <a:spcPct val="100000"/>
              </a:lnSpc>
              <a:spcBef>
                <a:spcPts val="0"/>
              </a:spcBef>
              <a:spcAft>
                <a:spcPts val="0"/>
              </a:spcAft>
              <a:buSzPts val="1050"/>
              <a:buFont typeface="Arial"/>
              <a:buChar char="•"/>
            </a:pPr>
            <a:r>
              <a:rPr lang="en-US" sz="1050">
                <a:latin typeface="Arial"/>
                <a:ea typeface="Arial"/>
                <a:cs typeface="Arial"/>
                <a:sym typeface="Arial"/>
              </a:rPr>
              <a:t>Direct the control, identification, and preservation of inventory.</a:t>
            </a:r>
            <a:endParaRPr sz="1050">
              <a:latin typeface="Arial"/>
              <a:ea typeface="Arial"/>
              <a:cs typeface="Arial"/>
              <a:sym typeface="Arial"/>
            </a:endParaRPr>
          </a:p>
          <a:p>
            <a:pPr indent="-230504" lvl="0" marL="243204" marR="6350" rtl="0" algn="l">
              <a:lnSpc>
                <a:spcPct val="111500"/>
              </a:lnSpc>
              <a:spcBef>
                <a:spcPts val="0"/>
              </a:spcBef>
              <a:spcAft>
                <a:spcPts val="0"/>
              </a:spcAft>
              <a:buSzPts val="1050"/>
              <a:buFont typeface="Arial"/>
              <a:buChar char="•"/>
            </a:pPr>
            <a:r>
              <a:rPr lang="en-US" sz="1050">
                <a:latin typeface="Arial"/>
                <a:ea typeface="Arial"/>
                <a:cs typeface="Arial"/>
                <a:sym typeface="Arial"/>
              </a:rPr>
              <a:t>Order  parts  from  suppliers  and  communicate  expected  availability  of  special  order  items  to  the  Director  of Maintenance.</a:t>
            </a:r>
            <a:endParaRPr sz="1050">
              <a:latin typeface="Arial"/>
              <a:ea typeface="Arial"/>
              <a:cs typeface="Arial"/>
              <a:sym typeface="Arial"/>
            </a:endParaRPr>
          </a:p>
          <a:p>
            <a:pPr indent="-230504" lvl="0" marL="243204" marR="0" rtl="0" algn="l">
              <a:lnSpc>
                <a:spcPct val="100000"/>
              </a:lnSpc>
              <a:spcBef>
                <a:spcPts val="130"/>
              </a:spcBef>
              <a:spcAft>
                <a:spcPts val="0"/>
              </a:spcAft>
              <a:buSzPts val="1050"/>
              <a:buFont typeface="Arial"/>
              <a:buChar char="•"/>
            </a:pPr>
            <a:r>
              <a:rPr lang="en-US" sz="1050">
                <a:latin typeface="Arial"/>
                <a:ea typeface="Arial"/>
                <a:cs typeface="Arial"/>
                <a:sym typeface="Arial"/>
              </a:rPr>
              <a:t>Ensure items or parts are preserved while carried in inventory.</a:t>
            </a:r>
            <a:endParaRPr sz="1050">
              <a:latin typeface="Arial"/>
              <a:ea typeface="Arial"/>
              <a:cs typeface="Arial"/>
              <a:sym typeface="Arial"/>
            </a:endParaRPr>
          </a:p>
          <a:p>
            <a:pPr indent="-230504" lvl="0" marL="243204" marR="0" rtl="0" algn="l">
              <a:lnSpc>
                <a:spcPct val="100000"/>
              </a:lnSpc>
              <a:spcBef>
                <a:spcPts val="145"/>
              </a:spcBef>
              <a:spcAft>
                <a:spcPts val="0"/>
              </a:spcAft>
              <a:buSzPts val="1050"/>
              <a:buFont typeface="Arial"/>
              <a:buChar char="•"/>
            </a:pPr>
            <a:r>
              <a:rPr lang="en-US" sz="1050">
                <a:latin typeface="Arial"/>
                <a:ea typeface="Arial"/>
                <a:cs typeface="Arial"/>
                <a:sym typeface="Arial"/>
              </a:rPr>
              <a:t>Inspect parts received for shipping damage and proper documentation of origin and serviceability.</a:t>
            </a:r>
            <a:endParaRPr sz="1050">
              <a:latin typeface="Arial"/>
              <a:ea typeface="Arial"/>
              <a:cs typeface="Arial"/>
              <a:sym typeface="Arial"/>
            </a:endParaRPr>
          </a:p>
          <a:p>
            <a:pPr indent="-230504" lvl="0" marL="243204" marR="0" rtl="0" algn="l">
              <a:lnSpc>
                <a:spcPct val="100000"/>
              </a:lnSpc>
              <a:spcBef>
                <a:spcPts val="145"/>
              </a:spcBef>
              <a:spcAft>
                <a:spcPts val="0"/>
              </a:spcAft>
              <a:buSzPts val="1050"/>
              <a:buFont typeface="Arial"/>
              <a:buChar char="•"/>
            </a:pPr>
            <a:r>
              <a:rPr lang="en-US" sz="1050">
                <a:latin typeface="Arial"/>
                <a:ea typeface="Arial"/>
                <a:cs typeface="Arial"/>
                <a:sym typeface="Arial"/>
              </a:rPr>
              <a:t>Maintain records which show parts shipped and received and inventory on hand.</a:t>
            </a:r>
            <a:endParaRPr sz="1050">
              <a:latin typeface="Arial"/>
              <a:ea typeface="Arial"/>
              <a:cs typeface="Arial"/>
              <a:sym typeface="Arial"/>
            </a:endParaRPr>
          </a:p>
          <a:p>
            <a:pPr indent="-229870" lvl="0" marL="242570" marR="5080" rtl="0" algn="l">
              <a:lnSpc>
                <a:spcPct val="133333"/>
              </a:lnSpc>
              <a:spcBef>
                <a:spcPts val="60"/>
              </a:spcBef>
              <a:spcAft>
                <a:spcPts val="0"/>
              </a:spcAft>
              <a:buSzPts val="1050"/>
              <a:buFont typeface="Arial"/>
              <a:buChar char="•"/>
            </a:pPr>
            <a:r>
              <a:rPr lang="en-US" sz="1050">
                <a:latin typeface="Arial"/>
                <a:ea typeface="Arial"/>
                <a:cs typeface="Arial"/>
                <a:sym typeface="Arial"/>
              </a:rPr>
              <a:t>Identify, segregate, and preserve stock and tools in a serviceable or unserviceable category as designated by the Chief Inspector.</a:t>
            </a:r>
            <a:endParaRPr sz="1050">
              <a:latin typeface="Arial"/>
              <a:ea typeface="Arial"/>
              <a:cs typeface="Arial"/>
              <a:sym typeface="Arial"/>
            </a:endParaRPr>
          </a:p>
          <a:p>
            <a:pPr indent="-229870" lvl="0" marL="242570" marR="0" rtl="0" algn="l">
              <a:lnSpc>
                <a:spcPct val="100000"/>
              </a:lnSpc>
              <a:spcBef>
                <a:spcPts val="75"/>
              </a:spcBef>
              <a:spcAft>
                <a:spcPts val="0"/>
              </a:spcAft>
              <a:buSzPts val="1050"/>
              <a:buFont typeface="Arial"/>
              <a:buChar char="•"/>
            </a:pPr>
            <a:r>
              <a:rPr lang="en-US" sz="1050">
                <a:latin typeface="Arial"/>
                <a:ea typeface="Arial"/>
                <a:cs typeface="Arial"/>
                <a:sym typeface="Arial"/>
              </a:rPr>
              <a:t>Ship parts and tools as needed for support of aircraft and ground equipment.</a:t>
            </a:r>
            <a:endParaRPr sz="1050">
              <a:latin typeface="Arial"/>
              <a:ea typeface="Arial"/>
              <a:cs typeface="Arial"/>
              <a:sym typeface="Arial"/>
            </a:endParaRPr>
          </a:p>
          <a:p>
            <a:pPr indent="-229870" lvl="0" marL="242570" marR="0" rtl="0" algn="l">
              <a:lnSpc>
                <a:spcPct val="100000"/>
              </a:lnSpc>
              <a:spcBef>
                <a:spcPts val="130"/>
              </a:spcBef>
              <a:spcAft>
                <a:spcPts val="0"/>
              </a:spcAft>
              <a:buSzPts val="1050"/>
              <a:buFont typeface="Arial"/>
              <a:buChar char="•"/>
            </a:pPr>
            <a:r>
              <a:rPr lang="en-US" sz="1050">
                <a:latin typeface="Arial"/>
                <a:ea typeface="Arial"/>
                <a:cs typeface="Arial"/>
                <a:sym typeface="Arial"/>
              </a:rPr>
              <a:t>Ship parts and tools as needed for their repair, overhaul, and calibration.</a:t>
            </a:r>
            <a:endParaRPr sz="1050">
              <a:latin typeface="Arial"/>
              <a:ea typeface="Arial"/>
              <a:cs typeface="Arial"/>
              <a:sym typeface="Arial"/>
            </a:endParaRPr>
          </a:p>
          <a:p>
            <a:pPr indent="-229870" lvl="0" marL="242570" marR="0" rtl="0" algn="l">
              <a:lnSpc>
                <a:spcPct val="100000"/>
              </a:lnSpc>
              <a:spcBef>
                <a:spcPts val="145"/>
              </a:spcBef>
              <a:spcAft>
                <a:spcPts val="0"/>
              </a:spcAft>
              <a:buSzPts val="1050"/>
              <a:buFont typeface="Arial"/>
              <a:buChar char="•"/>
            </a:pPr>
            <a:r>
              <a:rPr lang="en-US" sz="1050">
                <a:latin typeface="Arial"/>
                <a:ea typeface="Arial"/>
                <a:cs typeface="Arial"/>
                <a:sym typeface="Arial"/>
              </a:rPr>
              <a:t>Identify the date stock is received and maintain a system to ensure the oldest items are used first.</a:t>
            </a:r>
            <a:endParaRPr sz="1050">
              <a:latin typeface="Arial"/>
              <a:ea typeface="Arial"/>
              <a:cs typeface="Arial"/>
              <a:sym typeface="Arial"/>
            </a:endParaRPr>
          </a:p>
          <a:p>
            <a:pPr indent="-229870" lvl="0" marL="242570" marR="0" rtl="0" algn="l">
              <a:lnSpc>
                <a:spcPct val="100000"/>
              </a:lnSpc>
              <a:spcBef>
                <a:spcPts val="145"/>
              </a:spcBef>
              <a:spcAft>
                <a:spcPts val="0"/>
              </a:spcAft>
              <a:buSzPts val="1050"/>
              <a:buFont typeface="Arial"/>
              <a:buChar char="•"/>
            </a:pPr>
            <a:r>
              <a:rPr lang="en-US" sz="1050">
                <a:latin typeface="Arial"/>
                <a:ea typeface="Arial"/>
                <a:cs typeface="Arial"/>
                <a:sym typeface="Arial"/>
              </a:rPr>
              <a:t>Monitor the quantity and quality of aircraft fuels in the absence of the fuel specialist. Order fuels as needed.</a:t>
            </a:r>
            <a:endParaRPr sz="1050">
              <a:latin typeface="Arial"/>
              <a:ea typeface="Arial"/>
              <a:cs typeface="Arial"/>
              <a:sym typeface="Arial"/>
            </a:endParaRPr>
          </a:p>
          <a:p>
            <a:pPr indent="-229234" lvl="0" marL="241934" marR="6985" rtl="0" algn="l">
              <a:lnSpc>
                <a:spcPct val="133333"/>
              </a:lnSpc>
              <a:spcBef>
                <a:spcPts val="60"/>
              </a:spcBef>
              <a:spcAft>
                <a:spcPts val="0"/>
              </a:spcAft>
              <a:buSzPts val="1050"/>
              <a:buFont typeface="Arial"/>
              <a:buChar char="•"/>
            </a:pPr>
            <a:r>
              <a:rPr lang="en-US" sz="1050">
                <a:latin typeface="Arial"/>
                <a:ea typeface="Arial"/>
                <a:cs typeface="Arial"/>
                <a:sym typeface="Arial"/>
              </a:rPr>
              <a:t>Ensure calendar limited parts and materials are not kept beyond their expiration date and disposal complies with current federal and state environmental regulations.</a:t>
            </a:r>
            <a:endParaRPr sz="1050">
              <a:latin typeface="Arial"/>
              <a:ea typeface="Arial"/>
              <a:cs typeface="Arial"/>
              <a:sym typeface="Arial"/>
            </a:endParaRPr>
          </a:p>
          <a:p>
            <a:pPr indent="-229234" lvl="0" marL="241934" marR="0" rtl="0" algn="l">
              <a:lnSpc>
                <a:spcPct val="100000"/>
              </a:lnSpc>
              <a:spcBef>
                <a:spcPts val="75"/>
              </a:spcBef>
              <a:spcAft>
                <a:spcPts val="0"/>
              </a:spcAft>
              <a:buSzPts val="1050"/>
              <a:buFont typeface="Arial"/>
              <a:buChar char="•"/>
            </a:pPr>
            <a:r>
              <a:rPr lang="en-US" sz="1050">
                <a:latin typeface="Arial"/>
                <a:ea typeface="Arial"/>
                <a:cs typeface="Arial"/>
                <a:sym typeface="Arial"/>
              </a:rPr>
              <a:t>Ensure the Parts Department premises are kept clean and orderly.</a:t>
            </a:r>
            <a:endParaRPr sz="1050">
              <a:latin typeface="Arial"/>
              <a:ea typeface="Arial"/>
              <a:cs typeface="Arial"/>
              <a:sym typeface="Arial"/>
            </a:endParaRPr>
          </a:p>
          <a:p>
            <a:pPr indent="-229234" lvl="0" marL="241934" marR="0" rtl="0" algn="l">
              <a:lnSpc>
                <a:spcPct val="100000"/>
              </a:lnSpc>
              <a:spcBef>
                <a:spcPts val="130"/>
              </a:spcBef>
              <a:spcAft>
                <a:spcPts val="0"/>
              </a:spcAft>
              <a:buSzPts val="1050"/>
              <a:buFont typeface="Arial"/>
              <a:buChar char="•"/>
            </a:pPr>
            <a:r>
              <a:rPr lang="en-US" sz="1050">
                <a:latin typeface="Arial"/>
                <a:ea typeface="Arial"/>
                <a:cs typeface="Arial"/>
                <a:sym typeface="Arial"/>
              </a:rPr>
              <a:t>Responsible for ordering and received all parts, consumables and supplies.</a:t>
            </a:r>
            <a:endParaRPr sz="1050">
              <a:latin typeface="Arial"/>
              <a:ea typeface="Arial"/>
              <a:cs typeface="Arial"/>
              <a:sym typeface="Arial"/>
            </a:endParaRPr>
          </a:p>
          <a:p>
            <a:pPr indent="-229234" lvl="0" marL="241934" marR="6985" rtl="0" algn="l">
              <a:lnSpc>
                <a:spcPct val="111500"/>
              </a:lnSpc>
              <a:spcBef>
                <a:spcPts val="0"/>
              </a:spcBef>
              <a:spcAft>
                <a:spcPts val="0"/>
              </a:spcAft>
              <a:buSzPts val="1050"/>
              <a:buFont typeface="Arial"/>
              <a:buChar char="•"/>
            </a:pPr>
            <a:r>
              <a:rPr lang="en-US" sz="1050">
                <a:latin typeface="Arial"/>
                <a:ea typeface="Arial"/>
                <a:cs typeface="Arial"/>
                <a:sym typeface="Arial"/>
              </a:rPr>
              <a:t>Informs Director of Maintenance of aircraft status and assists in forecasting downtimes to facilitate maintenance scheduling.</a:t>
            </a:r>
            <a:endParaRPr sz="1050">
              <a:latin typeface="Arial"/>
              <a:ea typeface="Arial"/>
              <a:cs typeface="Arial"/>
              <a:sym typeface="Arial"/>
            </a:endParaRPr>
          </a:p>
          <a:p>
            <a:pPr indent="-229234" lvl="0" marL="241934" marR="8255" rtl="0" algn="l">
              <a:lnSpc>
                <a:spcPct val="133333"/>
              </a:lnSpc>
              <a:spcBef>
                <a:spcPts val="60"/>
              </a:spcBef>
              <a:spcAft>
                <a:spcPts val="0"/>
              </a:spcAft>
              <a:buSzPts val="1050"/>
              <a:buFont typeface="Arial"/>
              <a:buChar char="•"/>
            </a:pPr>
            <a:r>
              <a:rPr lang="en-US" sz="1050">
                <a:latin typeface="Arial"/>
                <a:ea typeface="Arial"/>
                <a:cs typeface="Arial"/>
                <a:sym typeface="Arial"/>
              </a:rPr>
              <a:t>Reviews upcoming month’s maintenance and assures parts to accomplish each event have been ordered and then assures items have been received.</a:t>
            </a:r>
            <a:endParaRPr sz="1050">
              <a:latin typeface="Arial"/>
              <a:ea typeface="Arial"/>
              <a:cs typeface="Arial"/>
              <a:sym typeface="Arial"/>
            </a:endParaRPr>
          </a:p>
          <a:p>
            <a:pPr indent="-228600" lvl="0" marL="241300" marR="0" rtl="0" algn="l">
              <a:lnSpc>
                <a:spcPct val="100000"/>
              </a:lnSpc>
              <a:spcBef>
                <a:spcPts val="75"/>
              </a:spcBef>
              <a:spcAft>
                <a:spcPts val="0"/>
              </a:spcAft>
              <a:buSzPts val="1050"/>
              <a:buFont typeface="Arial"/>
              <a:buChar char="•"/>
            </a:pPr>
            <a:r>
              <a:rPr lang="en-US" sz="1050">
                <a:latin typeface="Arial"/>
                <a:ea typeface="Arial"/>
                <a:cs typeface="Arial"/>
                <a:sym typeface="Arial"/>
              </a:rPr>
              <a:t>Works with vendors to coordinate adequate and timely delivery of parts and supplies.</a:t>
            </a:r>
            <a:endParaRPr sz="1050">
              <a:latin typeface="Arial"/>
              <a:ea typeface="Arial"/>
              <a:cs typeface="Arial"/>
              <a:sym typeface="Arial"/>
            </a:endParaRPr>
          </a:p>
          <a:p>
            <a:pPr indent="-228600" lvl="0" marL="241300" marR="0" rtl="0" algn="l">
              <a:lnSpc>
                <a:spcPct val="100000"/>
              </a:lnSpc>
              <a:spcBef>
                <a:spcPts val="130"/>
              </a:spcBef>
              <a:spcAft>
                <a:spcPts val="0"/>
              </a:spcAft>
              <a:buSzPts val="1050"/>
              <a:buFont typeface="Arial"/>
              <a:buChar char="•"/>
            </a:pPr>
            <a:r>
              <a:rPr lang="en-US" sz="1050">
                <a:latin typeface="Arial"/>
                <a:ea typeface="Arial"/>
                <a:cs typeface="Arial"/>
                <a:sym typeface="Arial"/>
              </a:rPr>
              <a:t>Assures aircraft log books, reports and paperwork is kept updated and reviews entries for accuracy.</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Updates aircraft maintenance manuals that are required to perform aircraft maintenance.</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Checks the OEM’s web page monthly to ensure mechanics have the most current publications on file.</a:t>
            </a:r>
            <a:endParaRPr sz="1050">
              <a:latin typeface="Arial"/>
              <a:ea typeface="Arial"/>
              <a:cs typeface="Arial"/>
              <a:sym typeface="Arial"/>
            </a:endParaRPr>
          </a:p>
          <a:p>
            <a:pPr indent="-228600" lvl="0" marL="241300" marR="8255" rtl="0" algn="l">
              <a:lnSpc>
                <a:spcPct val="133333"/>
              </a:lnSpc>
              <a:spcBef>
                <a:spcPts val="60"/>
              </a:spcBef>
              <a:spcAft>
                <a:spcPts val="0"/>
              </a:spcAft>
              <a:buSzPts val="1050"/>
              <a:buFont typeface="Arial"/>
              <a:buChar char="•"/>
            </a:pPr>
            <a:r>
              <a:rPr lang="en-US" sz="1050">
                <a:latin typeface="Arial"/>
                <a:ea typeface="Arial"/>
                <a:cs typeface="Arial"/>
                <a:sym typeface="Arial"/>
              </a:rPr>
              <a:t>Responsible for a thorough knowledge of this General Maintenance Manual, Maritime Helicopters’ policies and procedures as well as meeting operational goals and objectives.</a:t>
            </a:r>
            <a:endParaRPr sz="1050">
              <a:latin typeface="Arial"/>
              <a:ea typeface="Arial"/>
              <a:cs typeface="Arial"/>
              <a:sym typeface="Arial"/>
            </a:endParaRPr>
          </a:p>
          <a:p>
            <a:pPr indent="-228600" lvl="0" marL="241300" marR="0" rtl="0" algn="l">
              <a:lnSpc>
                <a:spcPct val="100000"/>
              </a:lnSpc>
              <a:spcBef>
                <a:spcPts val="75"/>
              </a:spcBef>
              <a:spcAft>
                <a:spcPts val="0"/>
              </a:spcAft>
              <a:buSzPts val="1050"/>
              <a:buFont typeface="Arial"/>
              <a:buChar char="•"/>
            </a:pPr>
            <a:r>
              <a:rPr lang="en-US" sz="1050">
                <a:latin typeface="Arial"/>
                <a:ea typeface="Arial"/>
                <a:cs typeface="Arial"/>
                <a:sym typeface="Arial"/>
              </a:rPr>
              <a:t>Assists with other duties as assigned.</a:t>
            </a:r>
            <a:endParaRPr sz="1050">
              <a:latin typeface="Arial"/>
              <a:ea typeface="Arial"/>
              <a:cs typeface="Arial"/>
              <a:sym typeface="Arial"/>
            </a:endParaRPr>
          </a:p>
          <a:p>
            <a:pPr indent="0" lvl="0" marL="0" marR="0" rtl="0" algn="l">
              <a:lnSpc>
                <a:spcPct val="100000"/>
              </a:lnSpc>
              <a:spcBef>
                <a:spcPts val="32"/>
              </a:spcBef>
              <a:spcAft>
                <a:spcPts val="0"/>
              </a:spcAft>
              <a:buNone/>
            </a:pPr>
            <a:r>
              <a:t/>
            </a:r>
            <a:endParaRPr sz="1250">
              <a:latin typeface="Times New Roman"/>
              <a:ea typeface="Times New Roman"/>
              <a:cs typeface="Times New Roman"/>
              <a:sym typeface="Times New Roman"/>
            </a:endParaRPr>
          </a:p>
          <a:p>
            <a:pPr indent="-12700" lvl="0" marL="12700" marR="7620" rtl="0" algn="l">
              <a:lnSpc>
                <a:spcPct val="114285"/>
              </a:lnSpc>
              <a:spcBef>
                <a:spcPts val="0"/>
              </a:spcBef>
              <a:spcAft>
                <a:spcPts val="0"/>
              </a:spcAft>
              <a:buNone/>
            </a:pPr>
            <a:r>
              <a:rPr lang="en-US" sz="1050">
                <a:latin typeface="Arial"/>
                <a:ea typeface="Arial"/>
                <a:cs typeface="Arial"/>
                <a:sym typeface="Arial"/>
              </a:rPr>
              <a:t>The Inventory Administrator may delegate duties to a qualified assistant as necessary; however, such delegation does not relieve them of overall responsibility.</a:t>
            </a:r>
            <a:endParaRPr sz="1050">
              <a:latin typeface="Arial"/>
              <a:ea typeface="Arial"/>
              <a:cs typeface="Arial"/>
              <a:sym typeface="Arial"/>
            </a:endParaRPr>
          </a:p>
          <a:p>
            <a:pPr indent="0" lvl="0" marL="0" marR="0" rtl="0" algn="l">
              <a:lnSpc>
                <a:spcPct val="100000"/>
              </a:lnSpc>
              <a:spcBef>
                <a:spcPts val="34"/>
              </a:spcBef>
              <a:spcAft>
                <a:spcPts val="0"/>
              </a:spcAft>
              <a:buNone/>
            </a:pPr>
            <a:r>
              <a:t/>
            </a:r>
            <a:endParaRPr sz="950">
              <a:latin typeface="Times New Roman"/>
              <a:ea typeface="Times New Roman"/>
              <a:cs typeface="Times New Roman"/>
              <a:sym typeface="Times New Roman"/>
            </a:endParaRPr>
          </a:p>
          <a:p>
            <a:pPr indent="-1904" lvl="0" marL="14604" marR="0" rtl="0" algn="l">
              <a:lnSpc>
                <a:spcPct val="100000"/>
              </a:lnSpc>
              <a:spcBef>
                <a:spcPts val="0"/>
              </a:spcBef>
              <a:spcAft>
                <a:spcPts val="0"/>
              </a:spcAft>
              <a:buNone/>
            </a:pPr>
            <a:r>
              <a:rPr lang="en-US" sz="1050" u="sng">
                <a:latin typeface="Arial"/>
                <a:ea typeface="Arial"/>
                <a:cs typeface="Arial"/>
                <a:sym typeface="Arial"/>
              </a:rPr>
              <a:t>QUALITY AND SAFETY MANAGER</a:t>
            </a:r>
            <a:endParaRPr sz="1050">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455" name="Shape 455"/>
        <p:cNvGrpSpPr/>
        <p:nvPr/>
      </p:nvGrpSpPr>
      <p:grpSpPr>
        <a:xfrm>
          <a:off x="0" y="0"/>
          <a:ext cx="0" cy="0"/>
          <a:chOff x="0" y="0"/>
          <a:chExt cx="0" cy="0"/>
        </a:xfrm>
      </p:grpSpPr>
      <p:sp>
        <p:nvSpPr>
          <p:cNvPr id="456" name="Google Shape;456;p28"/>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57" name="Google Shape;457;p28"/>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58" name="Google Shape;458;p28"/>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59" name="Google Shape;459;p28"/>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60" name="Google Shape;460;p28"/>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61" name="Google Shape;461;p28"/>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62" name="Google Shape;462;p28"/>
          <p:cNvSpPr txBox="1"/>
          <p:nvPr/>
        </p:nvSpPr>
        <p:spPr>
          <a:xfrm>
            <a:off x="443829" y="714270"/>
            <a:ext cx="6886575" cy="3141980"/>
          </a:xfrm>
          <a:prstGeom prst="rect">
            <a:avLst/>
          </a:prstGeom>
          <a:noFill/>
          <a:ln>
            <a:noFill/>
          </a:ln>
        </p:spPr>
        <p:txBody>
          <a:bodyPr anchorCtr="0" anchor="t" bIns="0" lIns="0" spcFirstLastPara="1" rIns="0" wrap="square" tIns="0">
            <a:noAutofit/>
          </a:bodyPr>
          <a:lstStyle/>
          <a:p>
            <a:pPr indent="0" lvl="0" marL="0" marR="180975" rtl="0" algn="r">
              <a:lnSpc>
                <a:spcPct val="100000"/>
              </a:lnSpc>
              <a:spcBef>
                <a:spcPts val="0"/>
              </a:spcBef>
              <a:spcAft>
                <a:spcPts val="0"/>
              </a:spcAft>
              <a:buNone/>
            </a:pPr>
            <a:r>
              <a:rPr lang="en-US" sz="1400">
                <a:latin typeface="Courier New"/>
                <a:ea typeface="Courier New"/>
                <a:cs typeface="Courier New"/>
                <a:sym typeface="Courier New"/>
              </a:rPr>
              <a:t>A-11/R-0/09-1-15</a:t>
            </a:r>
            <a:endParaRPr sz="1400">
              <a:latin typeface="Courier New"/>
              <a:ea typeface="Courier New"/>
              <a:cs typeface="Courier New"/>
              <a:sym typeface="Courier New"/>
            </a:endParaRPr>
          </a:p>
          <a:p>
            <a:pPr indent="-634" lvl="0" marL="13334"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47"/>
              </a:spcBef>
              <a:spcAft>
                <a:spcPts val="0"/>
              </a:spcAft>
              <a:buNone/>
            </a:pPr>
            <a:r>
              <a:t/>
            </a:r>
            <a:endParaRPr sz="1150">
              <a:latin typeface="Times New Roman"/>
              <a:ea typeface="Times New Roman"/>
              <a:cs typeface="Times New Roman"/>
              <a:sym typeface="Times New Roman"/>
            </a:endParaRPr>
          </a:p>
          <a:p>
            <a:pPr indent="-228600" lvl="0" marL="241300" marR="0" rtl="0" algn="l">
              <a:lnSpc>
                <a:spcPct val="100000"/>
              </a:lnSpc>
              <a:spcBef>
                <a:spcPts val="0"/>
              </a:spcBef>
              <a:spcAft>
                <a:spcPts val="0"/>
              </a:spcAft>
              <a:buSzPts val="1050"/>
              <a:buFont typeface="Arial"/>
              <a:buChar char="•"/>
            </a:pPr>
            <a:r>
              <a:rPr lang="en-US" sz="1050">
                <a:latin typeface="Arial"/>
                <a:ea typeface="Arial"/>
                <a:cs typeface="Arial"/>
                <a:sym typeface="Arial"/>
              </a:rPr>
              <a:t>Develop, define, integrate, and monitor the Safety Management System.</a:t>
            </a:r>
            <a:endParaRPr sz="1050">
              <a:latin typeface="Arial"/>
              <a:ea typeface="Arial"/>
              <a:cs typeface="Arial"/>
              <a:sym typeface="Arial"/>
            </a:endParaRPr>
          </a:p>
          <a:p>
            <a:pPr indent="-228600" lvl="0" marL="241300" marR="6350" rtl="0" algn="l">
              <a:lnSpc>
                <a:spcPct val="110500"/>
              </a:lnSpc>
              <a:spcBef>
                <a:spcPts val="10"/>
              </a:spcBef>
              <a:spcAft>
                <a:spcPts val="0"/>
              </a:spcAft>
              <a:buSzPts val="1050"/>
              <a:buFont typeface="Arial"/>
              <a:buChar char="•"/>
            </a:pPr>
            <a:r>
              <a:rPr lang="en-US" sz="1050">
                <a:latin typeface="Arial"/>
                <a:ea typeface="Arial"/>
                <a:cs typeface="Arial"/>
                <a:sym typeface="Arial"/>
              </a:rPr>
              <a:t>Provide   Leadership   and   Direction   in   Risk   Management,   Loss   Control,   and   Regulatory   Compliance   to Government and Maritime Safety programs</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Evaluate and audit the safety program.</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Conduct and develop safety training, safety management and accident prevention.</a:t>
            </a:r>
            <a:endParaRPr sz="1050">
              <a:latin typeface="Arial"/>
              <a:ea typeface="Arial"/>
              <a:cs typeface="Arial"/>
              <a:sym typeface="Arial"/>
            </a:endParaRPr>
          </a:p>
          <a:p>
            <a:pPr indent="-228600" lvl="0" marL="241300" marR="0" rtl="0" algn="l">
              <a:lnSpc>
                <a:spcPct val="100000"/>
              </a:lnSpc>
              <a:spcBef>
                <a:spcPts val="130"/>
              </a:spcBef>
              <a:spcAft>
                <a:spcPts val="0"/>
              </a:spcAft>
              <a:buSzPts val="1050"/>
              <a:buFont typeface="Arial"/>
              <a:buChar char="•"/>
            </a:pPr>
            <a:r>
              <a:rPr lang="en-US" sz="1050">
                <a:latin typeface="Arial"/>
                <a:ea typeface="Arial"/>
                <a:cs typeface="Arial"/>
                <a:sym typeface="Arial"/>
              </a:rPr>
              <a:t>Evaluate the maintenance training to ensure fundamental safety principles are integrated into the syllabus.</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Investigate and report on incidents and accidents. Make recommendations to preclude a recurrence.</a:t>
            </a:r>
            <a:endParaRPr sz="1050">
              <a:latin typeface="Arial"/>
              <a:ea typeface="Arial"/>
              <a:cs typeface="Arial"/>
              <a:sym typeface="Arial"/>
            </a:endParaRPr>
          </a:p>
          <a:p>
            <a:pPr indent="-228600" lvl="0" marL="241300" marR="5080" rtl="0" algn="l">
              <a:lnSpc>
                <a:spcPct val="110500"/>
              </a:lnSpc>
              <a:spcBef>
                <a:spcPts val="10"/>
              </a:spcBef>
              <a:spcAft>
                <a:spcPts val="0"/>
              </a:spcAft>
              <a:buSzPts val="1050"/>
              <a:buFont typeface="Arial"/>
              <a:buChar char="•"/>
            </a:pPr>
            <a:r>
              <a:rPr lang="en-US" sz="1050">
                <a:latin typeface="Arial"/>
                <a:ea typeface="Arial"/>
                <a:cs typeface="Arial"/>
                <a:sym typeface="Arial"/>
              </a:rPr>
              <a:t>Conduct hazardous material training as it pertains to this certificate. Direct hazardous material identification and disposal.</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Provide assistance during new employee initial safety training and during recurring training.</a:t>
            </a:r>
            <a:endParaRPr sz="1050">
              <a:latin typeface="Arial"/>
              <a:ea typeface="Arial"/>
              <a:cs typeface="Arial"/>
              <a:sym typeface="Arial"/>
            </a:endParaRPr>
          </a:p>
          <a:p>
            <a:pPr indent="-228600" lvl="0" marL="241300" marR="6350" rtl="0" algn="l">
              <a:lnSpc>
                <a:spcPct val="110500"/>
              </a:lnSpc>
              <a:spcBef>
                <a:spcPts val="10"/>
              </a:spcBef>
              <a:spcAft>
                <a:spcPts val="0"/>
              </a:spcAft>
              <a:buSzPts val="1050"/>
              <a:buFont typeface="Arial"/>
              <a:buChar char="•"/>
            </a:pPr>
            <a:r>
              <a:rPr lang="en-US" sz="1050">
                <a:latin typeface="Arial"/>
                <a:ea typeface="Arial"/>
                <a:cs typeface="Arial"/>
                <a:sym typeface="Arial"/>
              </a:rPr>
              <a:t>Develop  and  maintain  the  Maritime  Helicopters  Emergency  Procedures  Plan,  provide  guidance  to  determine location, use, adequacy, and serviceability of firefighting equipment and other safety equipment.</a:t>
            </a:r>
            <a:endParaRPr sz="1050">
              <a:latin typeface="Arial"/>
              <a:ea typeface="Arial"/>
              <a:cs typeface="Arial"/>
              <a:sym typeface="Arial"/>
            </a:endParaRPr>
          </a:p>
          <a:p>
            <a:pPr indent="0" lvl="0" marL="0" marR="0" rtl="0" algn="l">
              <a:lnSpc>
                <a:spcPct val="100000"/>
              </a:lnSpc>
              <a:spcBef>
                <a:spcPts val="45"/>
              </a:spcBef>
              <a:spcAft>
                <a:spcPts val="0"/>
              </a:spcAft>
              <a:buNone/>
            </a:pPr>
            <a:r>
              <a:t/>
            </a:r>
            <a:endParaRPr sz="1250">
              <a:latin typeface="Times New Roman"/>
              <a:ea typeface="Times New Roman"/>
              <a:cs typeface="Times New Roman"/>
              <a:sym typeface="Times New Roman"/>
            </a:endParaRPr>
          </a:p>
          <a:p>
            <a:pPr indent="0" lvl="0" marL="12700" marR="5080" rtl="0" algn="l">
              <a:lnSpc>
                <a:spcPct val="114285"/>
              </a:lnSpc>
              <a:spcBef>
                <a:spcPts val="0"/>
              </a:spcBef>
              <a:spcAft>
                <a:spcPts val="0"/>
              </a:spcAft>
              <a:buNone/>
            </a:pPr>
            <a:r>
              <a:rPr lang="en-US" sz="1050">
                <a:latin typeface="Arial"/>
                <a:ea typeface="Arial"/>
                <a:cs typeface="Arial"/>
                <a:sym typeface="Arial"/>
              </a:rPr>
              <a:t>The  Quality  and  Safety  Manager  may  delegate  duties  to  a  qualified  assistant  as  necessary.  However,  such delegation does not relieve the Safety Manager of overall responsibility.</a:t>
            </a:r>
            <a:endParaRPr sz="105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466" name="Shape 466"/>
        <p:cNvGrpSpPr/>
        <p:nvPr/>
      </p:nvGrpSpPr>
      <p:grpSpPr>
        <a:xfrm>
          <a:off x="0" y="0"/>
          <a:ext cx="0" cy="0"/>
          <a:chOff x="0" y="0"/>
          <a:chExt cx="0" cy="0"/>
        </a:xfrm>
      </p:grpSpPr>
      <p:sp>
        <p:nvSpPr>
          <p:cNvPr id="467" name="Google Shape;467;p29"/>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68" name="Google Shape;468;p29"/>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69" name="Google Shape;469;p29"/>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0" name="Google Shape;470;p29"/>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1" name="Google Shape;471;p29"/>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2" name="Google Shape;472;p29"/>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3" name="Google Shape;473;p29"/>
          <p:cNvSpPr txBox="1"/>
          <p:nvPr/>
        </p:nvSpPr>
        <p:spPr>
          <a:xfrm>
            <a:off x="444500" y="714270"/>
            <a:ext cx="6709409" cy="98361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A-12/R-0/09-1-15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12700" marR="0" rtl="0" algn="l">
              <a:lnSpc>
                <a:spcPct val="100000"/>
              </a:lnSpc>
              <a:spcBef>
                <a:spcPts val="0"/>
              </a:spcBef>
              <a:spcAft>
                <a:spcPts val="0"/>
              </a:spcAft>
              <a:buNone/>
            </a:pPr>
            <a:r>
              <a:rPr lang="en-US" sz="1050" u="sng">
                <a:latin typeface="Arial"/>
                <a:ea typeface="Arial"/>
                <a:cs typeface="Arial"/>
                <a:sym typeface="Arial"/>
              </a:rPr>
              <a:t>DEFINITIONS</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a:latin typeface="Arial"/>
                <a:ea typeface="Arial"/>
                <a:cs typeface="Arial"/>
                <a:sym typeface="Arial"/>
              </a:rPr>
              <a:t>CAMP  Continuous Airworthiness Maintenance Program</a:t>
            </a:r>
            <a:endParaRPr sz="1050">
              <a:latin typeface="Arial"/>
              <a:ea typeface="Arial"/>
              <a:cs typeface="Arial"/>
              <a:sym typeface="Arial"/>
            </a:endParaRPr>
          </a:p>
        </p:txBody>
      </p:sp>
      <p:sp>
        <p:nvSpPr>
          <p:cNvPr id="474" name="Google Shape;474;p29"/>
          <p:cNvSpPr txBox="1"/>
          <p:nvPr/>
        </p:nvSpPr>
        <p:spPr>
          <a:xfrm>
            <a:off x="444231" y="1692211"/>
            <a:ext cx="373380" cy="466090"/>
          </a:xfrm>
          <a:prstGeom prst="rect">
            <a:avLst/>
          </a:prstGeom>
          <a:noFill/>
          <a:ln>
            <a:noFill/>
          </a:ln>
        </p:spPr>
        <p:txBody>
          <a:bodyPr anchorCtr="0" anchor="t" bIns="0" lIns="0" spcFirstLastPara="1" rIns="0" wrap="square" tIns="0">
            <a:noAutofit/>
          </a:bodyPr>
          <a:lstStyle/>
          <a:p>
            <a:pPr indent="0" lvl="0" marL="12700" marR="0" rtl="0" algn="l">
              <a:lnSpc>
                <a:spcPct val="117142"/>
              </a:lnSpc>
              <a:spcBef>
                <a:spcPts val="0"/>
              </a:spcBef>
              <a:spcAft>
                <a:spcPts val="0"/>
              </a:spcAft>
              <a:buNone/>
            </a:pPr>
            <a:r>
              <a:rPr lang="en-US" sz="1050">
                <a:latin typeface="Arial"/>
                <a:ea typeface="Arial"/>
                <a:cs typeface="Arial"/>
                <a:sym typeface="Arial"/>
              </a:rPr>
              <a:t>ACTT</a:t>
            </a:r>
            <a:endParaRPr sz="1050">
              <a:latin typeface="Arial"/>
              <a:ea typeface="Arial"/>
              <a:cs typeface="Arial"/>
              <a:sym typeface="Arial"/>
            </a:endParaRPr>
          </a:p>
          <a:p>
            <a:pPr indent="0" lvl="0" marL="12700" marR="106045" rtl="0" algn="l">
              <a:lnSpc>
                <a:spcPct val="115238"/>
              </a:lnSpc>
              <a:spcBef>
                <a:spcPts val="50"/>
              </a:spcBef>
              <a:spcAft>
                <a:spcPts val="0"/>
              </a:spcAft>
              <a:buNone/>
            </a:pPr>
            <a:r>
              <a:rPr lang="en-US" sz="1050">
                <a:latin typeface="Arial"/>
                <a:ea typeface="Arial"/>
                <a:cs typeface="Arial"/>
                <a:sym typeface="Arial"/>
              </a:rPr>
              <a:t>Acft MHI</a:t>
            </a:r>
            <a:endParaRPr sz="1050">
              <a:latin typeface="Arial"/>
              <a:ea typeface="Arial"/>
              <a:cs typeface="Arial"/>
              <a:sym typeface="Arial"/>
            </a:endParaRPr>
          </a:p>
        </p:txBody>
      </p:sp>
      <p:sp>
        <p:nvSpPr>
          <p:cNvPr id="475" name="Google Shape;475;p29"/>
          <p:cNvSpPr txBox="1"/>
          <p:nvPr/>
        </p:nvSpPr>
        <p:spPr>
          <a:xfrm>
            <a:off x="901419" y="1692211"/>
            <a:ext cx="1530985" cy="466090"/>
          </a:xfrm>
          <a:prstGeom prst="rect">
            <a:avLst/>
          </a:prstGeom>
          <a:noFill/>
          <a:ln>
            <a:noFill/>
          </a:ln>
        </p:spPr>
        <p:txBody>
          <a:bodyPr anchorCtr="0" anchor="t" bIns="0" lIns="0" spcFirstLastPara="1" rIns="0" wrap="square" tIns="0">
            <a:noAutofit/>
          </a:bodyPr>
          <a:lstStyle/>
          <a:p>
            <a:pPr indent="0" lvl="0" marL="12700" marR="418465" rtl="0" algn="l">
              <a:lnSpc>
                <a:spcPct val="114285"/>
              </a:lnSpc>
              <a:spcBef>
                <a:spcPts val="0"/>
              </a:spcBef>
              <a:spcAft>
                <a:spcPts val="0"/>
              </a:spcAft>
              <a:buNone/>
            </a:pPr>
            <a:r>
              <a:rPr lang="en-US" sz="1050">
                <a:latin typeface="Arial"/>
                <a:ea typeface="Arial"/>
                <a:cs typeface="Arial"/>
                <a:sym typeface="Arial"/>
              </a:rPr>
              <a:t>Aircraft Total Time Aircraft</a:t>
            </a:r>
            <a:endParaRPr sz="1050">
              <a:latin typeface="Arial"/>
              <a:ea typeface="Arial"/>
              <a:cs typeface="Arial"/>
              <a:sym typeface="Arial"/>
            </a:endParaRPr>
          </a:p>
          <a:p>
            <a:pPr indent="0" lvl="0" marL="12700" marR="0" rtl="0" algn="l">
              <a:lnSpc>
                <a:spcPct val="112380"/>
              </a:lnSpc>
              <a:spcBef>
                <a:spcPts val="0"/>
              </a:spcBef>
              <a:spcAft>
                <a:spcPts val="0"/>
              </a:spcAft>
              <a:buNone/>
            </a:pPr>
            <a:r>
              <a:rPr lang="en-US" sz="1050">
                <a:latin typeface="Arial"/>
                <a:ea typeface="Arial"/>
                <a:cs typeface="Arial"/>
                <a:sym typeface="Arial"/>
              </a:rPr>
              <a:t>Maritime Helicopters, Inc.</a:t>
            </a:r>
            <a:endParaRPr sz="1050">
              <a:latin typeface="Arial"/>
              <a:ea typeface="Arial"/>
              <a:cs typeface="Arial"/>
              <a:sym typeface="Arial"/>
            </a:endParaRPr>
          </a:p>
        </p:txBody>
      </p:sp>
      <p:sp>
        <p:nvSpPr>
          <p:cNvPr id="476" name="Google Shape;476;p29"/>
          <p:cNvSpPr txBox="1"/>
          <p:nvPr/>
        </p:nvSpPr>
        <p:spPr>
          <a:xfrm>
            <a:off x="444097" y="2152483"/>
            <a:ext cx="6701155" cy="926465"/>
          </a:xfrm>
          <a:prstGeom prst="rect">
            <a:avLst/>
          </a:prstGeom>
          <a:noFill/>
          <a:ln>
            <a:noFill/>
          </a:ln>
        </p:spPr>
        <p:txBody>
          <a:bodyPr anchorCtr="0" anchor="t" bIns="0" lIns="0" spcFirstLastPara="1" rIns="0" wrap="square" tIns="0">
            <a:noAutofit/>
          </a:bodyPr>
          <a:lstStyle/>
          <a:p>
            <a:pPr indent="0" lvl="0" marL="12700" marR="0" rtl="0" algn="l">
              <a:lnSpc>
                <a:spcPct val="117142"/>
              </a:lnSpc>
              <a:spcBef>
                <a:spcPts val="0"/>
              </a:spcBef>
              <a:spcAft>
                <a:spcPts val="0"/>
              </a:spcAft>
              <a:buNone/>
            </a:pPr>
            <a:r>
              <a:rPr lang="en-US" sz="1050">
                <a:latin typeface="Arial"/>
                <a:ea typeface="Arial"/>
                <a:cs typeface="Arial"/>
                <a:sym typeface="Arial"/>
              </a:rPr>
              <a:t>CALM  Computer Aircraft Log Manager</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CAS	Continuing Airworthiness Surveillance</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CERTIFICATE HOLDER ............................................................................................ Refers to Maritime Helicopters</a:t>
            </a:r>
            <a:endParaRPr sz="1050">
              <a:latin typeface="Arial"/>
              <a:ea typeface="Arial"/>
              <a:cs typeface="Arial"/>
              <a:sym typeface="Arial"/>
            </a:endParaRPr>
          </a:p>
          <a:p>
            <a:pPr indent="0" lvl="0" marL="12700" marR="4264660" rtl="0" algn="l">
              <a:lnSpc>
                <a:spcPct val="115238"/>
              </a:lnSpc>
              <a:spcBef>
                <a:spcPts val="50"/>
              </a:spcBef>
              <a:spcAft>
                <a:spcPts val="0"/>
              </a:spcAft>
              <a:buNone/>
            </a:pPr>
            <a:r>
              <a:rPr lang="en-US" sz="1050">
                <a:latin typeface="Arial"/>
                <a:ea typeface="Arial"/>
                <a:cs typeface="Arial"/>
                <a:sym typeface="Arial"/>
              </a:rPr>
              <a:t>CFR	Code of Federal Regulations CHDO  Certificate Holder’s District Office CTS	Computer Training Systems</a:t>
            </a:r>
            <a:endParaRPr sz="1050">
              <a:latin typeface="Arial"/>
              <a:ea typeface="Arial"/>
              <a:cs typeface="Arial"/>
              <a:sym typeface="Arial"/>
            </a:endParaRPr>
          </a:p>
        </p:txBody>
      </p:sp>
      <p:sp>
        <p:nvSpPr>
          <p:cNvPr id="477" name="Google Shape;477;p29"/>
          <p:cNvSpPr txBox="1"/>
          <p:nvPr/>
        </p:nvSpPr>
        <p:spPr>
          <a:xfrm>
            <a:off x="444097" y="3071419"/>
            <a:ext cx="714375"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50">
                <a:latin typeface="Arial"/>
                <a:ea typeface="Arial"/>
                <a:cs typeface="Arial"/>
                <a:sym typeface="Arial"/>
              </a:rPr>
              <a:t>DESIGNEE</a:t>
            </a:r>
            <a:endParaRPr sz="1050">
              <a:latin typeface="Arial"/>
              <a:ea typeface="Arial"/>
              <a:cs typeface="Arial"/>
              <a:sym typeface="Arial"/>
            </a:endParaRPr>
          </a:p>
        </p:txBody>
      </p:sp>
      <p:sp>
        <p:nvSpPr>
          <p:cNvPr id="478" name="Google Shape;478;p29"/>
          <p:cNvSpPr txBox="1"/>
          <p:nvPr/>
        </p:nvSpPr>
        <p:spPr>
          <a:xfrm>
            <a:off x="1395085" y="3071419"/>
            <a:ext cx="5763260"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50">
                <a:latin typeface="Arial"/>
                <a:ea typeface="Arial"/>
                <a:cs typeface="Arial"/>
                <a:sym typeface="Arial"/>
              </a:rPr>
              <a:t>……Refers to a person designated to act in the capacity of another within a defined scope. The</a:t>
            </a:r>
            <a:endParaRPr sz="1050">
              <a:latin typeface="Arial"/>
              <a:ea typeface="Arial"/>
              <a:cs typeface="Arial"/>
              <a:sym typeface="Arial"/>
            </a:endParaRPr>
          </a:p>
        </p:txBody>
      </p:sp>
      <p:sp>
        <p:nvSpPr>
          <p:cNvPr id="479" name="Google Shape;479;p29"/>
          <p:cNvSpPr txBox="1"/>
          <p:nvPr/>
        </p:nvSpPr>
        <p:spPr>
          <a:xfrm>
            <a:off x="444097" y="3225379"/>
            <a:ext cx="4512945" cy="1539240"/>
          </a:xfrm>
          <a:prstGeom prst="rect">
            <a:avLst/>
          </a:prstGeom>
          <a:noFill/>
          <a:ln>
            <a:noFill/>
          </a:ln>
        </p:spPr>
        <p:txBody>
          <a:bodyPr anchorCtr="0" anchor="t" bIns="0" lIns="0" spcFirstLastPara="1" rIns="0" wrap="square" tIns="0">
            <a:noAutofit/>
          </a:bodyPr>
          <a:lstStyle/>
          <a:p>
            <a:pPr indent="0" lvl="0" marL="12700" marR="5080" rtl="0" algn="l">
              <a:lnSpc>
                <a:spcPct val="115238"/>
              </a:lnSpc>
              <a:spcBef>
                <a:spcPts val="0"/>
              </a:spcBef>
              <a:spcAft>
                <a:spcPts val="0"/>
              </a:spcAft>
              <a:buNone/>
            </a:pPr>
            <a:r>
              <a:rPr lang="en-US" sz="1050">
                <a:latin typeface="Arial"/>
                <a:ea typeface="Arial"/>
                <a:cs typeface="Arial"/>
                <a:sym typeface="Arial"/>
              </a:rPr>
              <a:t>designees for the Director of Maintenance are the Lead or on call Mechanic. FAA	Federal Aviation Administration</a:t>
            </a:r>
            <a:endParaRPr sz="1050">
              <a:latin typeface="Arial"/>
              <a:ea typeface="Arial"/>
              <a:cs typeface="Arial"/>
              <a:sym typeface="Arial"/>
            </a:endParaRPr>
          </a:p>
          <a:p>
            <a:pPr indent="0" lvl="0" marL="12700" marR="0" rtl="0" algn="l">
              <a:lnSpc>
                <a:spcPct val="109047"/>
              </a:lnSpc>
              <a:spcBef>
                <a:spcPts val="0"/>
              </a:spcBef>
              <a:spcAft>
                <a:spcPts val="0"/>
              </a:spcAft>
              <a:buNone/>
            </a:pPr>
            <a:r>
              <a:rPr lang="en-US" sz="1050">
                <a:latin typeface="Arial"/>
                <a:ea typeface="Arial"/>
                <a:cs typeface="Arial"/>
                <a:sym typeface="Arial"/>
              </a:rPr>
              <a:t>GMM	General Maintenance Manual</a:t>
            </a:r>
            <a:endParaRPr sz="1050">
              <a:latin typeface="Arial"/>
              <a:ea typeface="Arial"/>
              <a:cs typeface="Arial"/>
              <a:sym typeface="Arial"/>
            </a:endParaRPr>
          </a:p>
          <a:p>
            <a:pPr indent="0" lvl="0" marL="12700" marR="2395220" rtl="0" algn="l">
              <a:lnSpc>
                <a:spcPct val="114285"/>
              </a:lnSpc>
              <a:spcBef>
                <a:spcPts val="65"/>
              </a:spcBef>
              <a:spcAft>
                <a:spcPts val="0"/>
              </a:spcAft>
              <a:buNone/>
            </a:pPr>
            <a:r>
              <a:rPr lang="en-US" sz="1050">
                <a:latin typeface="Arial"/>
                <a:ea typeface="Arial"/>
                <a:cs typeface="Arial"/>
                <a:sym typeface="Arial"/>
              </a:rPr>
              <a:t>GOM	General Operations Manual IAW	In Accordance With</a:t>
            </a:r>
            <a:endParaRPr sz="1050">
              <a:latin typeface="Arial"/>
              <a:ea typeface="Arial"/>
              <a:cs typeface="Arial"/>
              <a:sym typeface="Arial"/>
            </a:endParaRPr>
          </a:p>
          <a:p>
            <a:pPr indent="0" lvl="0" marL="12700" marR="2572385" rtl="0" algn="l">
              <a:lnSpc>
                <a:spcPct val="115238"/>
              </a:lnSpc>
              <a:spcBef>
                <a:spcPts val="5"/>
              </a:spcBef>
              <a:spcAft>
                <a:spcPts val="0"/>
              </a:spcAft>
              <a:buNone/>
            </a:pPr>
            <a:r>
              <a:rPr lang="en-US" sz="1050">
                <a:latin typeface="Arial"/>
                <a:ea typeface="Arial"/>
                <a:cs typeface="Arial"/>
                <a:sym typeface="Arial"/>
              </a:rPr>
              <a:t>IFR	Instrument Flight Rules MEL	Minimum Equipment List</a:t>
            </a:r>
            <a:endParaRPr sz="1050">
              <a:latin typeface="Arial"/>
              <a:ea typeface="Arial"/>
              <a:cs typeface="Arial"/>
              <a:sym typeface="Arial"/>
            </a:endParaRPr>
          </a:p>
          <a:p>
            <a:pPr indent="0" lvl="0" marL="12700" marR="0" rtl="0" algn="l">
              <a:lnSpc>
                <a:spcPct val="109047"/>
              </a:lnSpc>
              <a:spcBef>
                <a:spcPts val="0"/>
              </a:spcBef>
              <a:spcAft>
                <a:spcPts val="0"/>
              </a:spcAft>
              <a:buNone/>
            </a:pPr>
            <a:r>
              <a:rPr lang="en-US" sz="1050">
                <a:latin typeface="Arial"/>
                <a:ea typeface="Arial"/>
                <a:cs typeface="Arial"/>
                <a:sym typeface="Arial"/>
              </a:rPr>
              <a:t>MIS	Mechanical Interruption Summary</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MM	Maintenance Manual</a:t>
            </a:r>
            <a:endParaRPr sz="1050">
              <a:latin typeface="Arial"/>
              <a:ea typeface="Arial"/>
              <a:cs typeface="Arial"/>
              <a:sym typeface="Arial"/>
            </a:endParaRPr>
          </a:p>
          <a:p>
            <a:pPr indent="0" lvl="0" marL="12700" marR="0" rtl="0" algn="l">
              <a:lnSpc>
                <a:spcPct val="117142"/>
              </a:lnSpc>
              <a:spcBef>
                <a:spcPts val="0"/>
              </a:spcBef>
              <a:spcAft>
                <a:spcPts val="0"/>
              </a:spcAft>
              <a:buNone/>
            </a:pPr>
            <a:r>
              <a:rPr lang="en-US" sz="1050">
                <a:latin typeface="Arial"/>
                <a:ea typeface="Arial"/>
                <a:cs typeface="Arial"/>
                <a:sym typeface="Arial"/>
              </a:rPr>
              <a:t>NTSB   National Transportation Safety Board</a:t>
            </a:r>
            <a:endParaRPr sz="1050">
              <a:latin typeface="Arial"/>
              <a:ea typeface="Arial"/>
              <a:cs typeface="Arial"/>
              <a:sym typeface="Arial"/>
            </a:endParaRPr>
          </a:p>
        </p:txBody>
      </p:sp>
      <p:sp>
        <p:nvSpPr>
          <p:cNvPr id="480" name="Google Shape;480;p29"/>
          <p:cNvSpPr txBox="1"/>
          <p:nvPr/>
        </p:nvSpPr>
        <p:spPr>
          <a:xfrm>
            <a:off x="444097" y="4758548"/>
            <a:ext cx="774700"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50">
                <a:latin typeface="Arial"/>
                <a:ea typeface="Arial"/>
                <a:cs typeface="Arial"/>
                <a:sym typeface="Arial"/>
              </a:rPr>
              <a:t>OPERATOR</a:t>
            </a:r>
            <a:endParaRPr sz="1050">
              <a:latin typeface="Arial"/>
              <a:ea typeface="Arial"/>
              <a:cs typeface="Arial"/>
              <a:sym typeface="Arial"/>
            </a:endParaRPr>
          </a:p>
        </p:txBody>
      </p:sp>
      <p:sp>
        <p:nvSpPr>
          <p:cNvPr id="481" name="Google Shape;481;p29"/>
          <p:cNvSpPr txBox="1"/>
          <p:nvPr/>
        </p:nvSpPr>
        <p:spPr>
          <a:xfrm>
            <a:off x="1358607" y="4758548"/>
            <a:ext cx="1858645"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50">
                <a:latin typeface="Arial"/>
                <a:ea typeface="Arial"/>
                <a:cs typeface="Arial"/>
                <a:sym typeface="Arial"/>
              </a:rPr>
              <a:t>Refers to the Certificate Holder</a:t>
            </a:r>
            <a:endParaRPr sz="1050">
              <a:latin typeface="Arial"/>
              <a:ea typeface="Arial"/>
              <a:cs typeface="Arial"/>
              <a:sym typeface="Arial"/>
            </a:endParaRPr>
          </a:p>
        </p:txBody>
      </p:sp>
      <p:sp>
        <p:nvSpPr>
          <p:cNvPr id="482" name="Google Shape;482;p29"/>
          <p:cNvSpPr txBox="1"/>
          <p:nvPr/>
        </p:nvSpPr>
        <p:spPr>
          <a:xfrm>
            <a:off x="444231" y="4912508"/>
            <a:ext cx="2270760" cy="926465"/>
          </a:xfrm>
          <a:prstGeom prst="rect">
            <a:avLst/>
          </a:prstGeom>
          <a:noFill/>
          <a:ln>
            <a:noFill/>
          </a:ln>
        </p:spPr>
        <p:txBody>
          <a:bodyPr anchorCtr="0" anchor="t" bIns="0" lIns="0" spcFirstLastPara="1" rIns="0" wrap="square" tIns="0">
            <a:noAutofit/>
          </a:bodyPr>
          <a:lstStyle/>
          <a:p>
            <a:pPr indent="0" lvl="0" marL="12700" marR="0" rtl="0" algn="just">
              <a:lnSpc>
                <a:spcPct val="117142"/>
              </a:lnSpc>
              <a:spcBef>
                <a:spcPts val="0"/>
              </a:spcBef>
              <a:spcAft>
                <a:spcPts val="0"/>
              </a:spcAft>
              <a:buNone/>
            </a:pPr>
            <a:r>
              <a:rPr lang="en-US" sz="1050">
                <a:latin typeface="Arial"/>
                <a:ea typeface="Arial"/>
                <a:cs typeface="Arial"/>
                <a:sym typeface="Arial"/>
              </a:rPr>
              <a:t>PIC      Pilot in Command</a:t>
            </a:r>
            <a:endParaRPr sz="1050">
              <a:latin typeface="Arial"/>
              <a:ea typeface="Arial"/>
              <a:cs typeface="Arial"/>
              <a:sym typeface="Arial"/>
            </a:endParaRPr>
          </a:p>
          <a:p>
            <a:pPr indent="0" lvl="0" marL="12700" marR="367665" rtl="0" algn="just">
              <a:lnSpc>
                <a:spcPct val="115238"/>
              </a:lnSpc>
              <a:spcBef>
                <a:spcPts val="50"/>
              </a:spcBef>
              <a:spcAft>
                <a:spcPts val="0"/>
              </a:spcAft>
              <a:buNone/>
            </a:pPr>
            <a:r>
              <a:rPr lang="en-US" sz="1050">
                <a:latin typeface="Arial"/>
                <a:ea typeface="Arial"/>
                <a:cs typeface="Arial"/>
                <a:sym typeface="Arial"/>
              </a:rPr>
              <a:t>RFM    Rotorcraft Flight Manual SDR     Service Difficulty Report SIC      Second in Command</a:t>
            </a:r>
            <a:endParaRPr sz="1050">
              <a:latin typeface="Arial"/>
              <a:ea typeface="Arial"/>
              <a:cs typeface="Arial"/>
              <a:sym typeface="Arial"/>
            </a:endParaRPr>
          </a:p>
          <a:p>
            <a:pPr indent="0" lvl="0" marL="12700" marR="0" rtl="0" algn="just">
              <a:lnSpc>
                <a:spcPct val="109047"/>
              </a:lnSpc>
              <a:spcBef>
                <a:spcPts val="0"/>
              </a:spcBef>
              <a:spcAft>
                <a:spcPts val="0"/>
              </a:spcAft>
              <a:buNone/>
            </a:pPr>
            <a:r>
              <a:rPr lang="en-US" sz="1050">
                <a:latin typeface="Arial"/>
                <a:ea typeface="Arial"/>
                <a:cs typeface="Arial"/>
                <a:sym typeface="Arial"/>
              </a:rPr>
              <a:t>STC     Supplemental Type Certificate</a:t>
            </a:r>
            <a:endParaRPr sz="1050">
              <a:latin typeface="Arial"/>
              <a:ea typeface="Arial"/>
              <a:cs typeface="Arial"/>
              <a:sym typeface="Arial"/>
            </a:endParaRPr>
          </a:p>
          <a:p>
            <a:pPr indent="0" lvl="0" marL="12700" marR="0" rtl="0" algn="just">
              <a:lnSpc>
                <a:spcPct val="117619"/>
              </a:lnSpc>
              <a:spcBef>
                <a:spcPts val="0"/>
              </a:spcBef>
              <a:spcAft>
                <a:spcPts val="0"/>
              </a:spcAft>
              <a:buNone/>
            </a:pPr>
            <a:r>
              <a:rPr lang="en-US" sz="1050">
                <a:latin typeface="Arial"/>
                <a:ea typeface="Arial"/>
                <a:cs typeface="Arial"/>
                <a:sym typeface="Arial"/>
              </a:rPr>
              <a:t>VFR     Visual Flight Rules</a:t>
            </a:r>
            <a:endParaRPr sz="1050">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486" name="Shape 486"/>
        <p:cNvGrpSpPr/>
        <p:nvPr/>
      </p:nvGrpSpPr>
      <p:grpSpPr>
        <a:xfrm>
          <a:off x="0" y="0"/>
          <a:ext cx="0" cy="0"/>
          <a:chOff x="0" y="0"/>
          <a:chExt cx="0" cy="0"/>
        </a:xfrm>
      </p:grpSpPr>
      <p:sp>
        <p:nvSpPr>
          <p:cNvPr id="487" name="Google Shape;487;p30"/>
          <p:cNvSpPr txBox="1"/>
          <p:nvPr/>
        </p:nvSpPr>
        <p:spPr>
          <a:xfrm>
            <a:off x="444500" y="531391"/>
            <a:ext cx="6709409"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B-1/R-0/01-01-16</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488" name="Google Shape;488;p30"/>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9" name="Google Shape;489;p30"/>
          <p:cNvSpPr txBox="1"/>
          <p:nvPr/>
        </p:nvSpPr>
        <p:spPr>
          <a:xfrm>
            <a:off x="2101088" y="2765060"/>
            <a:ext cx="3570604" cy="28003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2000" u="sng">
                <a:latin typeface="Arial"/>
                <a:ea typeface="Arial"/>
                <a:cs typeface="Arial"/>
                <a:sym typeface="Arial"/>
              </a:rPr>
              <a:t>SECTION B – MAINTENANCE</a:t>
            </a:r>
            <a:endParaRPr sz="2000">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3" name="Shape 493"/>
        <p:cNvGrpSpPr/>
        <p:nvPr/>
      </p:nvGrpSpPr>
      <p:grpSpPr>
        <a:xfrm>
          <a:off x="0" y="0"/>
          <a:ext cx="0" cy="0"/>
          <a:chOff x="0" y="0"/>
          <a:chExt cx="0" cy="0"/>
        </a:xfrm>
      </p:grpSpPr>
      <p:sp>
        <p:nvSpPr>
          <p:cNvPr id="494" name="Google Shape;494;p31"/>
          <p:cNvSpPr txBox="1"/>
          <p:nvPr/>
        </p:nvSpPr>
        <p:spPr>
          <a:xfrm>
            <a:off x="444463" y="531391"/>
            <a:ext cx="6886575" cy="7440930"/>
          </a:xfrm>
          <a:prstGeom prst="rect">
            <a:avLst/>
          </a:prstGeom>
          <a:noFill/>
          <a:ln>
            <a:noFill/>
          </a:ln>
        </p:spPr>
        <p:txBody>
          <a:bodyPr anchorCtr="0" anchor="t" bIns="0" lIns="0" spcFirstLastPara="1" rIns="0" wrap="square" tIns="0">
            <a:noAutofit/>
          </a:bodyPr>
          <a:lstStyle/>
          <a:p>
            <a:pPr indent="0" lvl="0" marL="0" marR="181610" rtl="0" algn="r">
              <a:lnSpc>
                <a:spcPct val="100000"/>
              </a:lnSpc>
              <a:spcBef>
                <a:spcPts val="0"/>
              </a:spcBef>
              <a:spcAft>
                <a:spcPts val="0"/>
              </a:spcAft>
              <a:buNone/>
            </a:pPr>
            <a:r>
              <a:rPr lang="en-US" sz="1400">
                <a:latin typeface="Courier New"/>
                <a:ea typeface="Courier New"/>
                <a:cs typeface="Courier New"/>
                <a:sym typeface="Courier New"/>
              </a:rPr>
              <a:t>B-2/R-0/01-01-16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AIRCRAFT AIRWORTHINESS CHECK</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[135.25]</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All aircraft will have an Airworthiness Check performed by a company mechanic in accordance with the applicable Maintenance Manual. This shall be performed on days the aircraft is in service, after the last flight or before the first fight of the day. When a Airworthiness Check has been completed, the mechanic shall place a green sock over the cyclic indicating to the pilot the check has been performed.</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900"/>
              </a:lnSpc>
              <a:spcBef>
                <a:spcPts val="0"/>
              </a:spcBef>
              <a:spcAft>
                <a:spcPts val="0"/>
              </a:spcAft>
              <a:buNone/>
            </a:pPr>
            <a:r>
              <a:rPr lang="en-US" sz="1050">
                <a:latin typeface="Arial"/>
                <a:ea typeface="Arial"/>
                <a:cs typeface="Arial"/>
                <a:sym typeface="Arial"/>
              </a:rPr>
              <a:t>It is expected that if a mechanic is physically present, this check shall be performed by the mechanic each flight day. The mechanic shall also meet with the duty pilot to review the Aircraft Status CALM Report to include any pen and ink changes to ensure awareness of items coming due. Pilots and mechanics must concur that all items coming due are noted on the Aircraft Status CALM Report and the Items Due section of the Aircraft Log Book.</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6985" rtl="0" algn="just">
              <a:lnSpc>
                <a:spcPct val="95700"/>
              </a:lnSpc>
              <a:spcBef>
                <a:spcPts val="0"/>
              </a:spcBef>
              <a:spcAft>
                <a:spcPts val="0"/>
              </a:spcAft>
              <a:buNone/>
            </a:pPr>
            <a:r>
              <a:rPr lang="en-US" sz="1050">
                <a:latin typeface="Arial"/>
                <a:ea typeface="Arial"/>
                <a:cs typeface="Arial"/>
                <a:sym typeface="Arial"/>
              </a:rPr>
              <a:t>If maintenance discrepancies are identified during the Airworthiness Check, an appropriate log book entry shall be made  by  the  individual  who  made  the  discovery  and  an  appropriately  rated  mechanic  contacted  to  perform corrective action.</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lang="en-US" sz="1050">
                <a:latin typeface="Arial"/>
                <a:ea typeface="Arial"/>
                <a:cs typeface="Arial"/>
                <a:sym typeface="Arial"/>
              </a:rPr>
              <a:t>If  discrepancies  are  identified  during  an  Aircraft  Status  CALM  Report  review,  the  aircraft  shall  immediately  be removed from service until an appropriately rated mechanic resolves the discrepancy.</a:t>
            </a:r>
            <a:endParaRPr sz="1050">
              <a:latin typeface="Arial"/>
              <a:ea typeface="Arial"/>
              <a:cs typeface="Arial"/>
              <a:sym typeface="Arial"/>
            </a:endParaRPr>
          </a:p>
          <a:p>
            <a:pPr indent="0" lvl="0" marL="0" marR="0" rtl="0" algn="l">
              <a:lnSpc>
                <a:spcPct val="100000"/>
              </a:lnSpc>
              <a:spcBef>
                <a:spcPts val="41"/>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500"/>
              </a:lnSpc>
              <a:spcBef>
                <a:spcPts val="0"/>
              </a:spcBef>
              <a:spcAft>
                <a:spcPts val="0"/>
              </a:spcAft>
              <a:buNone/>
            </a:pPr>
            <a:r>
              <a:rPr lang="en-US" sz="1050">
                <a:latin typeface="Arial"/>
                <a:ea typeface="Arial"/>
                <a:cs typeface="Arial"/>
                <a:sym typeface="Arial"/>
              </a:rPr>
              <a:t>In  the  absence  of  a  company  mechanic,  the  pilots  preflight  shall  be  the  equivalent  of  an  aircraft  Airworthiness Check. The pilot shall record the preflight / airworthiness check by signing the appropriate section of the Helicopter Log. The pilot shall utilize the preflight section of the appropriate approved Rotorcraft Flight Manual. This check shall include a review of the Aircraft Status CALM Report .</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12700" lvl="0" marL="12700" marR="6350" rtl="0" algn="just">
              <a:lnSpc>
                <a:spcPct val="114285"/>
              </a:lnSpc>
              <a:spcBef>
                <a:spcPts val="0"/>
              </a:spcBef>
              <a:spcAft>
                <a:spcPts val="0"/>
              </a:spcAft>
              <a:buNone/>
            </a:pPr>
            <a:r>
              <a:rPr lang="en-US" sz="1050">
                <a:latin typeface="Arial"/>
                <a:ea typeface="Arial"/>
                <a:cs typeface="Arial"/>
                <a:sym typeface="Arial"/>
              </a:rPr>
              <a:t>Once  the  pilot  completes  an  Airworthiness  Check  or  preflight,  the  aircraft  is  considered  to  be  ready  for  flight.  A mechanic shall not open any cowling and/or perform any maintenance unless the pilot is notified.</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3"/>
              </a:spcBef>
              <a:spcAft>
                <a:spcPts val="0"/>
              </a:spcAft>
              <a:buNone/>
            </a:pPr>
            <a:r>
              <a:t/>
            </a:r>
            <a:endParaRPr sz="100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AIRCRAFT EQUIPMENT AND CONFORMITY CHECK</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[135.143]</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The following procedures shall be accomplished prior to adding aircraft to the Operation Specifications.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NOTE: </a:t>
            </a:r>
            <a:r>
              <a:rPr lang="en-US" sz="1050">
                <a:latin typeface="Arial"/>
                <a:ea typeface="Arial"/>
                <a:cs typeface="Arial"/>
                <a:sym typeface="Arial"/>
              </a:rPr>
              <a:t>These procedures do not have to be completed in sequential order.</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All  historical  records  shall  be  audited.  The  records  will  be  audited  for  any  applicable  instructions  for  continued airworthiness, to be tracked on the Aircraft Status CALM Report .</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A certificated mechanic will be assigned to complete the “Equipment Installed” worksheet, so these items can be addressed in the applicable Maritime Helicopters “Minimum Equipment List” (MEL).</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The  “Conformity  Check”  will  confirm  that  the  aircraft  and  equipment  meet  the  applicable  regulations,  required instrumentation  and  equipment  have  been  approved  and  are  in  operable  condition  and  the  ATC  transponder equipment meets the performance and environmental requirements of the TSO as per 135.143.</a:t>
            </a:r>
            <a:endParaRPr sz="1050">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8" name="Shape 498"/>
        <p:cNvGrpSpPr/>
        <p:nvPr/>
      </p:nvGrpSpPr>
      <p:grpSpPr>
        <a:xfrm>
          <a:off x="0" y="0"/>
          <a:ext cx="0" cy="0"/>
          <a:chOff x="0" y="0"/>
          <a:chExt cx="0" cy="0"/>
        </a:xfrm>
      </p:grpSpPr>
      <p:sp>
        <p:nvSpPr>
          <p:cNvPr id="499" name="Google Shape;499;p32"/>
          <p:cNvSpPr txBox="1"/>
          <p:nvPr/>
        </p:nvSpPr>
        <p:spPr>
          <a:xfrm>
            <a:off x="444231" y="531391"/>
            <a:ext cx="6887845" cy="8675370"/>
          </a:xfrm>
          <a:prstGeom prst="rect">
            <a:avLst/>
          </a:prstGeom>
          <a:noFill/>
          <a:ln>
            <a:noFill/>
          </a:ln>
        </p:spPr>
        <p:txBody>
          <a:bodyPr anchorCtr="0" anchor="t" bIns="0" lIns="0" spcFirstLastPara="1" rIns="0" wrap="square" tIns="0">
            <a:noAutofit/>
          </a:bodyPr>
          <a:lstStyle/>
          <a:p>
            <a:pPr indent="0" lvl="0" marL="0" marR="182880" rtl="0" algn="r">
              <a:lnSpc>
                <a:spcPct val="100000"/>
              </a:lnSpc>
              <a:spcBef>
                <a:spcPts val="0"/>
              </a:spcBef>
              <a:spcAft>
                <a:spcPts val="0"/>
              </a:spcAft>
              <a:buNone/>
            </a:pPr>
            <a:r>
              <a:rPr lang="en-US" sz="1400">
                <a:latin typeface="Courier New"/>
                <a:ea typeface="Courier New"/>
                <a:cs typeface="Courier New"/>
                <a:sym typeface="Courier New"/>
              </a:rPr>
              <a:t>B-3/R-0/01-01-16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CONTINUOUS AIRWORTHINESS MAINTENANCE PROGRAM (CAMP)</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[135.411, 135.415, 135.423 </a:t>
            </a:r>
            <a:r>
              <a:rPr i="1" lang="en-US" sz="1050">
                <a:latin typeface="Arial"/>
                <a:ea typeface="Arial"/>
                <a:cs typeface="Arial"/>
                <a:sym typeface="Arial"/>
              </a:rPr>
              <a:t>thru </a:t>
            </a:r>
            <a:r>
              <a:rPr lang="en-US" sz="1050">
                <a:latin typeface="Arial"/>
                <a:ea typeface="Arial"/>
                <a:cs typeface="Arial"/>
                <a:sym typeface="Arial"/>
              </a:rPr>
              <a:t>135.443]</a:t>
            </a:r>
            <a:endParaRPr sz="1050">
              <a:latin typeface="Arial"/>
              <a:ea typeface="Arial"/>
              <a:cs typeface="Arial"/>
              <a:sym typeface="Arial"/>
            </a:endParaRPr>
          </a:p>
          <a:p>
            <a:pPr indent="0" lvl="0" marL="0" marR="0" rtl="0" algn="l">
              <a:lnSpc>
                <a:spcPct val="100000"/>
              </a:lnSpc>
              <a:spcBef>
                <a:spcPts val="4"/>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General</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7620" rtl="0" algn="just">
              <a:lnSpc>
                <a:spcPct val="115238"/>
              </a:lnSpc>
              <a:spcBef>
                <a:spcPts val="0"/>
              </a:spcBef>
              <a:spcAft>
                <a:spcPts val="0"/>
              </a:spcAft>
              <a:buNone/>
            </a:pPr>
            <a:r>
              <a:rPr lang="en-US" sz="1050">
                <a:latin typeface="Arial"/>
                <a:ea typeface="Arial"/>
                <a:cs typeface="Arial"/>
                <a:sym typeface="Arial"/>
              </a:rPr>
              <a:t>Maritime  Helicopters  Federal  Aviation  Administration  Approved  Continuous  Airworthiness  Maintenance  Program (CAMP) has been prepared for use for helicopters used in air taxi operations conducted under 14 CFR 135.</a:t>
            </a:r>
            <a:endParaRPr sz="1050">
              <a:latin typeface="Arial"/>
              <a:ea typeface="Arial"/>
              <a:cs typeface="Arial"/>
              <a:sym typeface="Arial"/>
            </a:endParaRPr>
          </a:p>
          <a:p>
            <a:pPr indent="0" lvl="0" marL="0" marR="0" rtl="0" algn="l">
              <a:lnSpc>
                <a:spcPct val="100000"/>
              </a:lnSpc>
              <a:spcBef>
                <a:spcPts val="21"/>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This CAMP is based on the manufacturers' recommended inspection program.  All items pertinent to the continued airworthiness  of  this  aircraft  make  and  model  are  included,  though  possibly  rearranged.  Aircraft  operated  by Maritime Helicopters, Inc., type certificated for a passenger seating capacity, excluding any pilot seat, of ten or more seats shall be maintained in accordance with an Continuous Airworthiness Maintenance Program.</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900"/>
              </a:lnSpc>
              <a:spcBef>
                <a:spcPts val="0"/>
              </a:spcBef>
              <a:spcAft>
                <a:spcPts val="0"/>
              </a:spcAft>
              <a:buNone/>
            </a:pPr>
            <a:r>
              <a:rPr lang="en-US" sz="1050">
                <a:latin typeface="Arial"/>
                <a:ea typeface="Arial"/>
                <a:cs typeface="Arial"/>
                <a:sym typeface="Arial"/>
              </a:rPr>
              <a:t>The program contains time intervals between checks, inspections and overhauls, and contains detailed procedures or reference to documents containing detailed procedures to perform checks, inspections, maintenance, overhaul and repair, and structural inspections. The Preamble of each aircraft model CAMP contains detailed instructions on how to comply with the Continuous Airworthiness Maintenance Program.</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Removal,  installation,  servicing and  repairs of  systems  and  components  including and  after maintenance checks and inspections are accomplished in accordance with the manufacturer's maintenance procedures, Instructions for Continued Airworthiness, or other acceptable data for the specified part or component.</a:t>
            </a:r>
            <a:endParaRPr sz="1050">
              <a:latin typeface="Arial"/>
              <a:ea typeface="Arial"/>
              <a:cs typeface="Arial"/>
              <a:sym typeface="Arial"/>
            </a:endParaRPr>
          </a:p>
          <a:p>
            <a:pPr indent="0" lvl="0" marL="0" marR="0" rtl="0" algn="l">
              <a:lnSpc>
                <a:spcPct val="100000"/>
              </a:lnSpc>
              <a:spcBef>
                <a:spcPts val="13"/>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Administration</a:t>
            </a:r>
            <a:endParaRPr sz="1050">
              <a:latin typeface="Arial"/>
              <a:ea typeface="Arial"/>
              <a:cs typeface="Arial"/>
              <a:sym typeface="Arial"/>
            </a:endParaRPr>
          </a:p>
          <a:p>
            <a:pPr indent="0" lvl="0" marL="0" marR="0" rtl="0" algn="l">
              <a:lnSpc>
                <a:spcPct val="100000"/>
              </a:lnSpc>
              <a:spcBef>
                <a:spcPts val="34"/>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4285"/>
              </a:lnSpc>
              <a:spcBef>
                <a:spcPts val="0"/>
              </a:spcBef>
              <a:spcAft>
                <a:spcPts val="0"/>
              </a:spcAft>
              <a:buNone/>
            </a:pPr>
            <a:r>
              <a:rPr lang="en-US" sz="1050">
                <a:latin typeface="Arial"/>
                <a:ea typeface="Arial"/>
                <a:cs typeface="Arial"/>
                <a:sym typeface="Arial"/>
              </a:rPr>
              <a:t>The Director  of  Maintenance  has  overall  responsibility in  administering  the program, including  the assignment of qualified personnel to schedule and perform inspections and maintenance.</a:t>
            </a:r>
            <a:endParaRPr sz="1050">
              <a:latin typeface="Arial"/>
              <a:ea typeface="Arial"/>
              <a:cs typeface="Arial"/>
              <a:sym typeface="Arial"/>
            </a:endParaRPr>
          </a:p>
          <a:p>
            <a:pPr indent="0" lvl="0" marL="0" marR="0" rtl="0" algn="l">
              <a:lnSpc>
                <a:spcPct val="100000"/>
              </a:lnSpc>
              <a:spcBef>
                <a:spcPts val="41"/>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Scheduling</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6985" rtl="0" algn="just">
              <a:lnSpc>
                <a:spcPct val="95700"/>
              </a:lnSpc>
              <a:spcBef>
                <a:spcPts val="0"/>
              </a:spcBef>
              <a:spcAft>
                <a:spcPts val="0"/>
              </a:spcAft>
              <a:buNone/>
            </a:pPr>
            <a:r>
              <a:rPr lang="en-US" sz="1050">
                <a:latin typeface="Arial"/>
                <a:ea typeface="Arial"/>
                <a:cs typeface="Arial"/>
                <a:sym typeface="Arial"/>
              </a:rPr>
              <a:t>The Director of Maintenance or the mechanic where the aircraft is assigned is responsible for monitoring the aircraft flight  times  and  scheduling  the  aircraft  for  inspections  and  additional  required  maintenance.  The  Director  of Maintenance or the mechanic shall insure that special tools, equipment, and parts needed are available.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457200" lvl="0" marL="469900" marR="6985" rtl="0" algn="l">
              <a:lnSpc>
                <a:spcPct val="115238"/>
              </a:lnSpc>
              <a:spcBef>
                <a:spcPts val="0"/>
              </a:spcBef>
              <a:spcAft>
                <a:spcPts val="0"/>
              </a:spcAft>
              <a:buNone/>
            </a:pPr>
            <a:r>
              <a:rPr b="1" lang="en-US" sz="1050">
                <a:latin typeface="Arial"/>
                <a:ea typeface="Arial"/>
                <a:cs typeface="Arial"/>
                <a:sym typeface="Arial"/>
              </a:rPr>
              <a:t>NOTE: </a:t>
            </a:r>
            <a:r>
              <a:rPr lang="en-US" sz="1050">
                <a:latin typeface="Arial"/>
                <a:ea typeface="Arial"/>
                <a:cs typeface="Arial"/>
                <a:sym typeface="Arial"/>
              </a:rPr>
              <a:t>Mechanics shall review the CALM report for upcoming CAMP inspections that may require special tooling they currently don’t have available and may need to request.</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Personnel</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The CAMP checks, inspections and maintenance are to be performed by properly certificated mechanics with an airframe  and  power  plant rating  or  by repairmen  from  an  appropriately rated  Certificated Repair  Station  and  are qualified, trained, and authorized as documented in the Maritime Helicopters maintenance training records.</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Responsibility for Maintenance</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A mechanic's signature in the helicopter logbook for any maintenance, check or inspection performed indicates that the  mechanic  has  performed  the  work  or  determined  by  inspection  that  the  work  signed  for  was  performed  in accordance with the CAMP or other acceptable or approved data, and so far as the work performed is concerned the aircraft, except for recorded discrepancies, is approved for return to service.</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The  Director  of  Maintenance  is  responsible  for  ensuring  the  personnel  assigned  to  a  specific  task  are  properly qualified, trained, and authorized to accomplish that task. Certificated mechanics or repairmen are responsible for the maintenance tasks they perform or supervise. Responsibility for each step of the accomplished maintenance or inspection is borne by the person signing for that step.</a:t>
            </a:r>
            <a:endParaRPr sz="1050">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3" name="Shape 503"/>
        <p:cNvGrpSpPr/>
        <p:nvPr/>
      </p:nvGrpSpPr>
      <p:grpSpPr>
        <a:xfrm>
          <a:off x="0" y="0"/>
          <a:ext cx="0" cy="0"/>
          <a:chOff x="0" y="0"/>
          <a:chExt cx="0" cy="0"/>
        </a:xfrm>
      </p:grpSpPr>
      <p:sp>
        <p:nvSpPr>
          <p:cNvPr id="504" name="Google Shape;504;p33"/>
          <p:cNvSpPr txBox="1"/>
          <p:nvPr/>
        </p:nvSpPr>
        <p:spPr>
          <a:xfrm>
            <a:off x="444231" y="531391"/>
            <a:ext cx="6886575" cy="8916035"/>
          </a:xfrm>
          <a:prstGeom prst="rect">
            <a:avLst/>
          </a:prstGeom>
          <a:noFill/>
          <a:ln>
            <a:noFill/>
          </a:ln>
        </p:spPr>
        <p:txBody>
          <a:bodyPr anchorCtr="0" anchor="t" bIns="0" lIns="0" spcFirstLastPara="1" rIns="0" wrap="square" tIns="0">
            <a:noAutofit/>
          </a:bodyPr>
          <a:lstStyle/>
          <a:p>
            <a:pPr indent="0" lvl="0" marL="0" marR="181610" rtl="0" algn="r">
              <a:lnSpc>
                <a:spcPct val="100000"/>
              </a:lnSpc>
              <a:spcBef>
                <a:spcPts val="0"/>
              </a:spcBef>
              <a:spcAft>
                <a:spcPts val="0"/>
              </a:spcAft>
              <a:buNone/>
            </a:pPr>
            <a:r>
              <a:rPr lang="en-US" sz="1400">
                <a:latin typeface="Courier New"/>
                <a:ea typeface="Courier New"/>
                <a:cs typeface="Courier New"/>
                <a:sym typeface="Courier New"/>
              </a:rPr>
              <a:t>B-4/R-0/01-01-16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Inspections</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6000"/>
              </a:lnSpc>
              <a:spcBef>
                <a:spcPts val="0"/>
              </a:spcBef>
              <a:spcAft>
                <a:spcPts val="0"/>
              </a:spcAft>
              <a:buNone/>
            </a:pPr>
            <a:r>
              <a:rPr lang="en-US" sz="1050">
                <a:latin typeface="Arial"/>
                <a:ea typeface="Arial"/>
                <a:cs typeface="Arial"/>
                <a:sym typeface="Arial"/>
              </a:rPr>
              <a:t>Detailed procedures for conducting inspections under the CAMP are found in the applicable aircraft Maintenance Manual. The checks and inspections contained in the CAMP are accomplished using check or inspection guides, inspection forms, or in accordance with manufacturer's manuals. For check and inspection guides that do not have a place on the guide for the mechanic’s return to service signature, a logbook entry is required for returning the aircraft to service.</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The inspection forms have a block for the mechanic to initial for each item inspected. The end of each form has a signature  block  to  identify  each  mechanic  that  initialed  an  inspection  item.  The  mechanic’s  initials  in  the  block provided indicates that he accepts the responsibility that the item was performed in accordance with the CAMP form in  use  and  if  the  item  was  not  in  an  airworthy  condition,  a  discrepancy  has  been  entered  in  the  aircraft  record, (logbook or work order). When all blocks are initialed, a logbook entry for completion of inspection is made. Upon completion, the inspection forms are returned to Maritime Helicopters Maintenance Department, where they are filed by "N" number until such time that the particular inspection is repeated.</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Additional Inspections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Each aircraft status sheet (CALM) contains additional inspections or tasks for systems and components requiring inspection at specific intervals not listed in the CAMP. The status sheet lists the item to be inspected, the interval, the inspection or task required, and reference to acceptable data for the performance of the inspections or tasks.</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Maintenance Time Limitations</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The  inspection  limits  of  aircraft  maintained  under  Maritime  Helicopters  Continuous  Airworthiness  Maintenance Program  and  retirement,  overhaul  limits  on  the  aircraft  status  sheet  shall  be  followed.  For  Maritime  Helicopters aircraft  not  maintained  under  the  CAMP,  the  manufacturer’s  established  time  limitations  will  be  adhered  to  and retirements/overhauls on aircraft status sheet complied with.</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The  maintenance  time  limitations  for  the  aircraft,  airframe,  engine,  installed  equipment,  installed  systems  and installed  emergency  equipment  are  derived  from  the  aircraft  Type  Certificate  Data  Sheet  as  amended,  the manufacturer’s most recent limitations and Department of Transportation guidelines.</a:t>
            </a:r>
            <a:endParaRPr sz="1050">
              <a:latin typeface="Arial"/>
              <a:ea typeface="Arial"/>
              <a:cs typeface="Arial"/>
              <a:sym typeface="Arial"/>
            </a:endParaRPr>
          </a:p>
          <a:p>
            <a:pPr indent="0" lvl="0" marL="0" marR="0" rtl="0" algn="l">
              <a:lnSpc>
                <a:spcPct val="100000"/>
              </a:lnSpc>
              <a:spcBef>
                <a:spcPts val="13"/>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Adding Aircraft to the CAMP</a:t>
            </a:r>
            <a:endParaRPr sz="1050">
              <a:latin typeface="Arial"/>
              <a:ea typeface="Arial"/>
              <a:cs typeface="Arial"/>
              <a:sym typeface="Arial"/>
            </a:endParaRPr>
          </a:p>
          <a:p>
            <a:pPr indent="0" lvl="0" marL="0" marR="0" rtl="0" algn="l">
              <a:lnSpc>
                <a:spcPct val="100000"/>
              </a:lnSpc>
              <a:spcBef>
                <a:spcPts val="34"/>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lang="en-US" sz="1050">
                <a:latin typeface="Arial"/>
                <a:ea typeface="Arial"/>
                <a:cs typeface="Arial"/>
                <a:sym typeface="Arial"/>
              </a:rPr>
              <a:t>The following procedures shall be used when entering an aircraft on Maritime Helicopters’ Continuous Airworthiness Maintenance Program;</a:t>
            </a:r>
            <a:endParaRPr sz="1050">
              <a:latin typeface="Arial"/>
              <a:ea typeface="Arial"/>
              <a:cs typeface="Arial"/>
              <a:sym typeface="Arial"/>
            </a:endParaRPr>
          </a:p>
          <a:p>
            <a:pPr indent="0" lvl="0" marL="0" marR="0" rtl="0" algn="l">
              <a:lnSpc>
                <a:spcPct val="100000"/>
              </a:lnSpc>
              <a:spcBef>
                <a:spcPts val="32"/>
              </a:spcBef>
              <a:spcAft>
                <a:spcPts val="0"/>
              </a:spcAft>
              <a:buNone/>
            </a:pPr>
            <a:r>
              <a:t/>
            </a:r>
            <a:endParaRPr sz="1000">
              <a:latin typeface="Times New Roman"/>
              <a:ea typeface="Times New Roman"/>
              <a:cs typeface="Times New Roman"/>
              <a:sym typeface="Times New Roman"/>
            </a:endParaRPr>
          </a:p>
          <a:p>
            <a:pPr indent="-173355" lvl="0" marL="186055" marR="5715" rtl="0" algn="l">
              <a:lnSpc>
                <a:spcPct val="102800"/>
              </a:lnSpc>
              <a:spcBef>
                <a:spcPts val="0"/>
              </a:spcBef>
              <a:spcAft>
                <a:spcPts val="0"/>
              </a:spcAft>
              <a:buSzPts val="1050"/>
              <a:buFont typeface="Arial"/>
              <a:buChar char="•"/>
            </a:pPr>
            <a:r>
              <a:rPr lang="en-US" sz="1050">
                <a:latin typeface="Arial"/>
                <a:ea typeface="Arial"/>
                <a:cs typeface="Arial"/>
                <a:sym typeface="Arial"/>
              </a:rPr>
              <a:t>The aircraft registration number, make, model, and serial number shall be on the Operations Specification List of Approved Aircraft.</a:t>
            </a:r>
            <a:endParaRPr sz="1050">
              <a:latin typeface="Arial"/>
              <a:ea typeface="Arial"/>
              <a:cs typeface="Arial"/>
              <a:sym typeface="Arial"/>
            </a:endParaRPr>
          </a:p>
          <a:p>
            <a:pPr indent="-202565" lvl="0" marL="215265" marR="0" rtl="0" algn="l">
              <a:lnSpc>
                <a:spcPct val="100000"/>
              </a:lnSpc>
              <a:spcBef>
                <a:spcPts val="35"/>
              </a:spcBef>
              <a:spcAft>
                <a:spcPts val="0"/>
              </a:spcAft>
              <a:buSzPts val="1050"/>
              <a:buFont typeface="Arial"/>
              <a:buChar char="•"/>
            </a:pPr>
            <a:r>
              <a:rPr lang="en-US" sz="1050">
                <a:latin typeface="Arial"/>
                <a:ea typeface="Arial"/>
                <a:cs typeface="Arial"/>
                <a:sym typeface="Arial"/>
              </a:rPr>
              <a:t>A bridging document will be created and remain on file for 1 year. The document shall determining by outline</a:t>
            </a:r>
            <a:endParaRPr sz="1050">
              <a:latin typeface="Arial"/>
              <a:ea typeface="Arial"/>
              <a:cs typeface="Arial"/>
              <a:sym typeface="Arial"/>
            </a:endParaRPr>
          </a:p>
          <a:p>
            <a:pPr indent="-8254" lvl="0" marL="186055" marR="6350" rtl="0" algn="l">
              <a:lnSpc>
                <a:spcPct val="102800"/>
              </a:lnSpc>
              <a:spcBef>
                <a:spcPts val="10"/>
              </a:spcBef>
              <a:spcAft>
                <a:spcPts val="0"/>
              </a:spcAft>
              <a:buNone/>
            </a:pPr>
            <a:r>
              <a:rPr lang="en-US" sz="1050">
                <a:latin typeface="Arial"/>
                <a:ea typeface="Arial"/>
                <a:cs typeface="Arial"/>
                <a:sym typeface="Arial"/>
              </a:rPr>
              <a:t>which inspections must be complied with before bringing the aircraft onto the CAMP. These inspections shall be entered on to the aircraft logbook and signed off before the aircraft entered onto the program.</a:t>
            </a:r>
            <a:endParaRPr sz="1050">
              <a:latin typeface="Arial"/>
              <a:ea typeface="Arial"/>
              <a:cs typeface="Arial"/>
              <a:sym typeface="Arial"/>
            </a:endParaRPr>
          </a:p>
          <a:p>
            <a:pPr indent="-161290" lvl="0" marL="173990" marR="0" rtl="0" algn="l">
              <a:lnSpc>
                <a:spcPct val="100000"/>
              </a:lnSpc>
              <a:spcBef>
                <a:spcPts val="35"/>
              </a:spcBef>
              <a:spcAft>
                <a:spcPts val="0"/>
              </a:spcAft>
              <a:buSzPts val="1050"/>
              <a:buFont typeface="Arial"/>
              <a:buChar char="•"/>
            </a:pPr>
            <a:r>
              <a:rPr lang="en-US" sz="1050">
                <a:latin typeface="Arial"/>
                <a:ea typeface="Arial"/>
                <a:cs typeface="Arial"/>
                <a:sym typeface="Arial"/>
              </a:rPr>
              <a:t>Once the bridging requirement inspections have been complied with, the Aircraft and Engine Log Book shall have</a:t>
            </a:r>
            <a:endParaRPr sz="1050">
              <a:latin typeface="Arial"/>
              <a:ea typeface="Arial"/>
              <a:cs typeface="Arial"/>
              <a:sym typeface="Arial"/>
            </a:endParaRPr>
          </a:p>
          <a:p>
            <a:pPr indent="-8254" lvl="0" marL="186055" marR="5080" rtl="0" algn="l">
              <a:lnSpc>
                <a:spcPct val="102800"/>
              </a:lnSpc>
              <a:spcBef>
                <a:spcPts val="10"/>
              </a:spcBef>
              <a:spcAft>
                <a:spcPts val="0"/>
              </a:spcAft>
              <a:buNone/>
            </a:pPr>
            <a:r>
              <a:rPr lang="en-US" sz="1050">
                <a:latin typeface="Arial"/>
                <a:ea typeface="Arial"/>
                <a:cs typeface="Arial"/>
                <a:sym typeface="Arial"/>
              </a:rPr>
              <a:t>an  entry  made  stating  that  the  aircraft  and  engine  are  now  being  inspected  in  accordance  with  Maritime Helicopters Continuous Airworthiness Maintenance Program</a:t>
            </a:r>
            <a:endParaRPr sz="1050">
              <a:latin typeface="Arial"/>
              <a:ea typeface="Arial"/>
              <a:cs typeface="Arial"/>
              <a:sym typeface="Arial"/>
            </a:endParaRPr>
          </a:p>
          <a:p>
            <a:pPr indent="0" lvl="0" marL="0" marR="0" rtl="0" algn="l">
              <a:lnSpc>
                <a:spcPct val="100000"/>
              </a:lnSpc>
              <a:spcBef>
                <a:spcPts val="8"/>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The  Maritime  Helicopters  CAMP  inspection  schedule  is  based  on  manufacturer  recommendations,  with  some differences.  Maritime  Helicopters  has  decreased  the  maintenance  interval  on  some  items,  and  has  added maintenance  intervals  on  some  items  that  are  not  included  in  the  manufacturer’s  recommendations.  Due  to  this more stringent maintenance program, aircraft being added to the Maritime Helicopters CAMP will have a period of up  to  500  flight  hours  to  be  brought  into  compliance  with  the  Maritime  Helicopters  CAMP  Maintenance  Time Limitation on items with a decreased or added maintenance interval, but in no case shall exceed the limitations of the manufacturer.</a:t>
            </a:r>
            <a:endParaRPr sz="1050">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8" name="Shape 508"/>
        <p:cNvGrpSpPr/>
        <p:nvPr/>
      </p:nvGrpSpPr>
      <p:grpSpPr>
        <a:xfrm>
          <a:off x="0" y="0"/>
          <a:ext cx="0" cy="0"/>
          <a:chOff x="0" y="0"/>
          <a:chExt cx="0" cy="0"/>
        </a:xfrm>
      </p:grpSpPr>
      <p:sp>
        <p:nvSpPr>
          <p:cNvPr id="509" name="Google Shape;509;p34"/>
          <p:cNvSpPr txBox="1"/>
          <p:nvPr/>
        </p:nvSpPr>
        <p:spPr>
          <a:xfrm>
            <a:off x="444365" y="531391"/>
            <a:ext cx="6886575" cy="2075180"/>
          </a:xfrm>
          <a:prstGeom prst="rect">
            <a:avLst/>
          </a:prstGeom>
          <a:noFill/>
          <a:ln>
            <a:noFill/>
          </a:ln>
        </p:spPr>
        <p:txBody>
          <a:bodyPr anchorCtr="0" anchor="t" bIns="0" lIns="0" spcFirstLastPara="1" rIns="0" wrap="square" tIns="0">
            <a:noAutofit/>
          </a:bodyPr>
          <a:lstStyle/>
          <a:p>
            <a:pPr indent="0" lvl="0" marL="0" marR="181610" rtl="0" algn="r">
              <a:lnSpc>
                <a:spcPct val="100000"/>
              </a:lnSpc>
              <a:spcBef>
                <a:spcPts val="0"/>
              </a:spcBef>
              <a:spcAft>
                <a:spcPts val="0"/>
              </a:spcAft>
              <a:buNone/>
            </a:pPr>
            <a:r>
              <a:rPr lang="en-US" sz="1400">
                <a:latin typeface="Courier New"/>
                <a:ea typeface="Courier New"/>
                <a:cs typeface="Courier New"/>
                <a:sym typeface="Courier New"/>
              </a:rPr>
              <a:t>B-5/R-0/01-01-16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Removing Aircraft from the CAMP</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Aircraft  removed from  the CAMP program  shall have  an annual inspection performed  prior  to being released for flight, or shall be accepted into the inspection program of another operator prior to being released for flight.  A list of the status of the existing inspection program will be provided to the new owner.</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The following entry will be made in the log book:</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“This aircraft was removed from a FAR part 135 maintenance program and must be inspected in accordance with FAR 43.15 part (a), (a)(1), (b), (c), and (c)(3) before returning to service.”</a:t>
            </a:r>
            <a:endParaRPr sz="1050">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3" name="Shape 513"/>
        <p:cNvGrpSpPr/>
        <p:nvPr/>
      </p:nvGrpSpPr>
      <p:grpSpPr>
        <a:xfrm>
          <a:off x="0" y="0"/>
          <a:ext cx="0" cy="0"/>
          <a:chOff x="0" y="0"/>
          <a:chExt cx="0" cy="0"/>
        </a:xfrm>
      </p:grpSpPr>
      <p:sp>
        <p:nvSpPr>
          <p:cNvPr id="514" name="Google Shape;514;p35"/>
          <p:cNvSpPr txBox="1"/>
          <p:nvPr/>
        </p:nvSpPr>
        <p:spPr>
          <a:xfrm>
            <a:off x="444158" y="531391"/>
            <a:ext cx="6886575" cy="5894070"/>
          </a:xfrm>
          <a:prstGeom prst="rect">
            <a:avLst/>
          </a:prstGeom>
          <a:noFill/>
          <a:ln>
            <a:noFill/>
          </a:ln>
        </p:spPr>
        <p:txBody>
          <a:bodyPr anchorCtr="0" anchor="t" bIns="0" lIns="0" spcFirstLastPara="1" rIns="0" wrap="square" tIns="0">
            <a:noAutofit/>
          </a:bodyPr>
          <a:lstStyle/>
          <a:p>
            <a:pPr indent="0" lvl="0" marL="0" marR="181610" rtl="0" algn="r">
              <a:lnSpc>
                <a:spcPct val="100000"/>
              </a:lnSpc>
              <a:spcBef>
                <a:spcPts val="0"/>
              </a:spcBef>
              <a:spcAft>
                <a:spcPts val="0"/>
              </a:spcAft>
              <a:buNone/>
            </a:pPr>
            <a:r>
              <a:rPr lang="en-US" sz="1400">
                <a:latin typeface="Courier New"/>
                <a:ea typeface="Courier New"/>
                <a:cs typeface="Courier New"/>
                <a:sym typeface="Courier New"/>
              </a:rPr>
              <a:t>B-6/R-0/01-01-16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CONTRACT MAINTENANCE</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[135.426, 135.437]</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Maritime  Helicopters  Air  Carrier  Certificate  ENRA619D,  has  arranged  with  Maritime  Helicopters  Certified  Repair Station ENRR619D to be the primary contractor to conduct its required inspections and the repair and overhaul of components   and   appliances   in   accordance   with   Maritime   Helicopters   Inc.   Air   Carrier   ENRA619D   CAMP maintenance programs.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Other  outside  contractors  will  be  evaluated,  before  utilizing  them,  on  a  case  by  case  basis  to  ensure  Maritime Helicopters Inc. and applicable regulatory standards are met.</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The  Air  Carrier  will  ensure  the  airworthiness  of  its  aircraft  by  conducting  audits.  The  Air  Carrier,  through  its Continuing  Analysis  and  Surveillance  system  (CASS),  audits  the  Repair  Station  and  its  vendors  to  ensure compliance with all maintenance programs and the Federal Aviation Regulations.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The Vendor Audit program is conducted by the Inspection Department, and questionnaires are sent electronically or in hard copy form to the individual vendors every two years. A current vendor list is maintained in the Maintenance Records Office.</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Should maintenance or servicing needs occur outside of Maritime Helicopters Inc.’s normal operation area, the pilot in command becomes responsible for:</a:t>
            </a:r>
            <a:endParaRPr sz="1050">
              <a:latin typeface="Arial"/>
              <a:ea typeface="Arial"/>
              <a:cs typeface="Arial"/>
              <a:sym typeface="Arial"/>
            </a:endParaRPr>
          </a:p>
          <a:p>
            <a:pPr indent="0" lvl="0" marL="0" marR="0" rtl="0" algn="l">
              <a:lnSpc>
                <a:spcPct val="100000"/>
              </a:lnSpc>
              <a:spcBef>
                <a:spcPts val="18"/>
              </a:spcBef>
              <a:spcAft>
                <a:spcPts val="0"/>
              </a:spcAft>
              <a:buNone/>
            </a:pPr>
            <a:r>
              <a:t/>
            </a:r>
            <a:endParaRPr sz="1000">
              <a:latin typeface="Times New Roman"/>
              <a:ea typeface="Times New Roman"/>
              <a:cs typeface="Times New Roman"/>
              <a:sym typeface="Times New Roman"/>
            </a:endParaRPr>
          </a:p>
          <a:p>
            <a:pPr indent="-228600" lvl="0" marL="241300" marR="5715" rtl="0" algn="l">
              <a:lnSpc>
                <a:spcPct val="102800"/>
              </a:lnSpc>
              <a:spcBef>
                <a:spcPts val="0"/>
              </a:spcBef>
              <a:spcAft>
                <a:spcPts val="0"/>
              </a:spcAft>
              <a:buSzPts val="1050"/>
              <a:buFont typeface="Arial"/>
              <a:buChar char="•"/>
            </a:pPr>
            <a:r>
              <a:rPr lang="en-US" sz="1050">
                <a:latin typeface="Arial"/>
                <a:ea typeface="Arial"/>
                <a:cs typeface="Arial"/>
                <a:sym typeface="Arial"/>
              </a:rPr>
              <a:t>Obtaining permission from  the Director of  Operations, Director of Maintenance, or his representative, prior to having corrective maintenance performed.</a:t>
            </a:r>
            <a:endParaRPr sz="1050">
              <a:latin typeface="Arial"/>
              <a:ea typeface="Arial"/>
              <a:cs typeface="Arial"/>
              <a:sym typeface="Arial"/>
            </a:endParaRPr>
          </a:p>
          <a:p>
            <a:pPr indent="-228600" lvl="0" marL="241300" marR="0" rtl="0" algn="l">
              <a:lnSpc>
                <a:spcPct val="100000"/>
              </a:lnSpc>
              <a:spcBef>
                <a:spcPts val="35"/>
              </a:spcBef>
              <a:spcAft>
                <a:spcPts val="0"/>
              </a:spcAft>
              <a:buSzPts val="1050"/>
              <a:buFont typeface="Arial"/>
              <a:buChar char="•"/>
            </a:pPr>
            <a:r>
              <a:rPr lang="en-US" sz="1050">
                <a:latin typeface="Arial"/>
                <a:ea typeface="Arial"/>
                <a:cs typeface="Arial"/>
                <a:sym typeface="Arial"/>
              </a:rPr>
              <a:t>Ascertaining that maintenance personnel involved are either employees of an FAA Certified Repair Station or</a:t>
            </a:r>
            <a:endParaRPr sz="1050">
              <a:latin typeface="Arial"/>
              <a:ea typeface="Arial"/>
              <a:cs typeface="Arial"/>
              <a:sym typeface="Arial"/>
            </a:endParaRPr>
          </a:p>
          <a:p>
            <a:pPr indent="0" lvl="0" marL="241300" marR="5080" rtl="0" algn="just">
              <a:lnSpc>
                <a:spcPct val="102800"/>
              </a:lnSpc>
              <a:spcBef>
                <a:spcPts val="10"/>
              </a:spcBef>
              <a:spcAft>
                <a:spcPts val="0"/>
              </a:spcAft>
              <a:buNone/>
            </a:pPr>
            <a:r>
              <a:rPr lang="en-US" sz="1050">
                <a:latin typeface="Arial"/>
                <a:ea typeface="Arial"/>
                <a:cs typeface="Arial"/>
                <a:sym typeface="Arial"/>
              </a:rPr>
              <a:t>are properly certificated airframe and power plant mechanics or certificated repairmen, as appropriate. The pilot in command shall ensure that the persons involved are subject to the requirements of an FAA Approved Drug Program in accordance with 14 CFR Part 135.251(b).</a:t>
            </a:r>
            <a:endParaRPr sz="1050">
              <a:latin typeface="Arial"/>
              <a:ea typeface="Arial"/>
              <a:cs typeface="Arial"/>
              <a:sym typeface="Arial"/>
            </a:endParaRPr>
          </a:p>
          <a:p>
            <a:pPr indent="-228600" lvl="0" marL="241300" marR="0" rtl="0" algn="just">
              <a:lnSpc>
                <a:spcPct val="100000"/>
              </a:lnSpc>
              <a:spcBef>
                <a:spcPts val="45"/>
              </a:spcBef>
              <a:spcAft>
                <a:spcPts val="0"/>
              </a:spcAft>
              <a:buSzPts val="1050"/>
              <a:buFont typeface="Arial"/>
              <a:buChar char="•"/>
            </a:pPr>
            <a:r>
              <a:rPr lang="en-US" sz="1050">
                <a:latin typeface="Arial"/>
                <a:ea typeface="Arial"/>
                <a:cs typeface="Arial"/>
                <a:sym typeface="Arial"/>
              </a:rPr>
              <a:t>Assuring that maintenance performed is properly recorded and signed off in the A/C logbook by those involved.</a:t>
            </a:r>
            <a:endParaRPr sz="1050">
              <a:latin typeface="Arial"/>
              <a:ea typeface="Arial"/>
              <a:cs typeface="Arial"/>
              <a:sym typeface="Arial"/>
            </a:endParaRPr>
          </a:p>
          <a:p>
            <a:pPr indent="-227965" lvl="0" marL="240665" marR="6350" rtl="0" algn="l">
              <a:lnSpc>
                <a:spcPct val="102800"/>
              </a:lnSpc>
              <a:spcBef>
                <a:spcPts val="0"/>
              </a:spcBef>
              <a:spcAft>
                <a:spcPts val="0"/>
              </a:spcAft>
              <a:buSzPts val="1050"/>
              <a:buFont typeface="Arial"/>
              <a:buChar char="•"/>
            </a:pPr>
            <a:r>
              <a:rPr lang="en-US" sz="1050">
                <a:latin typeface="Arial"/>
                <a:ea typeface="Arial"/>
                <a:cs typeface="Arial"/>
                <a:sym typeface="Arial"/>
              </a:rPr>
              <a:t>All   inspections   performed   on   aircraft   that   are   being   operated   under   Maritime   Helicopters'   Continuuis Airworthiness Mantenance ProgramProgram by maintenance facilities other than Maritime Helicopters’ shall be</a:t>
            </a:r>
            <a:endParaRPr sz="1050">
              <a:latin typeface="Arial"/>
              <a:ea typeface="Arial"/>
              <a:cs typeface="Arial"/>
              <a:sym typeface="Arial"/>
            </a:endParaRPr>
          </a:p>
          <a:p>
            <a:pPr indent="-12065" lvl="0" marL="240665" marR="5080" rtl="0" algn="just">
              <a:lnSpc>
                <a:spcPct val="102800"/>
              </a:lnSpc>
              <a:spcBef>
                <a:spcPts val="10"/>
              </a:spcBef>
              <a:spcAft>
                <a:spcPts val="0"/>
              </a:spcAft>
              <a:buNone/>
            </a:pPr>
            <a:r>
              <a:rPr lang="en-US" sz="1050">
                <a:latin typeface="Arial"/>
                <a:ea typeface="Arial"/>
                <a:cs typeface="Arial"/>
                <a:sym typeface="Arial"/>
              </a:rPr>
              <a:t>done  in  accordance  with  Maritime  Helicopters’  Continuuis  Airworthiness  Mantenance  ProgramProgram  and Maritime Helicopters’ Operations and General Maintenance Manuals.  A copy of the CAMP shall be provided by either the DOM or Chief Inspector.</a:t>
            </a:r>
            <a:endParaRPr sz="105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72" name="Shape 72"/>
        <p:cNvGrpSpPr/>
        <p:nvPr/>
      </p:nvGrpSpPr>
      <p:grpSpPr>
        <a:xfrm>
          <a:off x="0" y="0"/>
          <a:ext cx="0" cy="0"/>
          <a:chOff x="0" y="0"/>
          <a:chExt cx="0" cy="0"/>
        </a:xfrm>
      </p:grpSpPr>
      <p:sp>
        <p:nvSpPr>
          <p:cNvPr id="73" name="Google Shape;73;p9"/>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 name="Google Shape;74;p9"/>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 name="Google Shape;75;p9"/>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 name="Google Shape;76;p9"/>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 name="Google Shape;77;p9"/>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 name="Google Shape;78;p9"/>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9" name="Google Shape;79;p9"/>
          <p:cNvSpPr/>
          <p:nvPr/>
        </p:nvSpPr>
        <p:spPr>
          <a:xfrm>
            <a:off x="3218688" y="4156709"/>
            <a:ext cx="1333500" cy="0"/>
          </a:xfrm>
          <a:custGeom>
            <a:rect b="b" l="l" r="r" t="t"/>
            <a:pathLst>
              <a:path extrusionOk="0" h="120000" w="120000">
                <a:moveTo>
                  <a:pt x="0" y="0"/>
                </a:moveTo>
                <a:lnTo>
                  <a:pt x="120000" y="0"/>
                </a:lnTo>
              </a:path>
            </a:pathLst>
          </a:custGeom>
          <a:noFill/>
          <a:ln cap="flat" cmpd="sng" w="149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0" name="Google Shape;80;p9"/>
          <p:cNvSpPr txBox="1"/>
          <p:nvPr/>
        </p:nvSpPr>
        <p:spPr>
          <a:xfrm>
            <a:off x="444365" y="714270"/>
            <a:ext cx="6887209" cy="8061325"/>
          </a:xfrm>
          <a:prstGeom prst="rect">
            <a:avLst/>
          </a:prstGeom>
          <a:noFill/>
          <a:ln>
            <a:noFill/>
          </a:ln>
        </p:spPr>
        <p:txBody>
          <a:bodyPr anchorCtr="0" anchor="t" bIns="0" lIns="0" spcFirstLastPara="1" rIns="0" wrap="square" tIns="0">
            <a:noAutofit/>
          </a:bodyPr>
          <a:lstStyle/>
          <a:p>
            <a:pPr indent="0" lvl="0" marL="0" marR="288290" rtl="0" algn="r">
              <a:lnSpc>
                <a:spcPct val="100000"/>
              </a:lnSpc>
              <a:spcBef>
                <a:spcPts val="0"/>
              </a:spcBef>
              <a:spcAft>
                <a:spcPts val="0"/>
              </a:spcAft>
              <a:buNone/>
            </a:pPr>
            <a:r>
              <a:rPr lang="en-US" sz="1400">
                <a:latin typeface="Courier New"/>
                <a:ea typeface="Courier New"/>
                <a:cs typeface="Courier New"/>
                <a:sym typeface="Courier New"/>
              </a:rPr>
              <a:t>iii/R-0/09-1-15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8"/>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This manual has been prepared to cover the policies and procedures governing the operation of the maintenance department of Maritime Helicopters under its Air Carrier Certificate ENRA619D. The purpose of this manual is to assure the utmost in safety of operation and the general efficiency of the maintenance department. It provides firm guidelines to enable all company personnel to carry out their assigned duties and responsibilities in accordance with company policies and FAA regulations.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DISTRIBUTION</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A copy of this manual will be provided at the following locations and be readily available to Maritime Helicopters’ personnel:</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•Flight Standards District Office (FAA)</a:t>
            </a:r>
            <a:endParaRPr sz="1050">
              <a:latin typeface="Arial"/>
              <a:ea typeface="Arial"/>
              <a:cs typeface="Arial"/>
              <a:sym typeface="Arial"/>
            </a:endParaRPr>
          </a:p>
          <a:p>
            <a:pPr indent="0" lvl="0" marL="12700" marR="0" rtl="0" algn="just">
              <a:lnSpc>
                <a:spcPct val="117619"/>
              </a:lnSpc>
              <a:spcBef>
                <a:spcPts val="45"/>
              </a:spcBef>
              <a:spcAft>
                <a:spcPts val="0"/>
              </a:spcAft>
              <a:buNone/>
            </a:pPr>
            <a:r>
              <a:rPr lang="en-US" sz="1050">
                <a:latin typeface="Arial"/>
                <a:ea typeface="Arial"/>
                <a:cs typeface="Arial"/>
                <a:sym typeface="Arial"/>
              </a:rPr>
              <a:t>•The Director of Maintenance will have a copy of this manual at their office.</a:t>
            </a:r>
            <a:endParaRPr sz="1050">
              <a:latin typeface="Arial"/>
              <a:ea typeface="Arial"/>
              <a:cs typeface="Arial"/>
              <a:sym typeface="Arial"/>
            </a:endParaRPr>
          </a:p>
          <a:p>
            <a:pPr indent="0" lvl="0" marL="12700" marR="5715" rtl="0" algn="just">
              <a:lnSpc>
                <a:spcPct val="95700"/>
              </a:lnSpc>
              <a:spcBef>
                <a:spcPts val="30"/>
              </a:spcBef>
              <a:spcAft>
                <a:spcPts val="0"/>
              </a:spcAft>
              <a:buNone/>
            </a:pPr>
            <a:r>
              <a:rPr lang="en-US" sz="1050">
                <a:latin typeface="Arial"/>
                <a:ea typeface="Arial"/>
                <a:cs typeface="Arial"/>
                <a:sym typeface="Arial"/>
              </a:rPr>
              <a:t>•A  PDF  (portable  document  format)  version  of  the  General  Maintenance  Manual  is  posted  on  the  Maritime Helicopters  internet  Maintenance  Portal  site  (or  stored  on  the  maintenance  hangar  computer)  and  available  for review by all Maritime Helicopters’ employees at each base of operations.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a:latin typeface="Arial"/>
                <a:ea typeface="Arial"/>
                <a:cs typeface="Arial"/>
                <a:sym typeface="Arial"/>
              </a:rPr>
              <a:t>REVISION CONTROL</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[135.21]</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6000"/>
              </a:lnSpc>
              <a:spcBef>
                <a:spcPts val="0"/>
              </a:spcBef>
              <a:spcAft>
                <a:spcPts val="0"/>
              </a:spcAft>
              <a:buNone/>
            </a:pPr>
            <a:r>
              <a:rPr lang="en-US" sz="1050">
                <a:latin typeface="Arial"/>
                <a:ea typeface="Arial"/>
                <a:cs typeface="Arial"/>
                <a:sym typeface="Arial"/>
              </a:rPr>
              <a:t>In  accordance  with FAR 135.21(a),  revisions  will be  prepared  by the Director  of  Maintenance. Each revision  will have  a  page  number,  revision  number,  and  date  in  the  upper  right  corner  of  the  page.  Revisions  will  be consecutively  numbered.  All  revisions  will  be  submitted  to  the  FAA  for  review  and  acceptance  prior  to  being implemented. All revisions will be recorded in the Log of Revisions page and old pages will be replaced with the new effective pages.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General Maintenance Manual revision control is accomplished in the upper right hand corner of  each page. The following is an explanation of the terms found:</a:t>
            </a:r>
            <a:endParaRPr sz="1050">
              <a:latin typeface="Arial"/>
              <a:ea typeface="Arial"/>
              <a:cs typeface="Arial"/>
              <a:sym typeface="Arial"/>
            </a:endParaRPr>
          </a:p>
          <a:p>
            <a:pPr indent="0" lvl="0" marL="12700" marR="0" rtl="0" algn="just">
              <a:lnSpc>
                <a:spcPct val="109047"/>
              </a:lnSpc>
              <a:spcBef>
                <a:spcPts val="0"/>
              </a:spcBef>
              <a:spcAft>
                <a:spcPts val="0"/>
              </a:spcAft>
              <a:buNone/>
            </a:pPr>
            <a:r>
              <a:rPr lang="en-US" sz="1050">
                <a:latin typeface="Arial"/>
                <a:ea typeface="Arial"/>
                <a:cs typeface="Arial"/>
                <a:sym typeface="Arial"/>
              </a:rPr>
              <a:t>A-1/R-9/06-01-00</a:t>
            </a:r>
            <a:endParaRPr sz="1050">
              <a:latin typeface="Arial"/>
              <a:ea typeface="Arial"/>
              <a:cs typeface="Arial"/>
              <a:sym typeface="Arial"/>
            </a:endParaRPr>
          </a:p>
          <a:p>
            <a:pPr indent="0" lvl="0" marL="12700" marR="4794885" rtl="0" algn="l">
              <a:lnSpc>
                <a:spcPct val="114285"/>
              </a:lnSpc>
              <a:spcBef>
                <a:spcPts val="65"/>
              </a:spcBef>
              <a:spcAft>
                <a:spcPts val="0"/>
              </a:spcAft>
              <a:buNone/>
            </a:pPr>
            <a:r>
              <a:rPr lang="en-US" sz="1050">
                <a:latin typeface="Arial"/>
                <a:ea typeface="Arial"/>
                <a:cs typeface="Arial"/>
                <a:sym typeface="Arial"/>
              </a:rPr>
              <a:t>A-1 Represents Section A, Page 1. R-9 Represents Revision 9.</a:t>
            </a:r>
            <a:endParaRPr sz="1050">
              <a:latin typeface="Arial"/>
              <a:ea typeface="Arial"/>
              <a:cs typeface="Arial"/>
              <a:sym typeface="Arial"/>
            </a:endParaRPr>
          </a:p>
          <a:p>
            <a:pPr indent="0" lvl="0" marL="12700" marR="0" rtl="0" algn="just">
              <a:lnSpc>
                <a:spcPct val="112380"/>
              </a:lnSpc>
              <a:spcBef>
                <a:spcPts val="0"/>
              </a:spcBef>
              <a:spcAft>
                <a:spcPts val="0"/>
              </a:spcAft>
              <a:buNone/>
            </a:pPr>
            <a:r>
              <a:rPr lang="en-US" sz="1050">
                <a:latin typeface="Arial"/>
                <a:ea typeface="Arial"/>
                <a:cs typeface="Arial"/>
                <a:sym typeface="Arial"/>
              </a:rPr>
              <a:t>06-01-00 Represents the date the revision became effective.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New material in the latest revision will be marked with a vertical bar to the right of text, to ease identification of new material. The program shall be amended whenever the following occurs:</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114300" lvl="0" marL="127000" marR="6350" rtl="0" algn="l">
              <a:lnSpc>
                <a:spcPct val="115238"/>
              </a:lnSpc>
              <a:spcBef>
                <a:spcPts val="0"/>
              </a:spcBef>
              <a:spcAft>
                <a:spcPts val="0"/>
              </a:spcAft>
              <a:buSzPts val="1050"/>
              <a:buFont typeface="Arial"/>
              <a:buChar char="•"/>
            </a:pPr>
            <a:r>
              <a:rPr lang="en-US" sz="1050">
                <a:latin typeface="Arial"/>
                <a:ea typeface="Arial"/>
                <a:cs typeface="Arial"/>
                <a:sym typeface="Arial"/>
              </a:rPr>
              <a:t>The  issuance  of  changes  to  FAR’s  that  affect  and  pertain  to  this  company's  manual,  operations,  equipment, personnel, or facility.</a:t>
            </a:r>
            <a:endParaRPr sz="1050">
              <a:latin typeface="Arial"/>
              <a:ea typeface="Arial"/>
              <a:cs typeface="Arial"/>
              <a:sym typeface="Arial"/>
            </a:endParaRPr>
          </a:p>
          <a:p>
            <a:pPr indent="-83820" lvl="0" marL="96520" marR="0" rtl="0" algn="just">
              <a:lnSpc>
                <a:spcPct val="109047"/>
              </a:lnSpc>
              <a:spcBef>
                <a:spcPts val="0"/>
              </a:spcBef>
              <a:spcAft>
                <a:spcPts val="0"/>
              </a:spcAft>
              <a:buSzPts val="1050"/>
              <a:buFont typeface="Arial"/>
              <a:buChar char="•"/>
            </a:pPr>
            <a:r>
              <a:rPr lang="en-US" sz="1050">
                <a:latin typeface="Arial"/>
                <a:ea typeface="Arial"/>
                <a:cs typeface="Arial"/>
                <a:sym typeface="Arial"/>
              </a:rPr>
              <a:t>Major changes to Manufacturer's inspection methods, limits, and procedures.</a:t>
            </a:r>
            <a:endParaRPr sz="1050">
              <a:latin typeface="Arial"/>
              <a:ea typeface="Arial"/>
              <a:cs typeface="Arial"/>
              <a:sym typeface="Arial"/>
            </a:endParaRPr>
          </a:p>
          <a:p>
            <a:pPr indent="-80645" lvl="0" marL="93345" marR="0" rtl="0" algn="just">
              <a:lnSpc>
                <a:spcPct val="117619"/>
              </a:lnSpc>
              <a:spcBef>
                <a:spcPts val="0"/>
              </a:spcBef>
              <a:spcAft>
                <a:spcPts val="0"/>
              </a:spcAft>
              <a:buSzPts val="1050"/>
              <a:buFont typeface="Arial"/>
              <a:buChar char="•"/>
            </a:pPr>
            <a:r>
              <a:rPr lang="en-US" sz="1050">
                <a:latin typeface="Arial"/>
                <a:ea typeface="Arial"/>
                <a:cs typeface="Arial"/>
                <a:sym typeface="Arial"/>
              </a:rPr>
              <a:t>Whenever the administrator of the FAA finds that it is necessary (14 CFR 135.21).</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EMERGENCY DEVIATION</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6000"/>
              </a:lnSpc>
              <a:spcBef>
                <a:spcPts val="0"/>
              </a:spcBef>
              <a:spcAft>
                <a:spcPts val="0"/>
              </a:spcAft>
              <a:buNone/>
            </a:pPr>
            <a:r>
              <a:rPr lang="en-US" sz="1050">
                <a:latin typeface="Arial"/>
                <a:ea typeface="Arial"/>
                <a:cs typeface="Arial"/>
                <a:sym typeface="Arial"/>
              </a:rPr>
              <a:t>When emergency conditions do not allow the company to effect a timely amendment of the General Maintenance Manual,  the  Director  of  Operations,  Chief  Pilot,  or  Director  of  Maintenance  will  seek  and  receive  a  verbal authorization from the Certificate Holding District Office (CHDO). The Director of Operations, Chief Pilot, or Director of Maintenance in turn will provide documentation describing the nature of the emergency within 24 hours of the verbal authorization.</a:t>
            </a:r>
            <a:endParaRPr sz="1050">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8" name="Shape 518"/>
        <p:cNvGrpSpPr/>
        <p:nvPr/>
      </p:nvGrpSpPr>
      <p:grpSpPr>
        <a:xfrm>
          <a:off x="0" y="0"/>
          <a:ext cx="0" cy="0"/>
          <a:chOff x="0" y="0"/>
          <a:chExt cx="0" cy="0"/>
        </a:xfrm>
      </p:grpSpPr>
      <p:sp>
        <p:nvSpPr>
          <p:cNvPr id="519" name="Google Shape;519;p36"/>
          <p:cNvSpPr txBox="1"/>
          <p:nvPr/>
        </p:nvSpPr>
        <p:spPr>
          <a:xfrm>
            <a:off x="444365" y="531391"/>
            <a:ext cx="6887209" cy="8667750"/>
          </a:xfrm>
          <a:prstGeom prst="rect">
            <a:avLst/>
          </a:prstGeom>
          <a:noFill/>
          <a:ln>
            <a:noFill/>
          </a:ln>
        </p:spPr>
        <p:txBody>
          <a:bodyPr anchorCtr="0" anchor="t" bIns="0" lIns="0" spcFirstLastPara="1" rIns="0" wrap="square" tIns="0">
            <a:noAutofit/>
          </a:bodyPr>
          <a:lstStyle/>
          <a:p>
            <a:pPr indent="0" lvl="0" marL="0" marR="182245" rtl="0" algn="r">
              <a:lnSpc>
                <a:spcPct val="100000"/>
              </a:lnSpc>
              <a:spcBef>
                <a:spcPts val="0"/>
              </a:spcBef>
              <a:spcAft>
                <a:spcPts val="0"/>
              </a:spcAft>
              <a:buNone/>
            </a:pPr>
            <a:r>
              <a:rPr lang="en-US" sz="1400">
                <a:latin typeface="Courier New"/>
                <a:ea typeface="Courier New"/>
                <a:cs typeface="Courier New"/>
                <a:sym typeface="Courier New"/>
              </a:rPr>
              <a:t>B-7/R-0/01-01-16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1904" lvl="0" marL="1792604" marR="0" rtl="0" algn="l">
              <a:lnSpc>
                <a:spcPct val="100000"/>
              </a:lnSpc>
              <a:spcBef>
                <a:spcPts val="0"/>
              </a:spcBef>
              <a:spcAft>
                <a:spcPts val="0"/>
              </a:spcAft>
              <a:buNone/>
            </a:pPr>
            <a:r>
              <a:rPr b="1" lang="en-US" sz="1050" u="sng">
                <a:latin typeface="Arial"/>
                <a:ea typeface="Arial"/>
                <a:cs typeface="Arial"/>
                <a:sym typeface="Arial"/>
              </a:rPr>
              <a:t>AIRCRAFT MAINTENANCE STANDARD PRACTICES</a:t>
            </a:r>
            <a:endParaRPr sz="1050">
              <a:latin typeface="Arial"/>
              <a:ea typeface="Arial"/>
              <a:cs typeface="Arial"/>
              <a:sym typeface="Arial"/>
            </a:endParaRPr>
          </a:p>
          <a:p>
            <a:pPr indent="0" lvl="0" marL="0" marR="0" rtl="0" algn="l">
              <a:lnSpc>
                <a:spcPct val="100000"/>
              </a:lnSpc>
              <a:spcBef>
                <a:spcPts val="55"/>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800"/>
              </a:lnSpc>
              <a:spcBef>
                <a:spcPts val="0"/>
              </a:spcBef>
              <a:spcAft>
                <a:spcPts val="0"/>
              </a:spcAft>
              <a:buNone/>
            </a:pPr>
            <a:r>
              <a:rPr lang="en-US" sz="1050">
                <a:latin typeface="Arial"/>
                <a:ea typeface="Arial"/>
                <a:cs typeface="Arial"/>
                <a:sym typeface="Arial"/>
              </a:rPr>
              <a:t>When an aircraft is going out of service for any kind of maintenance, keep your pilot informed. Install the “Red” cyclic sock as stated in the Maritime Helicopters General Operations Manual. When any maintenance action has been performed,  have  another  mechanic  inspect  your  work  if  available.  Be  thorough,  review  the  task  performed  as prescribed in the maintenance manual and inspect the work performed using a bright flashlight and mirror. Inspect the  entire  area,  for  correct  installation,  foreign  objects,  other  anomalies,  etc.  Challenge  each  other  and  ask questions. Ask the pilot to review the work performed if a mechanic is not available.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7620" rtl="0" algn="just">
              <a:lnSpc>
                <a:spcPct val="115238"/>
              </a:lnSpc>
              <a:spcBef>
                <a:spcPts val="0"/>
              </a:spcBef>
              <a:spcAft>
                <a:spcPts val="0"/>
              </a:spcAft>
              <a:buNone/>
            </a:pPr>
            <a:r>
              <a:rPr lang="en-US" sz="1050">
                <a:latin typeface="Arial"/>
                <a:ea typeface="Arial"/>
                <a:cs typeface="Arial"/>
                <a:sym typeface="Arial"/>
              </a:rPr>
              <a:t>When performing any task let the pilot know what is going on. Work as a team. If you go out to the aircraft to check on something, and you open a cowling, let the pilot know so he or she can double check the cowlings.</a:t>
            </a:r>
            <a:endParaRPr sz="1050">
              <a:latin typeface="Arial"/>
              <a:ea typeface="Arial"/>
              <a:cs typeface="Arial"/>
              <a:sym typeface="Arial"/>
            </a:endParaRPr>
          </a:p>
          <a:p>
            <a:pPr indent="0" lvl="0" marL="0" marR="0" rtl="0" algn="l">
              <a:lnSpc>
                <a:spcPct val="100000"/>
              </a:lnSpc>
              <a:spcBef>
                <a:spcPts val="21"/>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When performing any type of maintenance, all mechanics must follow the procedures established in the appropriate aircraft  maintenance  manuals  to  include  a  logbook  entry.  All  maintenance  actions,  inspections,  troubleshooting, preventive  maintenance,  etc.  require  a  maintenance  logbook   entry  in  accordance   with  FAR   43   indicating maintenance was performed on the aircraft.</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Do not get complacent when inspecting or performing maintenance on an aircraft and always communicate with the pilot. In the Human Factors arena, "Fatigue" has been identified as one of the primary causal factors of accidents and  incidents  for  pilots  and  mechanics.  Fatigue  goes  hand  in  hand  with  other  human  error  causes  including complacency, distraction and lack of awareness.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Be  familiar  with  the  current  policy  for  Mechanics  Duty/Rest  Guidelines  in  this  General  Maintenance  Manual.  At anytime  a  mechanic  is  fatigued  or  stressed  and  can  no  longer  perform  safety  of  flight  issues,  the  mechanic  is expected to stop working and notify the Director of Maintenance.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Aircraft Movement</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During aircraft movements in and out of MHI facilities the following steps are required to ensure the safety of the personal involved and reduce the chance of aircraft damage. Each location may have other procedures that must be followed.  Check  with  the  manager  at  customer  bases  to  ensure  the  aircraft  is  being  handled  IAW  their  required guidelines.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Tug a Lug use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228600" lvl="0" marL="469900" marR="0" rtl="0" algn="l">
              <a:lnSpc>
                <a:spcPct val="117619"/>
              </a:lnSpc>
              <a:spcBef>
                <a:spcPts val="0"/>
              </a:spcBef>
              <a:spcAft>
                <a:spcPts val="0"/>
              </a:spcAft>
              <a:buSzPts val="900"/>
              <a:buFont typeface="Noto Sans Symbols"/>
              <a:buChar char="∙"/>
            </a:pPr>
            <a:r>
              <a:rPr lang="en-US" sz="1050">
                <a:latin typeface="Arial"/>
                <a:ea typeface="Arial"/>
                <a:cs typeface="Arial"/>
                <a:sym typeface="Arial"/>
              </a:rPr>
              <a:t>The use of a Tug a Lug is not authorized without prior training.</a:t>
            </a:r>
            <a:endParaRPr sz="1050">
              <a:latin typeface="Arial"/>
              <a:ea typeface="Arial"/>
              <a:cs typeface="Arial"/>
              <a:sym typeface="Arial"/>
            </a:endParaRPr>
          </a:p>
          <a:p>
            <a:pPr indent="-228600" lvl="0" marL="469900" marR="6350" rtl="0" algn="l">
              <a:lnSpc>
                <a:spcPct val="115238"/>
              </a:lnSpc>
              <a:spcBef>
                <a:spcPts val="55"/>
              </a:spcBef>
              <a:spcAft>
                <a:spcPts val="0"/>
              </a:spcAft>
              <a:buSzPts val="900"/>
              <a:buFont typeface="Noto Sans Symbols"/>
              <a:buChar char="∙"/>
            </a:pPr>
            <a:r>
              <a:rPr lang="en-US" sz="1050">
                <a:latin typeface="Arial"/>
                <a:ea typeface="Arial"/>
                <a:cs typeface="Arial"/>
                <a:sym typeface="Arial"/>
              </a:rPr>
              <a:t>Movement in and out of under the aircraft requires the removal of the aircraft pegs to limit the chance of contact with the airframe, cross tubes, and antennas.</a:t>
            </a:r>
            <a:endParaRPr sz="1050">
              <a:latin typeface="Arial"/>
              <a:ea typeface="Arial"/>
              <a:cs typeface="Arial"/>
              <a:sym typeface="Arial"/>
            </a:endParaRPr>
          </a:p>
          <a:p>
            <a:pPr indent="-228600" lvl="0" marL="469900" marR="0" rtl="0" algn="l">
              <a:lnSpc>
                <a:spcPct val="109047"/>
              </a:lnSpc>
              <a:spcBef>
                <a:spcPts val="0"/>
              </a:spcBef>
              <a:spcAft>
                <a:spcPts val="0"/>
              </a:spcAft>
              <a:buSzPts val="900"/>
              <a:buFont typeface="Noto Sans Symbols"/>
              <a:buChar char="∙"/>
            </a:pPr>
            <a:r>
              <a:rPr lang="en-US" sz="1050">
                <a:latin typeface="Arial"/>
                <a:ea typeface="Arial"/>
                <a:cs typeface="Arial"/>
                <a:sym typeface="Arial"/>
              </a:rPr>
              <a:t>Confirm pegs are installed in correct location for the type of airframe it is being used on.</a:t>
            </a:r>
            <a:endParaRPr sz="1050">
              <a:latin typeface="Arial"/>
              <a:ea typeface="Arial"/>
              <a:cs typeface="Arial"/>
              <a:sym typeface="Arial"/>
            </a:endParaRPr>
          </a:p>
          <a:p>
            <a:pPr indent="-228600" lvl="0" marL="469900" marR="0" rtl="0" algn="l">
              <a:lnSpc>
                <a:spcPct val="114761"/>
              </a:lnSpc>
              <a:spcBef>
                <a:spcPts val="0"/>
              </a:spcBef>
              <a:spcAft>
                <a:spcPts val="0"/>
              </a:spcAft>
              <a:buSzPts val="900"/>
              <a:buFont typeface="Noto Sans Symbols"/>
              <a:buChar char="∙"/>
            </a:pPr>
            <a:r>
              <a:rPr lang="en-US" sz="1050">
                <a:latin typeface="Arial"/>
                <a:ea typeface="Arial"/>
                <a:cs typeface="Arial"/>
                <a:sym typeface="Arial"/>
              </a:rPr>
              <a:t>Ensure all four pegs are aligned with the crosstube prior to lifting the aircraft.</a:t>
            </a:r>
            <a:endParaRPr sz="1050">
              <a:latin typeface="Arial"/>
              <a:ea typeface="Arial"/>
              <a:cs typeface="Arial"/>
              <a:sym typeface="Arial"/>
            </a:endParaRPr>
          </a:p>
          <a:p>
            <a:pPr indent="-228600" lvl="0" marL="469900" marR="6985" rtl="0" algn="l">
              <a:lnSpc>
                <a:spcPct val="115238"/>
              </a:lnSpc>
              <a:spcBef>
                <a:spcPts val="50"/>
              </a:spcBef>
              <a:spcAft>
                <a:spcPts val="0"/>
              </a:spcAft>
              <a:buSzPts val="900"/>
              <a:buFont typeface="Noto Sans Symbols"/>
              <a:buChar char="∙"/>
            </a:pPr>
            <a:r>
              <a:rPr lang="en-US" sz="1050">
                <a:latin typeface="Arial"/>
                <a:ea typeface="Arial"/>
                <a:cs typeface="Arial"/>
                <a:sym typeface="Arial"/>
              </a:rPr>
              <a:t>During movement avoid uneven ground. If uneven ground is unavoidable lower aircraft to the lowest level possible for the skid tubes to clear the ground.</a:t>
            </a:r>
            <a:endParaRPr sz="1050">
              <a:latin typeface="Arial"/>
              <a:ea typeface="Arial"/>
              <a:cs typeface="Arial"/>
              <a:sym typeface="Arial"/>
            </a:endParaRPr>
          </a:p>
          <a:p>
            <a:pPr indent="-228600" lvl="0" marL="469900" marR="0" rtl="0" algn="l">
              <a:lnSpc>
                <a:spcPct val="112380"/>
              </a:lnSpc>
              <a:spcBef>
                <a:spcPts val="0"/>
              </a:spcBef>
              <a:spcAft>
                <a:spcPts val="0"/>
              </a:spcAft>
              <a:buSzPts val="900"/>
              <a:buFont typeface="Noto Sans Symbols"/>
              <a:buChar char="∙"/>
            </a:pPr>
            <a:r>
              <a:rPr lang="en-US" sz="1050">
                <a:latin typeface="Arial"/>
                <a:ea typeface="Arial"/>
                <a:cs typeface="Arial"/>
                <a:sym typeface="Arial"/>
              </a:rPr>
              <a:t>Remove the Tug A Lug from under the aircraft while charging the batteries</a:t>
            </a:r>
            <a:endParaRPr sz="1050">
              <a:latin typeface="Arial"/>
              <a:ea typeface="Arial"/>
              <a:cs typeface="Arial"/>
              <a:sym typeface="Arial"/>
            </a:endParaRPr>
          </a:p>
          <a:p>
            <a:pPr indent="63500" lvl="0" marL="0" marR="0" rtl="0" algn="l">
              <a:lnSpc>
                <a:spcPct val="100000"/>
              </a:lnSpc>
              <a:spcBef>
                <a:spcPts val="2"/>
              </a:spcBef>
              <a:spcAft>
                <a:spcPts val="0"/>
              </a:spcAft>
              <a:buSzPts val="1000"/>
              <a:buFont typeface="Noto Sans Symbols"/>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Ground handling wheels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228600" lvl="0" marL="469900" marR="0" rtl="0" algn="l">
              <a:lnSpc>
                <a:spcPct val="117619"/>
              </a:lnSpc>
              <a:spcBef>
                <a:spcPts val="0"/>
              </a:spcBef>
              <a:spcAft>
                <a:spcPts val="0"/>
              </a:spcAft>
              <a:buSzPts val="900"/>
              <a:buFont typeface="Noto Sans Symbols"/>
              <a:buChar char="∙"/>
            </a:pPr>
            <a:r>
              <a:rPr lang="en-US" sz="1050">
                <a:latin typeface="Arial"/>
                <a:ea typeface="Arial"/>
                <a:cs typeface="Arial"/>
                <a:sym typeface="Arial"/>
              </a:rPr>
              <a:t>The use of ground handling wheel is not authorized without prior authorization</a:t>
            </a:r>
            <a:endParaRPr sz="1050">
              <a:latin typeface="Arial"/>
              <a:ea typeface="Arial"/>
              <a:cs typeface="Arial"/>
              <a:sym typeface="Arial"/>
            </a:endParaRPr>
          </a:p>
          <a:p>
            <a:pPr indent="-228600" lvl="0" marL="469900" marR="0" rtl="0" algn="l">
              <a:lnSpc>
                <a:spcPct val="114761"/>
              </a:lnSpc>
              <a:spcBef>
                <a:spcPts val="0"/>
              </a:spcBef>
              <a:spcAft>
                <a:spcPts val="0"/>
              </a:spcAft>
              <a:buSzPts val="900"/>
              <a:buFont typeface="Noto Sans Symbols"/>
              <a:buChar char="∙"/>
            </a:pPr>
            <a:r>
              <a:rPr lang="en-US" sz="1050">
                <a:latin typeface="Arial"/>
                <a:ea typeface="Arial"/>
                <a:cs typeface="Arial"/>
                <a:sym typeface="Arial"/>
              </a:rPr>
              <a:t>Confirm the wheels are installed in the correct position to balance the tail in a neutral position.</a:t>
            </a:r>
            <a:endParaRPr sz="1050">
              <a:latin typeface="Arial"/>
              <a:ea typeface="Arial"/>
              <a:cs typeface="Arial"/>
              <a:sym typeface="Arial"/>
            </a:endParaRPr>
          </a:p>
          <a:p>
            <a:pPr indent="-228600" lvl="0" marL="469900" marR="0" rtl="0" algn="l">
              <a:lnSpc>
                <a:spcPct val="114761"/>
              </a:lnSpc>
              <a:spcBef>
                <a:spcPts val="0"/>
              </a:spcBef>
              <a:spcAft>
                <a:spcPts val="0"/>
              </a:spcAft>
              <a:buSzPts val="900"/>
              <a:buFont typeface="Noto Sans Symbols"/>
              <a:buChar char="∙"/>
            </a:pPr>
            <a:r>
              <a:rPr lang="en-US" sz="1050">
                <a:latin typeface="Arial"/>
                <a:ea typeface="Arial"/>
                <a:cs typeface="Arial"/>
                <a:sym typeface="Arial"/>
              </a:rPr>
              <a:t>Avoid having head and body over wheels while pumping jacks.</a:t>
            </a:r>
            <a:endParaRPr sz="1050">
              <a:latin typeface="Arial"/>
              <a:ea typeface="Arial"/>
              <a:cs typeface="Arial"/>
              <a:sym typeface="Arial"/>
            </a:endParaRPr>
          </a:p>
          <a:p>
            <a:pPr indent="-228600" lvl="0" marL="469900" marR="0" rtl="0" algn="l">
              <a:lnSpc>
                <a:spcPct val="115238"/>
              </a:lnSpc>
              <a:spcBef>
                <a:spcPts val="0"/>
              </a:spcBef>
              <a:spcAft>
                <a:spcPts val="0"/>
              </a:spcAft>
              <a:buSzPts val="900"/>
              <a:buFont typeface="Noto Sans Symbols"/>
              <a:buChar char="∙"/>
            </a:pPr>
            <a:r>
              <a:rPr lang="en-US" sz="1050">
                <a:latin typeface="Arial"/>
                <a:ea typeface="Arial"/>
                <a:cs typeface="Arial"/>
                <a:sym typeface="Arial"/>
              </a:rPr>
              <a:t>Have a person holding the tail prior to jacking to prevent the airframe from rocking on to its tailboom.</a:t>
            </a:r>
            <a:endParaRPr sz="1050">
              <a:latin typeface="Arial"/>
              <a:ea typeface="Arial"/>
              <a:cs typeface="Arial"/>
              <a:sym typeface="Arial"/>
            </a:endParaRPr>
          </a:p>
          <a:p>
            <a:pPr indent="-228600" lvl="0" marL="469900" marR="8890" rtl="0" algn="l">
              <a:lnSpc>
                <a:spcPct val="114285"/>
              </a:lnSpc>
              <a:spcBef>
                <a:spcPts val="65"/>
              </a:spcBef>
              <a:spcAft>
                <a:spcPts val="0"/>
              </a:spcAft>
              <a:buSzPts val="900"/>
              <a:buFont typeface="Noto Sans Symbols"/>
              <a:buChar char="∙"/>
            </a:pPr>
            <a:r>
              <a:rPr lang="en-US" sz="1050">
                <a:latin typeface="Arial"/>
                <a:ea typeface="Arial"/>
                <a:cs typeface="Arial"/>
                <a:sym typeface="Arial"/>
              </a:rPr>
              <a:t>The vehicle used to move the aircraft must be sufficient in weight to prevent the aircraft from “pushing” the tow vehicle.</a:t>
            </a:r>
            <a:endParaRPr sz="1050">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3" name="Shape 523"/>
        <p:cNvGrpSpPr/>
        <p:nvPr/>
      </p:nvGrpSpPr>
      <p:grpSpPr>
        <a:xfrm>
          <a:off x="0" y="0"/>
          <a:ext cx="0" cy="0"/>
          <a:chOff x="0" y="0"/>
          <a:chExt cx="0" cy="0"/>
        </a:xfrm>
      </p:grpSpPr>
      <p:sp>
        <p:nvSpPr>
          <p:cNvPr id="524" name="Google Shape;524;p37"/>
          <p:cNvSpPr txBox="1"/>
          <p:nvPr/>
        </p:nvSpPr>
        <p:spPr>
          <a:xfrm>
            <a:off x="444500" y="531391"/>
            <a:ext cx="6887209" cy="8973820"/>
          </a:xfrm>
          <a:prstGeom prst="rect">
            <a:avLst/>
          </a:prstGeom>
          <a:noFill/>
          <a:ln>
            <a:noFill/>
          </a:ln>
        </p:spPr>
        <p:txBody>
          <a:bodyPr anchorCtr="0" anchor="t" bIns="0" lIns="0" spcFirstLastPara="1" rIns="0" wrap="square" tIns="0">
            <a:noAutofit/>
          </a:bodyPr>
          <a:lstStyle/>
          <a:p>
            <a:pPr indent="0" lvl="0" marL="0" marR="182880" rtl="0" algn="r">
              <a:lnSpc>
                <a:spcPct val="100000"/>
              </a:lnSpc>
              <a:spcBef>
                <a:spcPts val="0"/>
              </a:spcBef>
              <a:spcAft>
                <a:spcPts val="0"/>
              </a:spcAft>
              <a:buNone/>
            </a:pPr>
            <a:r>
              <a:rPr lang="en-US" sz="1400">
                <a:latin typeface="Courier New"/>
                <a:ea typeface="Courier New"/>
                <a:cs typeface="Courier New"/>
                <a:sym typeface="Courier New"/>
              </a:rPr>
              <a:t>B-8/R-0/01-01-16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All Aircraft</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228600" lvl="0" marL="469900" marR="0" rtl="0" algn="l">
              <a:lnSpc>
                <a:spcPct val="117619"/>
              </a:lnSpc>
              <a:spcBef>
                <a:spcPts val="0"/>
              </a:spcBef>
              <a:spcAft>
                <a:spcPts val="0"/>
              </a:spcAft>
              <a:buSzPts val="900"/>
              <a:buFont typeface="Noto Sans Symbols"/>
              <a:buChar char="∙"/>
            </a:pPr>
            <a:r>
              <a:rPr lang="en-US" sz="1050">
                <a:latin typeface="Arial"/>
                <a:ea typeface="Arial"/>
                <a:cs typeface="Arial"/>
                <a:sym typeface="Arial"/>
              </a:rPr>
              <a:t>Verify rotor clearance of doors and ceiling prior to movement of aircraft.</a:t>
            </a:r>
            <a:endParaRPr sz="1050">
              <a:latin typeface="Arial"/>
              <a:ea typeface="Arial"/>
              <a:cs typeface="Arial"/>
              <a:sym typeface="Arial"/>
            </a:endParaRPr>
          </a:p>
          <a:p>
            <a:pPr indent="-228600" lvl="0" marL="469900" marR="6350" rtl="0" algn="just">
              <a:lnSpc>
                <a:spcPct val="95700"/>
              </a:lnSpc>
              <a:spcBef>
                <a:spcPts val="30"/>
              </a:spcBef>
              <a:spcAft>
                <a:spcPts val="0"/>
              </a:spcAft>
              <a:buSzPts val="900"/>
              <a:buFont typeface="Noto Sans Symbols"/>
              <a:buChar char="∙"/>
            </a:pPr>
            <a:r>
              <a:rPr lang="en-US" sz="1050">
                <a:latin typeface="Arial"/>
                <a:ea typeface="Arial"/>
                <a:cs typeface="Arial"/>
                <a:sym typeface="Arial"/>
              </a:rPr>
              <a:t>Some locations such as Valdez and Fairbanks small hanger require the use of a “block” in some two bladed helicopters to prevent contact with the ceiling. The block must have a flag connected to it to prevent being left in the aircraft during preflight.</a:t>
            </a:r>
            <a:endParaRPr sz="1050">
              <a:latin typeface="Arial"/>
              <a:ea typeface="Arial"/>
              <a:cs typeface="Arial"/>
              <a:sym typeface="Arial"/>
            </a:endParaRPr>
          </a:p>
          <a:p>
            <a:pPr indent="-228600" lvl="0" marL="469900" marR="0" rtl="0" algn="l">
              <a:lnSpc>
                <a:spcPct val="112380"/>
              </a:lnSpc>
              <a:spcBef>
                <a:spcPts val="0"/>
              </a:spcBef>
              <a:spcAft>
                <a:spcPts val="0"/>
              </a:spcAft>
              <a:buSzPts val="900"/>
              <a:buFont typeface="Noto Sans Symbols"/>
              <a:buChar char="∙"/>
            </a:pPr>
            <a:r>
              <a:rPr lang="en-US" sz="1050">
                <a:latin typeface="Arial"/>
                <a:ea typeface="Arial"/>
                <a:cs typeface="Arial"/>
                <a:sym typeface="Arial"/>
              </a:rPr>
              <a:t>Doors that open vertically must be all the way up and stopped when moving aircraft in and out of the facility.</a:t>
            </a:r>
            <a:endParaRPr sz="1050">
              <a:latin typeface="Arial"/>
              <a:ea typeface="Arial"/>
              <a:cs typeface="Arial"/>
              <a:sym typeface="Arial"/>
            </a:endParaRPr>
          </a:p>
          <a:p>
            <a:pPr indent="-228600" lvl="0" marL="469900" marR="5715" rtl="0" algn="l">
              <a:lnSpc>
                <a:spcPct val="115238"/>
              </a:lnSpc>
              <a:spcBef>
                <a:spcPts val="50"/>
              </a:spcBef>
              <a:spcAft>
                <a:spcPts val="0"/>
              </a:spcAft>
              <a:buSzPts val="900"/>
              <a:buFont typeface="Noto Sans Symbols"/>
              <a:buChar char="∙"/>
            </a:pPr>
            <a:r>
              <a:rPr lang="en-US" sz="1050">
                <a:latin typeface="Arial"/>
                <a:ea typeface="Arial"/>
                <a:cs typeface="Arial"/>
                <a:sym typeface="Arial"/>
              </a:rPr>
              <a:t>Verify  there  is  enough  personal  in  place  to  spot  blind  areas.  If  there  are  not  enough  spotters  ask  for assistance prior to moving the aircraft. A minimum of two personal is preferred if possible.</a:t>
            </a:r>
            <a:endParaRPr sz="1050">
              <a:latin typeface="Arial"/>
              <a:ea typeface="Arial"/>
              <a:cs typeface="Arial"/>
              <a:sym typeface="Arial"/>
            </a:endParaRPr>
          </a:p>
          <a:p>
            <a:pPr indent="-228600" lvl="0" marL="469900" marR="0" rtl="0" algn="l">
              <a:lnSpc>
                <a:spcPct val="109047"/>
              </a:lnSpc>
              <a:spcBef>
                <a:spcPts val="0"/>
              </a:spcBef>
              <a:spcAft>
                <a:spcPts val="0"/>
              </a:spcAft>
              <a:buSzPts val="900"/>
              <a:buFont typeface="Noto Sans Symbols"/>
              <a:buChar char="∙"/>
            </a:pPr>
            <a:r>
              <a:rPr lang="en-US" sz="1050">
                <a:latin typeface="Arial"/>
                <a:ea typeface="Arial"/>
                <a:cs typeface="Arial"/>
                <a:sym typeface="Arial"/>
              </a:rPr>
              <a:t>Verbalize intentions prior to lifting or moving the aircraft.</a:t>
            </a:r>
            <a:endParaRPr sz="1050">
              <a:latin typeface="Arial"/>
              <a:ea typeface="Arial"/>
              <a:cs typeface="Arial"/>
              <a:sym typeface="Arial"/>
            </a:endParaRPr>
          </a:p>
          <a:p>
            <a:pPr indent="-228600" lvl="0" marL="469900" marR="0" rtl="0" algn="l">
              <a:lnSpc>
                <a:spcPct val="117619"/>
              </a:lnSpc>
              <a:spcBef>
                <a:spcPts val="0"/>
              </a:spcBef>
              <a:spcAft>
                <a:spcPts val="0"/>
              </a:spcAft>
              <a:buSzPts val="900"/>
              <a:buFont typeface="Noto Sans Symbols"/>
              <a:buChar char="∙"/>
            </a:pPr>
            <a:r>
              <a:rPr lang="en-US" sz="1050">
                <a:latin typeface="Arial"/>
                <a:ea typeface="Arial"/>
                <a:cs typeface="Arial"/>
                <a:sym typeface="Arial"/>
              </a:rPr>
              <a:t>When available utilize floor protectors to prevent damage to the hanger floors.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Ground and Flight Maintenance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Certain maintenance activities require the aircraft to be ground run or flown to complete the maintenance action. During  periods  of  ground  operation,  cowling  may  be  removed  and  test  equipment  may  be  attached.  It  is  the responsibility of both pilot and the mechanic to ensure safety is the first concern</a:t>
            </a:r>
            <a:endParaRPr sz="1050">
              <a:latin typeface="Arial"/>
              <a:ea typeface="Arial"/>
              <a:cs typeface="Arial"/>
              <a:sym typeface="Arial"/>
            </a:endParaRPr>
          </a:p>
          <a:p>
            <a:pPr indent="0" lvl="0" marL="12700" marR="0" rtl="0" algn="just">
              <a:lnSpc>
                <a:spcPct val="109047"/>
              </a:lnSpc>
              <a:spcBef>
                <a:spcPts val="0"/>
              </a:spcBef>
              <a:spcAft>
                <a:spcPts val="0"/>
              </a:spcAft>
              <a:buNone/>
            </a:pPr>
            <a:r>
              <a:rPr lang="en-US" sz="1050">
                <a:latin typeface="Arial"/>
                <a:ea typeface="Arial"/>
                <a:cs typeface="Arial"/>
                <a:sym typeface="Arial"/>
              </a:rPr>
              <a:t>.</a:t>
            </a:r>
            <a:endParaRPr sz="1050">
              <a:latin typeface="Arial"/>
              <a:ea typeface="Arial"/>
              <a:cs typeface="Arial"/>
              <a:sym typeface="Arial"/>
            </a:endParaRPr>
          </a:p>
          <a:p>
            <a:pPr indent="0" lvl="0" marL="12700" marR="5715" rtl="0" algn="just">
              <a:lnSpc>
                <a:spcPct val="95900"/>
              </a:lnSpc>
              <a:spcBef>
                <a:spcPts val="25"/>
              </a:spcBef>
              <a:spcAft>
                <a:spcPts val="0"/>
              </a:spcAft>
              <a:buNone/>
            </a:pPr>
            <a:r>
              <a:rPr lang="en-US" sz="1050">
                <a:latin typeface="Arial"/>
                <a:ea typeface="Arial"/>
                <a:cs typeface="Arial"/>
                <a:sym typeface="Arial"/>
              </a:rPr>
              <a:t>Exposure to Foreign Object Damage, or FOD, damage is increased due to unusual equipment around and on the aircraft and the aircraft being ground run without all cowling installed. Loose equipment must be removed from the aircraft and area prior to starting the aircraft.  Any time a Ground Run or Pilot Operational Flight is recorded in the aircraft log book, the following entry shall be made in the log book;</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i="1" lang="en-US" sz="1050">
                <a:latin typeface="Arial"/>
                <a:ea typeface="Arial"/>
                <a:cs typeface="Arial"/>
                <a:sym typeface="Arial"/>
              </a:rPr>
              <a:t>“FOD check required prior to aircraft ground run (or pilot operational flight).  [Name][Date][Certificate Number]”</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This check may be signed off either by a certificated mechanic or pilot.</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Proper safety protection must be for the type of ramp operations anticipated. Remember hearing protection prevents hearing and extra effort is needed to expand our visual awareness. Extra caution is needed around spinning main and tail rotors and spinning shafts.</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Ground  support  equipment  such as  ground  power  units,  battery conditioning  apparatus,  hydraulic  test  carts,  etc. shall be utilized and maintained in accordance with the equipment manufacturer’s manuals.</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Aircraft shall not be “run-up”, “ground turned” or otherwise operated on the ground with any cowl, access door, or panel unsecured if there is a potential for contact with any moving part on an aircraft including but not limited to: propellers, main rotor blades, tail rotor blades, drive shafts, control surfaces, actuators, landing gear, control tubes, control cables. Maritime Helicopters mechanic or pilot shall attend any open cowl, access door, or panel during “run- up”, “ground turned” operations.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GPU Use</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For the first start of the day, when available, a Ground Power Unit (GPU) shall be used to provide electrical power to the aircraft. The pilot. and operators of the GPU shall discuss when the GPU is to be disconnected and hand signals to be used. The GPU will be within pilots view during aircraft operation. Power cables shall be routed away from the aircraft when possible. If power cables cannot be routed away from the aircraft, the GPU will be removed from the area after the aircraft start is complete during ground idle prior to 100% rotor speed.</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Aircraft Operation with Cowlings Removed</a:t>
            </a:r>
            <a:endParaRPr sz="1050">
              <a:latin typeface="Arial"/>
              <a:ea typeface="Arial"/>
              <a:cs typeface="Arial"/>
              <a:sym typeface="Arial"/>
            </a:endParaRPr>
          </a:p>
          <a:p>
            <a:pPr indent="0" lvl="0" marL="0" marR="0" rtl="0" algn="l">
              <a:lnSpc>
                <a:spcPct val="100000"/>
              </a:lnSpc>
              <a:spcBef>
                <a:spcPts val="13"/>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95500"/>
              </a:lnSpc>
              <a:spcBef>
                <a:spcPts val="0"/>
              </a:spcBef>
              <a:spcAft>
                <a:spcPts val="0"/>
              </a:spcAft>
              <a:buNone/>
            </a:pPr>
            <a:r>
              <a:rPr lang="en-US" sz="1050">
                <a:latin typeface="Arial"/>
                <a:ea typeface="Arial"/>
                <a:cs typeface="Arial"/>
                <a:sym typeface="Arial"/>
              </a:rPr>
              <a:t>Maintenance  activities  require  the  ground  operation  of  the  aircraft  with  cowling  removed.  Cowlings  shall  not  be removed or installed while the engines or rotors are turning. Mechanics shall store cowlings either in the aircraft, a vehicle or a building when not installed on the aircraft. Cowlings shall not be left unattended in the open. Aircraft shall not be flown without all cowlings installed.</a:t>
            </a:r>
            <a:endParaRPr sz="1050">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8" name="Shape 528"/>
        <p:cNvGrpSpPr/>
        <p:nvPr/>
      </p:nvGrpSpPr>
      <p:grpSpPr>
        <a:xfrm>
          <a:off x="0" y="0"/>
          <a:ext cx="0" cy="0"/>
          <a:chOff x="0" y="0"/>
          <a:chExt cx="0" cy="0"/>
        </a:xfrm>
      </p:grpSpPr>
      <p:sp>
        <p:nvSpPr>
          <p:cNvPr id="529" name="Google Shape;529;p38"/>
          <p:cNvSpPr txBox="1"/>
          <p:nvPr/>
        </p:nvSpPr>
        <p:spPr>
          <a:xfrm>
            <a:off x="444500" y="531391"/>
            <a:ext cx="6886575" cy="8515350"/>
          </a:xfrm>
          <a:prstGeom prst="rect">
            <a:avLst/>
          </a:prstGeom>
          <a:noFill/>
          <a:ln>
            <a:noFill/>
          </a:ln>
        </p:spPr>
        <p:txBody>
          <a:bodyPr anchorCtr="0" anchor="t" bIns="0" lIns="0" spcFirstLastPara="1" rIns="0" wrap="square" tIns="0">
            <a:noAutofit/>
          </a:bodyPr>
          <a:lstStyle/>
          <a:p>
            <a:pPr indent="0" lvl="0" marL="0" marR="182245" rtl="0" algn="r">
              <a:lnSpc>
                <a:spcPct val="100000"/>
              </a:lnSpc>
              <a:spcBef>
                <a:spcPts val="0"/>
              </a:spcBef>
              <a:spcAft>
                <a:spcPts val="0"/>
              </a:spcAft>
              <a:buNone/>
            </a:pPr>
            <a:r>
              <a:rPr lang="en-US" sz="1400">
                <a:latin typeface="Courier New"/>
                <a:ea typeface="Courier New"/>
                <a:cs typeface="Courier New"/>
                <a:sym typeface="Courier New"/>
              </a:rPr>
              <a:t>B-9/R-0/01-01-16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Aircraft Operation during Adjustments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l">
              <a:lnSpc>
                <a:spcPct val="115238"/>
              </a:lnSpc>
              <a:spcBef>
                <a:spcPts val="0"/>
              </a:spcBef>
              <a:spcAft>
                <a:spcPts val="0"/>
              </a:spcAft>
              <a:buNone/>
            </a:pPr>
            <a:r>
              <a:rPr lang="en-US" sz="1050">
                <a:latin typeface="Arial"/>
                <a:ea typeface="Arial"/>
                <a:cs typeface="Arial"/>
                <a:sym typeface="Arial"/>
              </a:rPr>
              <a:t>Often  adjustments  during  engine  operation  are  necessary  to  complete  a  maintenance  action.  Mechanics  shall ensure only the tools necessary to perform the adjustment are taken to the site of maintenance.</a:t>
            </a:r>
            <a:endParaRPr sz="1050">
              <a:latin typeface="Arial"/>
              <a:ea typeface="Arial"/>
              <a:cs typeface="Arial"/>
              <a:sym typeface="Arial"/>
            </a:endParaRPr>
          </a:p>
          <a:p>
            <a:pPr indent="0" lvl="0" marL="0" marR="0" rtl="0" algn="l">
              <a:lnSpc>
                <a:spcPct val="100000"/>
              </a:lnSpc>
              <a:spcBef>
                <a:spcPts val="51"/>
              </a:spcBef>
              <a:spcAft>
                <a:spcPts val="0"/>
              </a:spcAft>
              <a:buNone/>
            </a:pPr>
            <a:r>
              <a:t/>
            </a:r>
            <a:endParaRPr sz="1000">
              <a:latin typeface="Times New Roman"/>
              <a:ea typeface="Times New Roman"/>
              <a:cs typeface="Times New Roman"/>
              <a:sym typeface="Times New Roman"/>
            </a:endParaRPr>
          </a:p>
          <a:p>
            <a:pPr indent="0" lvl="0" marL="12700" marR="5715" rtl="0" algn="l">
              <a:lnSpc>
                <a:spcPct val="115238"/>
              </a:lnSpc>
              <a:spcBef>
                <a:spcPts val="0"/>
              </a:spcBef>
              <a:spcAft>
                <a:spcPts val="0"/>
              </a:spcAft>
              <a:buNone/>
            </a:pPr>
            <a:r>
              <a:rPr i="1" lang="en-US" sz="1050">
                <a:latin typeface="Arial"/>
                <a:ea typeface="Arial"/>
                <a:cs typeface="Arial"/>
                <a:sym typeface="Arial"/>
              </a:rPr>
              <a:t>Parts or components safeties that are removed during adjustment while performing maintenance must be reinstalled prior to flight even if that flight is for maintenance.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Use of Ladders, Carts, and Work Stands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l">
              <a:lnSpc>
                <a:spcPct val="115238"/>
              </a:lnSpc>
              <a:spcBef>
                <a:spcPts val="0"/>
              </a:spcBef>
              <a:spcAft>
                <a:spcPts val="0"/>
              </a:spcAft>
              <a:buNone/>
            </a:pPr>
            <a:r>
              <a:rPr lang="en-US" sz="1050">
                <a:latin typeface="Arial"/>
                <a:ea typeface="Arial"/>
                <a:cs typeface="Arial"/>
                <a:sym typeface="Arial"/>
              </a:rPr>
              <a:t>Ladders and/or carts shall be used around running aircraft only when necessary. Vacant ladders are not to be left standing but laid flat on the ground. Carts shall be moved into the hangar or vehicle when not being used.</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Attachment of Test Equipment</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Often test equipment is required during ground run and flight of an aircraft. The cables and other items of equipment must  be  secured  properly  to  prevent  entanglement  during  operation.  Both  the  pilot  and  mechanic  shall  check clearances of equipment installed on rotating parts prior to operating the engines. Mechanics shall check cables for security and full range of movement of controls when applicable.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Fueling Procedures</a:t>
            </a:r>
            <a:endParaRPr sz="1050">
              <a:latin typeface="Arial"/>
              <a:ea typeface="Arial"/>
              <a:cs typeface="Arial"/>
              <a:sym typeface="Arial"/>
            </a:endParaRPr>
          </a:p>
          <a:p>
            <a:pPr indent="0" lvl="0" marL="12700" marR="1785620" rtl="0" algn="l">
              <a:lnSpc>
                <a:spcPct val="230476"/>
              </a:lnSpc>
              <a:spcBef>
                <a:spcPts val="265"/>
              </a:spcBef>
              <a:spcAft>
                <a:spcPts val="0"/>
              </a:spcAft>
              <a:buNone/>
            </a:pPr>
            <a:r>
              <a:rPr lang="en-US" sz="1050">
                <a:latin typeface="Arial"/>
                <a:ea typeface="Arial"/>
                <a:cs typeface="Arial"/>
                <a:sym typeface="Arial"/>
              </a:rPr>
              <a:t>Refer to the Maritime Helicopters fuel quality assurance manual for fueling procedures </a:t>
            </a:r>
            <a:r>
              <a:rPr lang="en-US" sz="1050" u="sng">
                <a:latin typeface="Arial"/>
                <a:ea typeface="Arial"/>
                <a:cs typeface="Arial"/>
                <a:sym typeface="Arial"/>
              </a:rPr>
              <a:t>Defueling Procedures</a:t>
            </a:r>
            <a:endParaRPr sz="1050">
              <a:latin typeface="Arial"/>
              <a:ea typeface="Arial"/>
              <a:cs typeface="Arial"/>
              <a:sym typeface="Arial"/>
            </a:endParaRPr>
          </a:p>
          <a:p>
            <a:pPr indent="0" lvl="0" marL="12700" marR="0" rtl="0" algn="just">
              <a:lnSpc>
                <a:spcPct val="100000"/>
              </a:lnSpc>
              <a:spcBef>
                <a:spcPts val="875"/>
              </a:spcBef>
              <a:spcAft>
                <a:spcPts val="0"/>
              </a:spcAft>
              <a:buNone/>
            </a:pPr>
            <a:r>
              <a:rPr lang="en-US" sz="1050">
                <a:latin typeface="Arial"/>
                <a:ea typeface="Arial"/>
                <a:cs typeface="Arial"/>
                <a:sym typeface="Arial"/>
              </a:rPr>
              <a:t>Refer to the Maritime Helicopters fuel quality assurance manual for defueling procedures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Fuel Sampling Procedures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A fuel sample must be taken before first flight of the day. Fuel will be collected in a clean, clear container. The fuel sample  will  be  visually  checked  for  moisture  content  and  debris. When  the  aircraft  is  cold-soaked,  any  water  or moisture suspended in the fuel may be frozen; look for ice crystals in a cold-soaked fuel sample.</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50">
              <a:latin typeface="Times New Roman"/>
              <a:ea typeface="Times New Roman"/>
              <a:cs typeface="Times New Roman"/>
              <a:sym typeface="Times New Roman"/>
            </a:endParaRPr>
          </a:p>
          <a:p>
            <a:pPr indent="0" lvl="0" marL="12700" marR="5080" rtl="0" algn="l">
              <a:lnSpc>
                <a:spcPct val="114285"/>
              </a:lnSpc>
              <a:spcBef>
                <a:spcPts val="0"/>
              </a:spcBef>
              <a:spcAft>
                <a:spcPts val="0"/>
              </a:spcAft>
              <a:buNone/>
            </a:pPr>
            <a:r>
              <a:rPr lang="en-US" sz="1050">
                <a:latin typeface="Arial"/>
                <a:ea typeface="Arial"/>
                <a:cs typeface="Arial"/>
                <a:sym typeface="Arial"/>
              </a:rPr>
              <a:t>The   following   steps   for   obtaining   a   fuel   sample   are   recommended,   although   individual   aircraft   and   /   or circumstances may make other steps necessary.</a:t>
            </a:r>
            <a:endParaRPr sz="1050">
              <a:latin typeface="Arial"/>
              <a:ea typeface="Arial"/>
              <a:cs typeface="Arial"/>
              <a:sym typeface="Arial"/>
            </a:endParaRPr>
          </a:p>
          <a:p>
            <a:pPr indent="0" lvl="0" marL="0" marR="0" rtl="0" algn="l">
              <a:lnSpc>
                <a:spcPct val="100000"/>
              </a:lnSpc>
              <a:spcBef>
                <a:spcPts val="42"/>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Basic steps for obtaining a fuel sample from a Maritime Helicopters aircraft:</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177800" lvl="0" marL="355600" marR="0" rtl="0" algn="l">
              <a:lnSpc>
                <a:spcPct val="117142"/>
              </a:lnSpc>
              <a:spcBef>
                <a:spcPts val="0"/>
              </a:spcBef>
              <a:spcAft>
                <a:spcPts val="0"/>
              </a:spcAft>
              <a:buSzPts val="1050"/>
              <a:buFont typeface="Arial"/>
              <a:buAutoNum type="arabicPeriod"/>
            </a:pPr>
            <a:r>
              <a:rPr lang="en-US" sz="1050">
                <a:latin typeface="Arial"/>
                <a:ea typeface="Arial"/>
                <a:cs typeface="Arial"/>
                <a:sym typeface="Arial"/>
              </a:rPr>
              <a:t>Make sure fuel sample jar is completely clean, clear and labeled with the aircraft tail #.</a:t>
            </a:r>
            <a:endParaRPr sz="1050">
              <a:latin typeface="Arial"/>
              <a:ea typeface="Arial"/>
              <a:cs typeface="Arial"/>
              <a:sym typeface="Arial"/>
            </a:endParaRPr>
          </a:p>
          <a:p>
            <a:pPr indent="-154940" lvl="0" marL="332740" marR="0" rtl="0" algn="l">
              <a:lnSpc>
                <a:spcPct val="114761"/>
              </a:lnSpc>
              <a:spcBef>
                <a:spcPts val="0"/>
              </a:spcBef>
              <a:spcAft>
                <a:spcPts val="0"/>
              </a:spcAft>
              <a:buSzPts val="1050"/>
              <a:buFont typeface="Arial"/>
              <a:buAutoNum type="arabicPeriod"/>
            </a:pPr>
            <a:r>
              <a:rPr lang="en-US" sz="1050">
                <a:latin typeface="Arial"/>
                <a:ea typeface="Arial"/>
                <a:cs typeface="Arial"/>
                <a:sym typeface="Arial"/>
              </a:rPr>
              <a:t>Make sure fuel boost pump or fuel transfer pump switches or circuit breakers are in the off position.</a:t>
            </a:r>
            <a:endParaRPr sz="1050">
              <a:latin typeface="Arial"/>
              <a:ea typeface="Arial"/>
              <a:cs typeface="Arial"/>
              <a:sym typeface="Arial"/>
            </a:endParaRPr>
          </a:p>
          <a:p>
            <a:pPr indent="-154940" lvl="0" marL="332740" marR="0" rtl="0" algn="l">
              <a:lnSpc>
                <a:spcPct val="115238"/>
              </a:lnSpc>
              <a:spcBef>
                <a:spcPts val="0"/>
              </a:spcBef>
              <a:spcAft>
                <a:spcPts val="0"/>
              </a:spcAft>
              <a:buSzPts val="1050"/>
              <a:buFont typeface="Arial"/>
              <a:buAutoNum type="arabicPeriod"/>
            </a:pPr>
            <a:r>
              <a:rPr lang="en-US" sz="1050">
                <a:latin typeface="Arial"/>
                <a:ea typeface="Arial"/>
                <a:cs typeface="Arial"/>
                <a:sym typeface="Arial"/>
              </a:rPr>
              <a:t>Plug in the battery, turn on the battery switch.</a:t>
            </a:r>
            <a:endParaRPr sz="1050">
              <a:latin typeface="Arial"/>
              <a:ea typeface="Arial"/>
              <a:cs typeface="Arial"/>
              <a:sym typeface="Arial"/>
            </a:endParaRPr>
          </a:p>
          <a:p>
            <a:pPr indent="-151765" lvl="0" marL="329565" marR="0" rtl="0" algn="l">
              <a:lnSpc>
                <a:spcPct val="114761"/>
              </a:lnSpc>
              <a:spcBef>
                <a:spcPts val="0"/>
              </a:spcBef>
              <a:spcAft>
                <a:spcPts val="0"/>
              </a:spcAft>
              <a:buSzPts val="1050"/>
              <a:buFont typeface="Arial"/>
              <a:buAutoNum type="arabicPeriod"/>
            </a:pPr>
            <a:r>
              <a:rPr lang="en-US" sz="1050">
                <a:latin typeface="Arial"/>
                <a:ea typeface="Arial"/>
                <a:cs typeface="Arial"/>
                <a:sym typeface="Arial"/>
              </a:rPr>
              <a:t>With the fuel valve in the off position, take a fuel sample from the main tank sump drain.</a:t>
            </a:r>
            <a:endParaRPr sz="1050">
              <a:latin typeface="Arial"/>
              <a:ea typeface="Arial"/>
              <a:cs typeface="Arial"/>
              <a:sym typeface="Arial"/>
            </a:endParaRPr>
          </a:p>
          <a:p>
            <a:pPr indent="-154940" lvl="0" marL="332740" marR="0" rtl="0" algn="l">
              <a:lnSpc>
                <a:spcPct val="114761"/>
              </a:lnSpc>
              <a:spcBef>
                <a:spcPts val="0"/>
              </a:spcBef>
              <a:spcAft>
                <a:spcPts val="0"/>
              </a:spcAft>
              <a:buSzPts val="1050"/>
              <a:buFont typeface="Arial"/>
              <a:buAutoNum type="arabicPeriod"/>
            </a:pPr>
            <a:r>
              <a:rPr lang="en-US" sz="1050">
                <a:latin typeface="Arial"/>
                <a:ea typeface="Arial"/>
                <a:cs typeface="Arial"/>
                <a:sym typeface="Arial"/>
              </a:rPr>
              <a:t>Check this fuel sample for water or debris before continuing.</a:t>
            </a:r>
            <a:endParaRPr sz="1050">
              <a:latin typeface="Arial"/>
              <a:ea typeface="Arial"/>
              <a:cs typeface="Arial"/>
              <a:sym typeface="Arial"/>
            </a:endParaRPr>
          </a:p>
          <a:p>
            <a:pPr indent="-154940" lvl="0" marL="332740" marR="0" rtl="0" algn="l">
              <a:lnSpc>
                <a:spcPct val="115238"/>
              </a:lnSpc>
              <a:spcBef>
                <a:spcPts val="0"/>
              </a:spcBef>
              <a:spcAft>
                <a:spcPts val="0"/>
              </a:spcAft>
              <a:buSzPts val="1050"/>
              <a:buFont typeface="Arial"/>
              <a:buAutoNum type="arabicPeriod"/>
            </a:pPr>
            <a:r>
              <a:rPr lang="en-US" sz="1050">
                <a:latin typeface="Arial"/>
                <a:ea typeface="Arial"/>
                <a:cs typeface="Arial"/>
                <a:sym typeface="Arial"/>
              </a:rPr>
              <a:t>Turn on fuel valve</a:t>
            </a:r>
            <a:endParaRPr sz="1050">
              <a:latin typeface="Arial"/>
              <a:ea typeface="Arial"/>
              <a:cs typeface="Arial"/>
              <a:sym typeface="Arial"/>
            </a:endParaRPr>
          </a:p>
          <a:p>
            <a:pPr indent="-154940" lvl="0" marL="332740" marR="0" rtl="0" algn="l">
              <a:lnSpc>
                <a:spcPct val="114761"/>
              </a:lnSpc>
              <a:spcBef>
                <a:spcPts val="0"/>
              </a:spcBef>
              <a:spcAft>
                <a:spcPts val="0"/>
              </a:spcAft>
              <a:buSzPts val="1050"/>
              <a:buFont typeface="Arial"/>
              <a:buAutoNum type="arabicPeriod"/>
            </a:pPr>
            <a:r>
              <a:rPr lang="en-US" sz="1050">
                <a:latin typeface="Arial"/>
                <a:ea typeface="Arial"/>
                <a:cs typeface="Arial"/>
                <a:sym typeface="Arial"/>
              </a:rPr>
              <a:t>Turn on fuel boost pump</a:t>
            </a:r>
            <a:endParaRPr sz="1050">
              <a:latin typeface="Arial"/>
              <a:ea typeface="Arial"/>
              <a:cs typeface="Arial"/>
              <a:sym typeface="Arial"/>
            </a:endParaRPr>
          </a:p>
          <a:p>
            <a:pPr indent="-151765" lvl="0" marL="329565" marR="0" rtl="0" algn="l">
              <a:lnSpc>
                <a:spcPct val="114761"/>
              </a:lnSpc>
              <a:spcBef>
                <a:spcPts val="0"/>
              </a:spcBef>
              <a:spcAft>
                <a:spcPts val="0"/>
              </a:spcAft>
              <a:buSzPts val="1050"/>
              <a:buFont typeface="Arial"/>
              <a:buAutoNum type="arabicPeriod"/>
            </a:pPr>
            <a:r>
              <a:rPr lang="en-US" sz="1050">
                <a:latin typeface="Arial"/>
                <a:ea typeface="Arial"/>
                <a:cs typeface="Arial"/>
                <a:sym typeface="Arial"/>
              </a:rPr>
              <a:t>With fuel valve and boost pumps in the on position, take a fuel sample from the airframe fuel filter.</a:t>
            </a:r>
            <a:endParaRPr sz="1050">
              <a:latin typeface="Arial"/>
              <a:ea typeface="Arial"/>
              <a:cs typeface="Arial"/>
              <a:sym typeface="Arial"/>
            </a:endParaRPr>
          </a:p>
          <a:p>
            <a:pPr indent="-154940" lvl="0" marL="332740" marR="0" rtl="0" algn="l">
              <a:lnSpc>
                <a:spcPct val="114761"/>
              </a:lnSpc>
              <a:spcBef>
                <a:spcPts val="0"/>
              </a:spcBef>
              <a:spcAft>
                <a:spcPts val="0"/>
              </a:spcAft>
              <a:buSzPts val="1050"/>
              <a:buFont typeface="Arial"/>
              <a:buAutoNum type="arabicPeriod"/>
            </a:pPr>
            <a:r>
              <a:rPr lang="en-US" sz="1050">
                <a:latin typeface="Arial"/>
                <a:ea typeface="Arial"/>
                <a:cs typeface="Arial"/>
                <a:sym typeface="Arial"/>
              </a:rPr>
              <a:t>Check the fuel sample for water or debris.</a:t>
            </a:r>
            <a:endParaRPr sz="1050">
              <a:latin typeface="Arial"/>
              <a:ea typeface="Arial"/>
              <a:cs typeface="Arial"/>
              <a:sym typeface="Arial"/>
            </a:endParaRPr>
          </a:p>
          <a:p>
            <a:pPr indent="-241300" lvl="0" marL="355600" marR="5715" rtl="0" algn="l">
              <a:lnSpc>
                <a:spcPct val="115238"/>
              </a:lnSpc>
              <a:spcBef>
                <a:spcPts val="50"/>
              </a:spcBef>
              <a:spcAft>
                <a:spcPts val="0"/>
              </a:spcAft>
              <a:buSzPts val="1050"/>
              <a:buFont typeface="Arial"/>
              <a:buAutoNum type="arabicPeriod"/>
            </a:pPr>
            <a:r>
              <a:rPr lang="en-US" sz="1050">
                <a:latin typeface="Arial"/>
                <a:ea typeface="Arial"/>
                <a:cs typeface="Arial"/>
                <a:sym typeface="Arial"/>
              </a:rPr>
              <a:t>Clearly label fuel sample jar with the aircraft registration number, current date, and the initials of the person taking the fuel sample</a:t>
            </a:r>
            <a:endParaRPr sz="1050">
              <a:latin typeface="Arial"/>
              <a:ea typeface="Arial"/>
              <a:cs typeface="Arial"/>
              <a:sym typeface="Arial"/>
            </a:endParaRPr>
          </a:p>
          <a:p>
            <a:pPr indent="-234950" lvl="0" marL="349250" marR="0" rtl="0" algn="l">
              <a:lnSpc>
                <a:spcPct val="112380"/>
              </a:lnSpc>
              <a:spcBef>
                <a:spcPts val="0"/>
              </a:spcBef>
              <a:spcAft>
                <a:spcPts val="0"/>
              </a:spcAft>
              <a:buSzPts val="1050"/>
              <a:buFont typeface="Arial"/>
              <a:buAutoNum type="arabicPeriod"/>
            </a:pPr>
            <a:r>
              <a:rPr lang="en-US" sz="1050">
                <a:latin typeface="Arial"/>
                <a:ea typeface="Arial"/>
                <a:cs typeface="Arial"/>
                <a:sym typeface="Arial"/>
              </a:rPr>
              <a:t>Retain this fuel sample at least until another fuel sample is taken from that aircraft</a:t>
            </a:r>
            <a:endParaRPr sz="1050">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3" name="Shape 533"/>
        <p:cNvGrpSpPr/>
        <p:nvPr/>
      </p:nvGrpSpPr>
      <p:grpSpPr>
        <a:xfrm>
          <a:off x="0" y="0"/>
          <a:ext cx="0" cy="0"/>
          <a:chOff x="0" y="0"/>
          <a:chExt cx="0" cy="0"/>
        </a:xfrm>
      </p:grpSpPr>
      <p:sp>
        <p:nvSpPr>
          <p:cNvPr id="534" name="Google Shape;534;p39"/>
          <p:cNvSpPr txBox="1"/>
          <p:nvPr/>
        </p:nvSpPr>
        <p:spPr>
          <a:xfrm>
            <a:off x="444097" y="531391"/>
            <a:ext cx="6886575" cy="9045575"/>
          </a:xfrm>
          <a:prstGeom prst="rect">
            <a:avLst/>
          </a:prstGeom>
          <a:noFill/>
          <a:ln>
            <a:noFill/>
          </a:ln>
        </p:spPr>
        <p:txBody>
          <a:bodyPr anchorCtr="0" anchor="t" bIns="0" lIns="0" spcFirstLastPara="1" rIns="0" wrap="square" tIns="0">
            <a:noAutofit/>
          </a:bodyPr>
          <a:lstStyle/>
          <a:p>
            <a:pPr indent="0" lvl="0" marL="0" marR="74930" rtl="0" algn="r">
              <a:lnSpc>
                <a:spcPct val="100000"/>
              </a:lnSpc>
              <a:spcBef>
                <a:spcPts val="0"/>
              </a:spcBef>
              <a:spcAft>
                <a:spcPts val="0"/>
              </a:spcAft>
              <a:buNone/>
            </a:pPr>
            <a:r>
              <a:rPr lang="en-US" sz="1400">
                <a:latin typeface="Courier New"/>
                <a:ea typeface="Courier New"/>
                <a:cs typeface="Courier New"/>
                <a:sym typeface="Courier New"/>
              </a:rPr>
              <a:t>B-10/R-0/01-01-16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Tie Down and Securing Aircraft</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Maritime Helicopters Inc. personnel must, to the maximum extent practicable, ensure that the aircraft is protected against  damage  by  vehicles,  weather,  or  other  outside  sources.  Company  policy  is  aircraft  are  to  be  put  in  the hangar whenever possible.</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If the aircraft will remain outside overnight, personnel should ensure that:</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1050">
              <a:latin typeface="Times New Roman"/>
              <a:ea typeface="Times New Roman"/>
              <a:cs typeface="Times New Roman"/>
              <a:sym typeface="Times New Roman"/>
            </a:endParaRPr>
          </a:p>
          <a:p>
            <a:pPr indent="-228600" lvl="0" marL="469900" marR="0" rtl="0" algn="l">
              <a:lnSpc>
                <a:spcPct val="100000"/>
              </a:lnSpc>
              <a:spcBef>
                <a:spcPts val="0"/>
              </a:spcBef>
              <a:spcAft>
                <a:spcPts val="0"/>
              </a:spcAft>
              <a:buSzPts val="1050"/>
              <a:buFont typeface="Arial"/>
              <a:buChar char="•"/>
            </a:pPr>
            <a:r>
              <a:rPr lang="en-US" sz="1050">
                <a:latin typeface="Arial"/>
                <a:ea typeface="Arial"/>
                <a:cs typeface="Arial"/>
                <a:sym typeface="Arial"/>
              </a:rPr>
              <a:t>The aircraft is parked properly.</a:t>
            </a:r>
            <a:endParaRPr sz="1050">
              <a:latin typeface="Arial"/>
              <a:ea typeface="Arial"/>
              <a:cs typeface="Arial"/>
              <a:sym typeface="Arial"/>
            </a:endParaRPr>
          </a:p>
          <a:p>
            <a:pPr indent="-228600" lvl="0" marL="469900" marR="0" rtl="0" algn="l">
              <a:lnSpc>
                <a:spcPct val="100000"/>
              </a:lnSpc>
              <a:spcBef>
                <a:spcPts val="35"/>
              </a:spcBef>
              <a:spcAft>
                <a:spcPts val="0"/>
              </a:spcAft>
              <a:buSzPts val="1050"/>
              <a:buFont typeface="Arial"/>
              <a:buChar char="•"/>
            </a:pPr>
            <a:r>
              <a:rPr lang="en-US" sz="1050">
                <a:latin typeface="Arial"/>
                <a:ea typeface="Arial"/>
                <a:cs typeface="Arial"/>
                <a:sym typeface="Arial"/>
              </a:rPr>
              <a:t>Flight control locks are installed if available.</a:t>
            </a:r>
            <a:endParaRPr sz="1050">
              <a:latin typeface="Arial"/>
              <a:ea typeface="Arial"/>
              <a:cs typeface="Arial"/>
              <a:sym typeface="Arial"/>
            </a:endParaRPr>
          </a:p>
          <a:p>
            <a:pPr indent="-228600" lvl="0" marL="469900" marR="0" rtl="0" algn="l">
              <a:lnSpc>
                <a:spcPct val="100000"/>
              </a:lnSpc>
              <a:spcBef>
                <a:spcPts val="35"/>
              </a:spcBef>
              <a:spcAft>
                <a:spcPts val="0"/>
              </a:spcAft>
              <a:buSzPts val="1050"/>
              <a:buFont typeface="Arial"/>
              <a:buChar char="•"/>
            </a:pPr>
            <a:r>
              <a:rPr lang="en-US" sz="1050">
                <a:latin typeface="Arial"/>
                <a:ea typeface="Arial"/>
                <a:cs typeface="Arial"/>
                <a:sym typeface="Arial"/>
              </a:rPr>
              <a:t>Plugs and covers are installed as necessary.</a:t>
            </a:r>
            <a:endParaRPr sz="1050">
              <a:latin typeface="Arial"/>
              <a:ea typeface="Arial"/>
              <a:cs typeface="Arial"/>
              <a:sym typeface="Arial"/>
            </a:endParaRPr>
          </a:p>
          <a:p>
            <a:pPr indent="-228600" lvl="0" marL="469900" marR="0" rtl="0" algn="l">
              <a:lnSpc>
                <a:spcPct val="100000"/>
              </a:lnSpc>
              <a:spcBef>
                <a:spcPts val="45"/>
              </a:spcBef>
              <a:spcAft>
                <a:spcPts val="0"/>
              </a:spcAft>
              <a:buSzPts val="1050"/>
              <a:buFont typeface="Arial"/>
              <a:buChar char="•"/>
            </a:pPr>
            <a:r>
              <a:rPr lang="en-US" sz="1050">
                <a:latin typeface="Arial"/>
                <a:ea typeface="Arial"/>
                <a:cs typeface="Arial"/>
                <a:sym typeface="Arial"/>
              </a:rPr>
              <a:t>Rotors are secured to prevent damage.</a:t>
            </a:r>
            <a:endParaRPr sz="1050">
              <a:latin typeface="Arial"/>
              <a:ea typeface="Arial"/>
              <a:cs typeface="Arial"/>
              <a:sym typeface="Arial"/>
            </a:endParaRPr>
          </a:p>
          <a:p>
            <a:pPr indent="-228600" lvl="0" marL="469900" marR="0" rtl="0" algn="l">
              <a:lnSpc>
                <a:spcPct val="100000"/>
              </a:lnSpc>
              <a:spcBef>
                <a:spcPts val="35"/>
              </a:spcBef>
              <a:spcAft>
                <a:spcPts val="0"/>
              </a:spcAft>
              <a:buSzPts val="1050"/>
              <a:buFont typeface="Arial"/>
              <a:buChar char="•"/>
            </a:pPr>
            <a:r>
              <a:rPr lang="en-US" sz="1050">
                <a:latin typeface="Arial"/>
                <a:ea typeface="Arial"/>
                <a:cs typeface="Arial"/>
                <a:sym typeface="Arial"/>
              </a:rPr>
              <a:t>Aircraft is secured to adequate tie down provisions.</a:t>
            </a:r>
            <a:endParaRPr sz="1050">
              <a:latin typeface="Arial"/>
              <a:ea typeface="Arial"/>
              <a:cs typeface="Arial"/>
              <a:sym typeface="Arial"/>
            </a:endParaRPr>
          </a:p>
          <a:p>
            <a:pPr indent="-228600" lvl="0" marL="469900" marR="0" rtl="0" algn="l">
              <a:lnSpc>
                <a:spcPct val="100000"/>
              </a:lnSpc>
              <a:spcBef>
                <a:spcPts val="35"/>
              </a:spcBef>
              <a:spcAft>
                <a:spcPts val="0"/>
              </a:spcAft>
              <a:buSzPts val="1050"/>
              <a:buFont typeface="Arial"/>
              <a:buChar char="•"/>
            </a:pPr>
            <a:r>
              <a:rPr lang="en-US" sz="1050">
                <a:latin typeface="Arial"/>
                <a:ea typeface="Arial"/>
                <a:cs typeface="Arial"/>
                <a:sym typeface="Arial"/>
              </a:rPr>
              <a:t>The aircraft is locked if necessary.</a:t>
            </a:r>
            <a:endParaRPr sz="1050">
              <a:latin typeface="Arial"/>
              <a:ea typeface="Arial"/>
              <a:cs typeface="Arial"/>
              <a:sym typeface="Arial"/>
            </a:endParaRPr>
          </a:p>
          <a:p>
            <a:pPr indent="0" lvl="0" marL="0" marR="0" rtl="0" algn="l">
              <a:lnSpc>
                <a:spcPct val="100000"/>
              </a:lnSpc>
              <a:spcBef>
                <a:spcPts val="38"/>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Precipitation is to be anticipated, so covers shall be used if they are available. High wind conditions should always be anticipated when securing aircraft outside. Addition instructions may be located in the Maritime Helicopters Inc. Operations Manual.</a:t>
            </a:r>
            <a:endParaRPr sz="1050">
              <a:latin typeface="Arial"/>
              <a:ea typeface="Arial"/>
              <a:cs typeface="Arial"/>
              <a:sym typeface="Arial"/>
            </a:endParaRPr>
          </a:p>
          <a:p>
            <a:pPr indent="0" lvl="0" marL="0" marR="0" rtl="0" algn="l">
              <a:lnSpc>
                <a:spcPct val="100000"/>
              </a:lnSpc>
              <a:spcBef>
                <a:spcPts val="28"/>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Authorized Preventive Maintenance</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Pilots are authorized to perform preventive maintenance on certain items during remote area operations. A remote area is defined as any area where qualified maintenance personnel are unavailable or not readily available (greater than 4 hours and/or 100 miles) to perform preventive maintenance.</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4285"/>
              </a:lnSpc>
              <a:spcBef>
                <a:spcPts val="0"/>
              </a:spcBef>
              <a:spcAft>
                <a:spcPts val="0"/>
              </a:spcAft>
              <a:buNone/>
            </a:pPr>
            <a:r>
              <a:rPr lang="en-US" sz="1050">
                <a:latin typeface="Arial"/>
                <a:ea typeface="Arial"/>
                <a:cs typeface="Arial"/>
                <a:sym typeface="Arial"/>
              </a:rPr>
              <a:t>FAR  Part  43.3  paragraph  (h)  allows  the  pilot  operating  rotorcraft  to  perform  specific  preventive  maintenance  as described in FAR Part 43 Appendix A paragraph (c).</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12700" lvl="0" marL="12700" marR="5715" rtl="0" algn="just">
              <a:lnSpc>
                <a:spcPct val="115238"/>
              </a:lnSpc>
              <a:spcBef>
                <a:spcPts val="0"/>
              </a:spcBef>
              <a:spcAft>
                <a:spcPts val="0"/>
              </a:spcAft>
              <a:buNone/>
            </a:pPr>
            <a:r>
              <a:rPr lang="en-US" sz="1050">
                <a:latin typeface="Arial"/>
                <a:ea typeface="Arial"/>
                <a:cs typeface="Arial"/>
                <a:sym typeface="Arial"/>
              </a:rPr>
              <a:t>Maritime  Helicopters,  Inc.  pilots  who  have  completed  the  Maritime  Helicopters  Pilot  Preventive  Maintenance Program training course are authorized to perform the preventive maintenance items.</a:t>
            </a:r>
            <a:endParaRPr sz="1050">
              <a:latin typeface="Arial"/>
              <a:ea typeface="Arial"/>
              <a:cs typeface="Arial"/>
              <a:sym typeface="Arial"/>
            </a:endParaRPr>
          </a:p>
          <a:p>
            <a:pPr indent="0" lvl="0" marL="12700" marR="644525" rtl="0" algn="l">
              <a:lnSpc>
                <a:spcPct val="229523"/>
              </a:lnSpc>
              <a:spcBef>
                <a:spcPts val="240"/>
              </a:spcBef>
              <a:spcAft>
                <a:spcPts val="0"/>
              </a:spcAft>
              <a:buNone/>
            </a:pPr>
            <a:r>
              <a:rPr lang="en-US" sz="1050">
                <a:latin typeface="Arial"/>
                <a:ea typeface="Arial"/>
                <a:cs typeface="Arial"/>
                <a:sym typeface="Arial"/>
              </a:rPr>
              <a:t>A logbook entry shall be made in the normal manner to document the preventive maintenance performed. </a:t>
            </a:r>
            <a:r>
              <a:rPr lang="en-US" sz="1050" u="sng">
                <a:latin typeface="Arial"/>
                <a:ea typeface="Arial"/>
                <a:cs typeface="Arial"/>
                <a:sym typeface="Arial"/>
              </a:rPr>
              <a:t>Pilot Operation Check (formally Maintenance Operation Check)</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8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A  Pilot  Operation  Check  shall  be  accomplished  for  all  Maritime  Helicopters  Inc.  aircraft  when  work  has  been accomplished or parts replaced. A POC can only be done by a qualified pilot rated in type. When proper operation after maintenance or repair can be verified by the mechanic doing the work, an POC is not required.</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 POC must be entered in the log book as a separate entry</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The  POC  shall  be  written  in  a  manner  that  clearly  defines  all  the  steps  required  for  that  particular  POC.  The mechanic will assist the pilot in locating any pertinent information in the maintenance manuals that will be needed when performing a POC.</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Example: POC due for engine change. Perform engine check run (Refer to Allison 250-C30 MM).</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The POC shall be done in accordance with the flight manual, maintenance manual or other accepted or approved manual to ensure operation per specifications. Should there be no specific procedure for the POC simply state what was done. Refer to FAR 43.9 (a) (1) and 91.407. An entry shall be made in the aircraft logbook stating:</a:t>
            </a:r>
            <a:endParaRPr sz="1050">
              <a:latin typeface="Arial"/>
              <a:ea typeface="Arial"/>
              <a:cs typeface="Arial"/>
              <a:sym typeface="Arial"/>
            </a:endParaRPr>
          </a:p>
          <a:p>
            <a:pPr indent="-90804" lvl="0" marL="268605" marR="0" rtl="0" algn="l">
              <a:lnSpc>
                <a:spcPct val="112380"/>
              </a:lnSpc>
              <a:spcBef>
                <a:spcPts val="0"/>
              </a:spcBef>
              <a:spcAft>
                <a:spcPts val="0"/>
              </a:spcAft>
              <a:buSzPts val="1050"/>
              <a:buFont typeface="Arial"/>
              <a:buChar char="•"/>
            </a:pPr>
            <a:r>
              <a:rPr lang="en-US" sz="1050">
                <a:latin typeface="Arial"/>
                <a:ea typeface="Arial"/>
                <a:cs typeface="Arial"/>
                <a:sym typeface="Arial"/>
              </a:rPr>
              <a:t>POC complete.</a:t>
            </a:r>
            <a:endParaRPr sz="1050">
              <a:latin typeface="Arial"/>
              <a:ea typeface="Arial"/>
              <a:cs typeface="Arial"/>
              <a:sym typeface="Arial"/>
            </a:endParaRPr>
          </a:p>
          <a:p>
            <a:pPr indent="-90804" lvl="0" marL="268605" marR="0" rtl="0" algn="l">
              <a:lnSpc>
                <a:spcPct val="114761"/>
              </a:lnSpc>
              <a:spcBef>
                <a:spcPts val="0"/>
              </a:spcBef>
              <a:spcAft>
                <a:spcPts val="0"/>
              </a:spcAft>
              <a:buSzPts val="1050"/>
              <a:buFont typeface="Arial"/>
              <a:buChar char="•"/>
            </a:pPr>
            <a:r>
              <a:rPr lang="en-US" sz="1050">
                <a:latin typeface="Arial"/>
                <a:ea typeface="Arial"/>
                <a:cs typeface="Arial"/>
                <a:sym typeface="Arial"/>
              </a:rPr>
              <a:t>Aircraft total time and date.</a:t>
            </a:r>
            <a:endParaRPr sz="1050">
              <a:latin typeface="Arial"/>
              <a:ea typeface="Arial"/>
              <a:cs typeface="Arial"/>
              <a:sym typeface="Arial"/>
            </a:endParaRPr>
          </a:p>
          <a:p>
            <a:pPr indent="-90804" lvl="0" marL="268605" marR="0" rtl="0" algn="l">
              <a:lnSpc>
                <a:spcPct val="117619"/>
              </a:lnSpc>
              <a:spcBef>
                <a:spcPts val="0"/>
              </a:spcBef>
              <a:spcAft>
                <a:spcPts val="0"/>
              </a:spcAft>
              <a:buSzPts val="1050"/>
              <a:buFont typeface="Arial"/>
              <a:buChar char="•"/>
            </a:pPr>
            <a:r>
              <a:rPr lang="en-US" sz="1050">
                <a:latin typeface="Arial"/>
                <a:ea typeface="Arial"/>
                <a:cs typeface="Arial"/>
                <a:sym typeface="Arial"/>
              </a:rPr>
              <a:t>Pilot’s signature, certificate type and number.</a:t>
            </a:r>
            <a:endParaRPr sz="1050">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8" name="Shape 538"/>
        <p:cNvGrpSpPr/>
        <p:nvPr/>
      </p:nvGrpSpPr>
      <p:grpSpPr>
        <a:xfrm>
          <a:off x="0" y="0"/>
          <a:ext cx="0" cy="0"/>
          <a:chOff x="0" y="0"/>
          <a:chExt cx="0" cy="0"/>
        </a:xfrm>
      </p:grpSpPr>
      <p:sp>
        <p:nvSpPr>
          <p:cNvPr id="539" name="Google Shape;539;p40"/>
          <p:cNvSpPr txBox="1"/>
          <p:nvPr/>
        </p:nvSpPr>
        <p:spPr>
          <a:xfrm>
            <a:off x="444365" y="531391"/>
            <a:ext cx="6887209" cy="8515350"/>
          </a:xfrm>
          <a:prstGeom prst="rect">
            <a:avLst/>
          </a:prstGeom>
          <a:noFill/>
          <a:ln>
            <a:noFill/>
          </a:ln>
        </p:spPr>
        <p:txBody>
          <a:bodyPr anchorCtr="0" anchor="t" bIns="0" lIns="0" spcFirstLastPara="1" rIns="0" wrap="square" tIns="0">
            <a:noAutofit/>
          </a:bodyPr>
          <a:lstStyle/>
          <a:p>
            <a:pPr indent="0" lvl="0" marL="0" marR="75565" rtl="0" algn="r">
              <a:lnSpc>
                <a:spcPct val="100000"/>
              </a:lnSpc>
              <a:spcBef>
                <a:spcPts val="0"/>
              </a:spcBef>
              <a:spcAft>
                <a:spcPts val="0"/>
              </a:spcAft>
              <a:buNone/>
            </a:pPr>
            <a:r>
              <a:rPr lang="en-US" sz="1400">
                <a:latin typeface="Courier New"/>
                <a:ea typeface="Courier New"/>
                <a:cs typeface="Courier New"/>
                <a:sym typeface="Courier New"/>
              </a:rPr>
              <a:t>B-11/R-0/01-01-16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Leak Check Requirements</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12700" lvl="0" marL="12700" marR="5715" rtl="0" algn="just">
              <a:lnSpc>
                <a:spcPct val="95900"/>
              </a:lnSpc>
              <a:spcBef>
                <a:spcPts val="0"/>
              </a:spcBef>
              <a:spcAft>
                <a:spcPts val="0"/>
              </a:spcAft>
              <a:buNone/>
            </a:pPr>
            <a:r>
              <a:rPr lang="en-US" sz="1050">
                <a:latin typeface="Arial"/>
                <a:ea typeface="Arial"/>
                <a:cs typeface="Arial"/>
                <a:sym typeface="Arial"/>
              </a:rPr>
              <a:t>A  leak  check  will  be  required  on  all  Maritime  Helicopters  Inc.  aircraft,  regardless  of  operating  certificate  or maintenance program, whenever work is performed involving any fuel, oil, hydraulic, or pneumatic line or system. The  leak  check  shall  be  noted  with  a  description  of  the  item  to  be  checked  as  a  separate  entry  in  the  aircraft logbook.</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If the leak check involves any oil and/or fuel components or lines, the aircraft shall be ground run at flight idle for 10 minutes  while area(s)  where maintenance  was  accomplished are  observed by maintenance  personnel.   After  10 minutes, if no leaks are observed, the mechanic will signal the pilot to bring the aircraft to full RPM for another 10 minutes.  If after 10 minutes no leaks are noted, the aircraft shall be flown for a minimum of 10 minutes.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Once aircraft has returned and shut down, another inspection of decks is to be performed for any leakage.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NOTE:  </a:t>
            </a:r>
            <a:r>
              <a:rPr lang="en-US" sz="1050">
                <a:latin typeface="Arial"/>
                <a:ea typeface="Arial"/>
                <a:cs typeface="Arial"/>
                <a:sym typeface="Arial"/>
              </a:rPr>
              <a:t>The times are to allow all fluids to reach normal operating temperatures.</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b="1" lang="en-US" sz="1050">
                <a:latin typeface="Arial"/>
                <a:ea typeface="Arial"/>
                <a:cs typeface="Arial"/>
                <a:sym typeface="Arial"/>
              </a:rPr>
              <a:t>NOTE: </a:t>
            </a:r>
            <a:r>
              <a:rPr lang="en-US" sz="1050">
                <a:latin typeface="Arial"/>
                <a:ea typeface="Arial"/>
                <a:cs typeface="Arial"/>
                <a:sym typeface="Arial"/>
              </a:rPr>
              <a:t>If the leak check was accomplished due to the removal/reinstallation or replacement of either a transmission, gearbox or engine, all times noted above are to be doubled with the flight portion being a minimum 30 minutes.</a:t>
            </a:r>
            <a:endParaRPr sz="1050">
              <a:latin typeface="Arial"/>
              <a:ea typeface="Arial"/>
              <a:cs typeface="Arial"/>
              <a:sym typeface="Arial"/>
            </a:endParaRPr>
          </a:p>
          <a:p>
            <a:pPr indent="0" lvl="0" marL="0" marR="0" rtl="0" algn="l">
              <a:lnSpc>
                <a:spcPct val="100000"/>
              </a:lnSpc>
              <a:spcBef>
                <a:spcPts val="17"/>
              </a:spcBef>
              <a:spcAft>
                <a:spcPts val="0"/>
              </a:spcAft>
              <a:buNone/>
            </a:pPr>
            <a:r>
              <a:t/>
            </a:r>
            <a:endParaRPr sz="1050">
              <a:latin typeface="Times New Roman"/>
              <a:ea typeface="Times New Roman"/>
              <a:cs typeface="Times New Roman"/>
              <a:sym typeface="Times New Roman"/>
            </a:endParaRPr>
          </a:p>
          <a:p>
            <a:pPr indent="0" lvl="0" marL="12700" marR="7620" rtl="0" algn="just">
              <a:lnSpc>
                <a:spcPct val="114285"/>
              </a:lnSpc>
              <a:spcBef>
                <a:spcPts val="0"/>
              </a:spcBef>
              <a:spcAft>
                <a:spcPts val="0"/>
              </a:spcAft>
              <a:buNone/>
            </a:pPr>
            <a:r>
              <a:rPr b="1" lang="en-US" sz="1050">
                <a:latin typeface="Arial"/>
                <a:ea typeface="Arial"/>
                <a:cs typeface="Arial"/>
                <a:sym typeface="Arial"/>
              </a:rPr>
              <a:t>NOTE: </a:t>
            </a:r>
            <a:r>
              <a:rPr lang="en-US" sz="1050">
                <a:latin typeface="Arial"/>
                <a:ea typeface="Arial"/>
                <a:cs typeface="Arial"/>
                <a:sym typeface="Arial"/>
              </a:rPr>
              <a:t>If cowlings where removed for the ground run, aircraft must be shut back down and cowlings reinstalled prior to flight.</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3"/>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Conditional Inspections</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Conditional inspections for unscheduled incidents including but not limited to, sudden stoppage, hard landing, over speed,  over  temp,  over  torque,  compressor  stall,  compressor  blockage,  clutch  slippage  or  any  other  incident  or circumstance requiring special inspection will be accomplished using the criteria for that incident published by the airframe and/or the engine manufacturer.</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After Maintenance Checks and Inspections</a:t>
            </a:r>
            <a:endParaRPr sz="1050">
              <a:latin typeface="Arial"/>
              <a:ea typeface="Arial"/>
              <a:cs typeface="Arial"/>
              <a:sym typeface="Arial"/>
            </a:endParaRPr>
          </a:p>
          <a:p>
            <a:pPr indent="0" lvl="0" marL="0" marR="0" rtl="0" algn="l">
              <a:lnSpc>
                <a:spcPct val="100000"/>
              </a:lnSpc>
              <a:spcBef>
                <a:spcPts val="4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lang="en-US" sz="1050">
                <a:latin typeface="Arial"/>
                <a:ea typeface="Arial"/>
                <a:cs typeface="Arial"/>
                <a:sym typeface="Arial"/>
              </a:rPr>
              <a:t>All  after  maintenance  checks  and  inspections  will  be  done  in  accordance  with  the  manufacturers'  maintenance manual unless otherwise noted in the Additional Maintenance and Inspection Schedule for each model.</a:t>
            </a:r>
            <a:endParaRPr sz="1050">
              <a:latin typeface="Arial"/>
              <a:ea typeface="Arial"/>
              <a:cs typeface="Arial"/>
              <a:sym typeface="Arial"/>
            </a:endParaRPr>
          </a:p>
          <a:p>
            <a:pPr indent="0" lvl="0" marL="0" marR="0" rtl="0" algn="l">
              <a:lnSpc>
                <a:spcPct val="100000"/>
              </a:lnSpc>
              <a:spcBef>
                <a:spcPts val="29"/>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Additional Maintenance and Inspections</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Additional inspections determined by Maritime Helicopters to maintain aircraft in an airworthy condition are tracked in  the  Aircraft  Status  Sheet.  Procedures  for  performing  these  inspections  shall  be  found  in  the  applicable  AD, manufacturer's manual, service bulletins, industry standards, and/or Maritime Helicopters forms.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Discrepancies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All  discrepancies  discovered  during  the  course  of,  or  in  between,  scheduled  inspections  will  be  entered  in  the aircraft  logbook.  When  the  inspections  are  being  performed  by  a  certified  repair  station,  the  Repair  Station personnel will enter the discrepancies on the Repair Station Work Order.</a:t>
            </a:r>
            <a:endParaRPr sz="1050">
              <a:latin typeface="Arial"/>
              <a:ea typeface="Arial"/>
              <a:cs typeface="Arial"/>
              <a:sym typeface="Arial"/>
            </a:endParaRPr>
          </a:p>
          <a:p>
            <a:pPr indent="0" lvl="0" marL="0" marR="0" rtl="0" algn="l">
              <a:lnSpc>
                <a:spcPct val="100000"/>
              </a:lnSpc>
              <a:spcBef>
                <a:spcPts val="21"/>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All discrepancies affecting airworthiness will be corrected before approving the aircraft for return to service. Repairs will be accomplished using data that is acceptable to the FAA. For major repairs, data that is approved by the FAA will be used. The corrective action taken for each discrepancy will be entered in the aircraft logbook or on the Repair Station Work Order when the inspection is being performed by a certified repair station.</a:t>
            </a:r>
            <a:endParaRPr sz="1050">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3" name="Shape 543"/>
        <p:cNvGrpSpPr/>
        <p:nvPr/>
      </p:nvGrpSpPr>
      <p:grpSpPr>
        <a:xfrm>
          <a:off x="0" y="0"/>
          <a:ext cx="0" cy="0"/>
          <a:chOff x="0" y="0"/>
          <a:chExt cx="0" cy="0"/>
        </a:xfrm>
      </p:grpSpPr>
      <p:sp>
        <p:nvSpPr>
          <p:cNvPr id="544" name="Google Shape;544;p41"/>
          <p:cNvSpPr txBox="1"/>
          <p:nvPr/>
        </p:nvSpPr>
        <p:spPr>
          <a:xfrm>
            <a:off x="444365" y="531391"/>
            <a:ext cx="6886575" cy="8361680"/>
          </a:xfrm>
          <a:prstGeom prst="rect">
            <a:avLst/>
          </a:prstGeom>
          <a:noFill/>
          <a:ln>
            <a:noFill/>
          </a:ln>
        </p:spPr>
        <p:txBody>
          <a:bodyPr anchorCtr="0" anchor="t" bIns="0" lIns="0" spcFirstLastPara="1" rIns="0" wrap="square" tIns="0">
            <a:noAutofit/>
          </a:bodyPr>
          <a:lstStyle/>
          <a:p>
            <a:pPr indent="0" lvl="0" marL="0" marR="75565" rtl="0" algn="r">
              <a:lnSpc>
                <a:spcPct val="100000"/>
              </a:lnSpc>
              <a:spcBef>
                <a:spcPts val="0"/>
              </a:spcBef>
              <a:spcAft>
                <a:spcPts val="0"/>
              </a:spcAft>
              <a:buNone/>
            </a:pPr>
            <a:r>
              <a:rPr lang="en-US" sz="1400">
                <a:latin typeface="Courier New"/>
                <a:ea typeface="Courier New"/>
                <a:cs typeface="Courier New"/>
                <a:sym typeface="Courier New"/>
              </a:rPr>
              <a:t>B-12/R-0/01-01-16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Required Torque Check</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Each aircraft Maintenance Manual contains required torque checks and intervals. The Manufacturer Maintenance Manuals will be used as reference for all torque checks.</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Overhaul of Components</a:t>
            </a:r>
            <a:endParaRPr sz="1050">
              <a:latin typeface="Arial"/>
              <a:ea typeface="Arial"/>
              <a:cs typeface="Arial"/>
              <a:sym typeface="Arial"/>
            </a:endParaRPr>
          </a:p>
          <a:p>
            <a:pPr indent="0" lvl="0" marL="0" marR="0" rtl="0" algn="l">
              <a:lnSpc>
                <a:spcPct val="100000"/>
              </a:lnSpc>
              <a:spcBef>
                <a:spcPts val="55"/>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Overhauls are accomplished by a certified repair station, or other approved facilities in accordance with the aircraft, engine,   or   accessory   manufacturers’   manual.   Each   aircraft   Maintenance   Manual   contains   a   table,   which summarizes the overhaul schedule of the airframe and engine components and accessories.</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lang="en-US" sz="1050">
                <a:latin typeface="Arial"/>
                <a:ea typeface="Arial"/>
                <a:cs typeface="Arial"/>
                <a:sym typeface="Arial"/>
              </a:rPr>
              <a:t>There  will  be  no  deviations  to  the  retirement  schedule  contained  in  the  airworthiness  limitations  section  of  the manufacturer's manuals.</a:t>
            </a:r>
            <a:endParaRPr sz="1050">
              <a:latin typeface="Arial"/>
              <a:ea typeface="Arial"/>
              <a:cs typeface="Arial"/>
              <a:sym typeface="Arial"/>
            </a:endParaRPr>
          </a:p>
          <a:p>
            <a:pPr indent="0" lvl="0" marL="0" marR="0" rtl="0" algn="l">
              <a:lnSpc>
                <a:spcPct val="100000"/>
              </a:lnSpc>
              <a:spcBef>
                <a:spcPts val="29"/>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Emergency Equipment</a:t>
            </a:r>
            <a:endParaRPr sz="1050">
              <a:latin typeface="Arial"/>
              <a:ea typeface="Arial"/>
              <a:cs typeface="Arial"/>
              <a:sym typeface="Arial"/>
            </a:endParaRPr>
          </a:p>
          <a:p>
            <a:pPr indent="0" lvl="0" marL="0" marR="0" rtl="0" algn="l">
              <a:lnSpc>
                <a:spcPct val="100000"/>
              </a:lnSpc>
              <a:spcBef>
                <a:spcPts val="4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4285"/>
              </a:lnSpc>
              <a:spcBef>
                <a:spcPts val="0"/>
              </a:spcBef>
              <a:spcAft>
                <a:spcPts val="0"/>
              </a:spcAft>
              <a:buNone/>
            </a:pPr>
            <a:r>
              <a:rPr lang="en-US" sz="1050">
                <a:latin typeface="Arial"/>
                <a:ea typeface="Arial"/>
                <a:cs typeface="Arial"/>
                <a:sym typeface="Arial"/>
              </a:rPr>
              <a:t>Emergency  equipment  installed  in  Maritime  Helicopters  aircraft  will  be  maintained  in  an  airworthy  condition  in accordance with the referenced data for each aircraft model.</a:t>
            </a:r>
            <a:endParaRPr sz="1050">
              <a:latin typeface="Arial"/>
              <a:ea typeface="Arial"/>
              <a:cs typeface="Arial"/>
              <a:sym typeface="Arial"/>
            </a:endParaRPr>
          </a:p>
          <a:p>
            <a:pPr indent="0" lvl="0" marL="0" marR="0" rtl="0" algn="l">
              <a:lnSpc>
                <a:spcPct val="100000"/>
              </a:lnSpc>
              <a:spcBef>
                <a:spcPts val="41"/>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Teamwork Safety</a:t>
            </a:r>
            <a:endParaRPr sz="1050">
              <a:latin typeface="Arial"/>
              <a:ea typeface="Arial"/>
              <a:cs typeface="Arial"/>
              <a:sym typeface="Arial"/>
            </a:endParaRPr>
          </a:p>
          <a:p>
            <a:pPr indent="0" lvl="0" marL="0" marR="0" rtl="0" algn="l">
              <a:lnSpc>
                <a:spcPct val="100000"/>
              </a:lnSpc>
              <a:spcBef>
                <a:spcPts val="34"/>
              </a:spcBef>
              <a:spcAft>
                <a:spcPts val="0"/>
              </a:spcAft>
              <a:buNone/>
            </a:pPr>
            <a:r>
              <a:t/>
            </a:r>
            <a:endParaRPr sz="1050">
              <a:latin typeface="Times New Roman"/>
              <a:ea typeface="Times New Roman"/>
              <a:cs typeface="Times New Roman"/>
              <a:sym typeface="Times New Roman"/>
            </a:endParaRPr>
          </a:p>
          <a:p>
            <a:pPr indent="-12700" lvl="0" marL="12700" marR="7620" rtl="0" algn="just">
              <a:lnSpc>
                <a:spcPct val="114285"/>
              </a:lnSpc>
              <a:spcBef>
                <a:spcPts val="0"/>
              </a:spcBef>
              <a:spcAft>
                <a:spcPts val="0"/>
              </a:spcAft>
              <a:buNone/>
            </a:pPr>
            <a:r>
              <a:rPr lang="en-US" sz="1050">
                <a:latin typeface="Arial"/>
                <a:ea typeface="Arial"/>
                <a:cs typeface="Arial"/>
                <a:sym typeface="Arial"/>
              </a:rPr>
              <a:t>Any time there is more than one mechanic or mechanic(s) with a pilot working on an aircraft, verbal “call-outs” shall be used.</a:t>
            </a:r>
            <a:endParaRPr sz="1050">
              <a:latin typeface="Arial"/>
              <a:ea typeface="Arial"/>
              <a:cs typeface="Arial"/>
              <a:sym typeface="Arial"/>
            </a:endParaRPr>
          </a:p>
          <a:p>
            <a:pPr indent="0" lvl="0" marL="0" marR="0" rtl="0" algn="l">
              <a:lnSpc>
                <a:spcPct val="100000"/>
              </a:lnSpc>
              <a:spcBef>
                <a:spcPts val="38"/>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If you intend to switch on power, announce your intentions in advance in so the other mechanic(s) or pilot in the vicinity of or working on aircraft electrical wires/components have time to be clear. They may need to let you know they are doing something that they cannot stop at that moment and do not want the power on.</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If you are going to turn the rotors/drive train, make an announcement “rotors turning” of “turning” so as the other personnel on the aircraft have time to move any body parts that may be injured by dynamic components or move tools/tooling that may cause damaged to a rotating component such as a drive shaft.</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lang="en-US" sz="1050">
                <a:latin typeface="Arial"/>
                <a:ea typeface="Arial"/>
                <a:cs typeface="Arial"/>
                <a:sym typeface="Arial"/>
              </a:rPr>
              <a:t>All personnel working in and around aircraft should be aware of their operations that may present themselves as hazardous and let others know such as the lifting or lowering of the tug.</a:t>
            </a:r>
            <a:endParaRPr sz="1050">
              <a:latin typeface="Arial"/>
              <a:ea typeface="Arial"/>
              <a:cs typeface="Arial"/>
              <a:sym typeface="Arial"/>
            </a:endParaRPr>
          </a:p>
          <a:p>
            <a:pPr indent="0" lvl="0" marL="0" marR="0" rtl="0" algn="l">
              <a:lnSpc>
                <a:spcPct val="100000"/>
              </a:lnSpc>
              <a:spcBef>
                <a:spcPts val="29"/>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When in doubt, make your intentions known.</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AIRWORTHINESS INFORMATION</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[135.23, 135.411, 135.413]</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The Director of Maintenance is responsible for ensuring the airworthiness of all aircraft, engines, accessories, and appliances in the aircraft.</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17619"/>
              </a:lnSpc>
              <a:spcBef>
                <a:spcPts val="0"/>
              </a:spcBef>
              <a:spcAft>
                <a:spcPts val="0"/>
              </a:spcAft>
              <a:buNone/>
            </a:pPr>
            <a:r>
              <a:rPr lang="en-US" sz="1050">
                <a:latin typeface="Arial"/>
                <a:ea typeface="Arial"/>
                <a:cs typeface="Arial"/>
                <a:sym typeface="Arial"/>
              </a:rPr>
              <a:t>All Maritime Helicopters’ aircraft will be inspected for airworthiness as required by Federal Aviation Regulation Part</a:t>
            </a:r>
            <a:endParaRPr sz="1050">
              <a:latin typeface="Arial"/>
              <a:ea typeface="Arial"/>
              <a:cs typeface="Arial"/>
              <a:sym typeface="Arial"/>
            </a:endParaRPr>
          </a:p>
          <a:p>
            <a:pPr indent="0" lvl="0" marL="12700" marR="0" rtl="0" algn="just">
              <a:lnSpc>
                <a:spcPct val="117619"/>
              </a:lnSpc>
              <a:spcBef>
                <a:spcPts val="0"/>
              </a:spcBef>
              <a:spcAft>
                <a:spcPts val="0"/>
              </a:spcAft>
              <a:buNone/>
            </a:pPr>
            <a:r>
              <a:rPr lang="en-US" sz="1050">
                <a:latin typeface="Arial"/>
                <a:ea typeface="Arial"/>
                <a:cs typeface="Arial"/>
                <a:sym typeface="Arial"/>
              </a:rPr>
              <a:t>91.409 (a)</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12700" lvl="0" marL="12700" marR="5080" rtl="0" algn="just">
              <a:lnSpc>
                <a:spcPct val="95700"/>
              </a:lnSpc>
              <a:spcBef>
                <a:spcPts val="0"/>
              </a:spcBef>
              <a:spcAft>
                <a:spcPts val="0"/>
              </a:spcAft>
              <a:buNone/>
            </a:pPr>
            <a:r>
              <a:rPr lang="en-US" sz="1050">
                <a:latin typeface="Arial"/>
                <a:ea typeface="Arial"/>
                <a:cs typeface="Arial"/>
                <a:sym typeface="Arial"/>
              </a:rPr>
              <a:t>(1) Annual inspection, Part 91.409 (b) 100 hour inspection, or Part 135.419 Continuous Airworthiness Maintenance Program (CAMP). Inspections of the aircraft, engines, propellers, accessories, and appliances will be performed by an FAA approved repair station or an appropriate certified and trained mechanic.</a:t>
            </a:r>
            <a:endParaRPr sz="1050">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8" name="Shape 548"/>
        <p:cNvGrpSpPr/>
        <p:nvPr/>
      </p:nvGrpSpPr>
      <p:grpSpPr>
        <a:xfrm>
          <a:off x="0" y="0"/>
          <a:ext cx="0" cy="0"/>
          <a:chOff x="0" y="0"/>
          <a:chExt cx="0" cy="0"/>
        </a:xfrm>
      </p:grpSpPr>
      <p:sp>
        <p:nvSpPr>
          <p:cNvPr id="549" name="Google Shape;549;p42"/>
          <p:cNvSpPr txBox="1"/>
          <p:nvPr/>
        </p:nvSpPr>
        <p:spPr>
          <a:xfrm>
            <a:off x="444231" y="531391"/>
            <a:ext cx="6887209" cy="8667750"/>
          </a:xfrm>
          <a:prstGeom prst="rect">
            <a:avLst/>
          </a:prstGeom>
          <a:noFill/>
          <a:ln>
            <a:noFill/>
          </a:ln>
        </p:spPr>
        <p:txBody>
          <a:bodyPr anchorCtr="0" anchor="t" bIns="0" lIns="0" spcFirstLastPara="1" rIns="0" wrap="square" tIns="0">
            <a:noAutofit/>
          </a:bodyPr>
          <a:lstStyle/>
          <a:p>
            <a:pPr indent="0" lvl="0" marL="0" marR="75565" rtl="0" algn="r">
              <a:lnSpc>
                <a:spcPct val="100000"/>
              </a:lnSpc>
              <a:spcBef>
                <a:spcPts val="0"/>
              </a:spcBef>
              <a:spcAft>
                <a:spcPts val="0"/>
              </a:spcAft>
              <a:buNone/>
            </a:pPr>
            <a:r>
              <a:rPr lang="en-US" sz="1400">
                <a:latin typeface="Courier New"/>
                <a:ea typeface="Courier New"/>
                <a:cs typeface="Courier New"/>
                <a:sym typeface="Courier New"/>
              </a:rPr>
              <a:t>B-13/R-0/01-01-16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3810" lvl="0" marL="1337310" marR="0" rtl="0" algn="l">
              <a:lnSpc>
                <a:spcPct val="100000"/>
              </a:lnSpc>
              <a:spcBef>
                <a:spcPts val="0"/>
              </a:spcBef>
              <a:spcAft>
                <a:spcPts val="0"/>
              </a:spcAft>
              <a:buNone/>
            </a:pPr>
            <a:r>
              <a:rPr b="1" lang="en-US" sz="1050" u="sng">
                <a:latin typeface="Arial"/>
                <a:ea typeface="Arial"/>
                <a:cs typeface="Arial"/>
                <a:sym typeface="Arial"/>
              </a:rPr>
              <a:t>EXTENSION PROCEDURES FOR OVERHAULS AND INSPECTIONS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Introduction</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Maritime  Helicopters  may  at  times  need  to  request  extensions  of  overhaul  (TBO)  schedules  due  to  part(s) availability,   personnel   availability,   equipment   availability,   maintenance   scheduling   conflicts,   or   any   other unforeseeable circumstances. Since Maritime Helicopters maintenance is based upon the aircraft (airframe, engine, propeller and appliance) manufacturers recommended maintenance programs, written authorization for overhaul or inspection  extensions  from  the  manufacturer  may  be  required.  In  addition,  the  manufacture  may  require  the certificate  holding  office  of  the  FAA  to  be  informed  of  and  approve  the  extension  request  prior  to  Maritime Helicopters exceeding any published overhaul or inspection intervals.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In order that extension requests may be expedited and submitted to both the aircraft manufacturer and the FAA in a timely fashion, this section sets forth uniform procedures to be followed when extensions are required.</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17619"/>
              </a:lnSpc>
              <a:spcBef>
                <a:spcPts val="0"/>
              </a:spcBef>
              <a:spcAft>
                <a:spcPts val="0"/>
              </a:spcAft>
              <a:buNone/>
            </a:pPr>
            <a:r>
              <a:rPr b="1" lang="en-US" sz="1050">
                <a:latin typeface="Arial"/>
                <a:ea typeface="Arial"/>
                <a:cs typeface="Arial"/>
                <a:sym typeface="Arial"/>
              </a:rPr>
              <a:t>NOTES</a:t>
            </a:r>
            <a:r>
              <a:rPr lang="en-US" sz="1050">
                <a:latin typeface="Arial"/>
                <a:ea typeface="Arial"/>
                <a:cs typeface="Arial"/>
                <a:sym typeface="Arial"/>
              </a:rPr>
              <a:t>:</a:t>
            </a:r>
            <a:endParaRPr sz="1050">
              <a:latin typeface="Arial"/>
              <a:ea typeface="Arial"/>
              <a:cs typeface="Arial"/>
              <a:sym typeface="Arial"/>
            </a:endParaRPr>
          </a:p>
          <a:p>
            <a:pPr indent="-6985" lvl="0" marL="70485" marR="0" rtl="0" algn="just">
              <a:lnSpc>
                <a:spcPct val="114761"/>
              </a:lnSpc>
              <a:spcBef>
                <a:spcPts val="0"/>
              </a:spcBef>
              <a:spcAft>
                <a:spcPts val="0"/>
              </a:spcAft>
              <a:buNone/>
            </a:pPr>
            <a:r>
              <a:rPr lang="en-US" sz="1050">
                <a:latin typeface="Arial"/>
                <a:ea typeface="Arial"/>
                <a:cs typeface="Arial"/>
                <a:sym typeface="Arial"/>
              </a:rPr>
              <a:t>•Extensions are to be considered as non-routine maintenance practice, not standard operating procedure.</a:t>
            </a:r>
            <a:endParaRPr sz="1050">
              <a:latin typeface="Arial"/>
              <a:ea typeface="Arial"/>
              <a:cs typeface="Arial"/>
              <a:sym typeface="Arial"/>
            </a:endParaRPr>
          </a:p>
          <a:p>
            <a:pPr indent="-63500" lvl="0" marL="127000" marR="6350" rtl="0" algn="l">
              <a:lnSpc>
                <a:spcPct val="115238"/>
              </a:lnSpc>
              <a:spcBef>
                <a:spcPts val="50"/>
              </a:spcBef>
              <a:spcAft>
                <a:spcPts val="0"/>
              </a:spcAft>
              <a:buNone/>
            </a:pPr>
            <a:r>
              <a:rPr lang="en-US" sz="1050">
                <a:latin typeface="Arial"/>
                <a:ea typeface="Arial"/>
                <a:cs typeface="Arial"/>
                <a:sym typeface="Arial"/>
              </a:rPr>
              <a:t>•When  an  extension  is  needed,  it  is  standard  practice  to  request  the  maximum  amount  allowable  by  the manufacturer of the scheduled overhaul or inspection interval.</a:t>
            </a:r>
            <a:endParaRPr sz="1050">
              <a:latin typeface="Arial"/>
              <a:ea typeface="Arial"/>
              <a:cs typeface="Arial"/>
              <a:sym typeface="Arial"/>
            </a:endParaRPr>
          </a:p>
          <a:p>
            <a:pPr indent="-63500" lvl="0" marL="127000" marR="5080" rtl="0" algn="l">
              <a:lnSpc>
                <a:spcPct val="114285"/>
              </a:lnSpc>
              <a:spcBef>
                <a:spcPts val="10"/>
              </a:spcBef>
              <a:spcAft>
                <a:spcPts val="0"/>
              </a:spcAft>
              <a:buNone/>
            </a:pPr>
            <a:r>
              <a:rPr lang="en-US" sz="1050">
                <a:latin typeface="Arial"/>
                <a:ea typeface="Arial"/>
                <a:cs typeface="Arial"/>
                <a:sym typeface="Arial"/>
              </a:rPr>
              <a:t>•If the FAA denies the extension request, then the manufacturer's published overhaul or inspection schedule must be followed.</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To allow both the aircraft manufacturer and the FAA due opportunity to consider an extension request, requests should be initiated 50 flight  hours or 30 calendar days  prior  to  scheduled overhaul or inspection  time,  whenever feasible.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Extension Request Procedures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Extension Request:</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An overhaul or inspection extension may be requested only by the Director of Maintenance or his designees.</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Request for Manufacturer's Authorization:</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If authorization is not stated in the Maintenance Manual or other existing documents; a copy of the Request stating Maritime  Helicopters  reason  for  the  Request  and  expected  means  of  accomplishing  the  maintenance  being deferred,  shall  be  e-mailed  or  faxed  by  the  individual  initiating  the  Request  to  the  aircraft  (airframe,  engine, propeller, or appliance) manufacturer.</a:t>
            </a:r>
            <a:endParaRPr sz="1050">
              <a:latin typeface="Arial"/>
              <a:ea typeface="Arial"/>
              <a:cs typeface="Arial"/>
              <a:sym typeface="Arial"/>
            </a:endParaRPr>
          </a:p>
          <a:p>
            <a:pPr indent="0" lvl="0" marL="0" marR="0" rtl="0" algn="l">
              <a:lnSpc>
                <a:spcPct val="100000"/>
              </a:lnSpc>
              <a:spcBef>
                <a:spcPts val="34"/>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4285"/>
              </a:lnSpc>
              <a:spcBef>
                <a:spcPts val="0"/>
              </a:spcBef>
              <a:spcAft>
                <a:spcPts val="0"/>
              </a:spcAft>
              <a:buNone/>
            </a:pPr>
            <a:r>
              <a:rPr lang="en-US" sz="1050">
                <a:latin typeface="Arial"/>
                <a:ea typeface="Arial"/>
                <a:cs typeface="Arial"/>
                <a:sym typeface="Arial"/>
              </a:rPr>
              <a:t>A copy of the authorization (copy of page from Maintenance Manual or letter from Manufacturer) together with the Request is submitted by the initiator to the certificate holding office of the FAA.</a:t>
            </a:r>
            <a:endParaRPr sz="1050">
              <a:latin typeface="Arial"/>
              <a:ea typeface="Arial"/>
              <a:cs typeface="Arial"/>
              <a:sym typeface="Arial"/>
            </a:endParaRPr>
          </a:p>
          <a:p>
            <a:pPr indent="0" lvl="0" marL="0" marR="0" rtl="0" algn="l">
              <a:lnSpc>
                <a:spcPct val="100000"/>
              </a:lnSpc>
              <a:spcBef>
                <a:spcPts val="42"/>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Request for FAA Approval:</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8255" rtl="0" algn="just">
              <a:lnSpc>
                <a:spcPct val="115238"/>
              </a:lnSpc>
              <a:spcBef>
                <a:spcPts val="0"/>
              </a:spcBef>
              <a:spcAft>
                <a:spcPts val="0"/>
              </a:spcAft>
              <a:buNone/>
            </a:pPr>
            <a:r>
              <a:rPr lang="en-US" sz="1050">
                <a:latin typeface="Arial"/>
                <a:ea typeface="Arial"/>
                <a:cs typeface="Arial"/>
                <a:sym typeface="Arial"/>
              </a:rPr>
              <a:t>Notification  of  the  FAA  is  to  be  accomplished  by  e-mail.  The  FAA  shall  be  explicitly  requested  to  return  e-mail request with written approval of the Extension Request. The DOM will contact the FAA with the e-mail Request.</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Approval Granted:</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Upon FAA review of the Extension Request the appropriate FAA Principal Inspector (Maintenance or Avionics) will return the e--mail request either approved or disapproved. The Director of Maintenance (or his designee) will be responsible for implementation of Extension if approved.</a:t>
            </a:r>
            <a:endParaRPr sz="1050">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3" name="Shape 553"/>
        <p:cNvGrpSpPr/>
        <p:nvPr/>
      </p:nvGrpSpPr>
      <p:grpSpPr>
        <a:xfrm>
          <a:off x="0" y="0"/>
          <a:ext cx="0" cy="0"/>
          <a:chOff x="0" y="0"/>
          <a:chExt cx="0" cy="0"/>
        </a:xfrm>
      </p:grpSpPr>
      <p:sp>
        <p:nvSpPr>
          <p:cNvPr id="554" name="Google Shape;554;p43"/>
          <p:cNvSpPr txBox="1"/>
          <p:nvPr/>
        </p:nvSpPr>
        <p:spPr>
          <a:xfrm>
            <a:off x="444365" y="531391"/>
            <a:ext cx="6888480" cy="8822055"/>
          </a:xfrm>
          <a:prstGeom prst="rect">
            <a:avLst/>
          </a:prstGeom>
          <a:noFill/>
          <a:ln>
            <a:noFill/>
          </a:ln>
        </p:spPr>
        <p:txBody>
          <a:bodyPr anchorCtr="0" anchor="t" bIns="0" lIns="0" spcFirstLastPara="1" rIns="0" wrap="square" tIns="0">
            <a:noAutofit/>
          </a:bodyPr>
          <a:lstStyle/>
          <a:p>
            <a:pPr indent="0" lvl="0" marL="0" marR="76835" rtl="0" algn="r">
              <a:lnSpc>
                <a:spcPct val="100000"/>
              </a:lnSpc>
              <a:spcBef>
                <a:spcPts val="0"/>
              </a:spcBef>
              <a:spcAft>
                <a:spcPts val="0"/>
              </a:spcAft>
              <a:buNone/>
            </a:pPr>
            <a:r>
              <a:rPr lang="en-US" sz="1400">
                <a:latin typeface="Courier New"/>
                <a:ea typeface="Courier New"/>
                <a:cs typeface="Courier New"/>
                <a:sym typeface="Courier New"/>
              </a:rPr>
              <a:t>B-14/R-0/01-01-16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0"/>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Once  an  applicable  component  reaches  its  normally  scheduled  TBO  or  inspection  and  an  extension  has  been approved for that overhaul or inspection schedule, the mechanic maintaining that aircraft shall make a maintenance record entry containing the following information:</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Current date and aircraft (airframe, engine, or appliance) total time,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7620" rtl="0" algn="just">
              <a:lnSpc>
                <a:spcPct val="115238"/>
              </a:lnSpc>
              <a:spcBef>
                <a:spcPts val="0"/>
              </a:spcBef>
              <a:spcAft>
                <a:spcPts val="0"/>
              </a:spcAft>
              <a:buNone/>
            </a:pPr>
            <a:r>
              <a:rPr lang="en-US" sz="1050">
                <a:latin typeface="Arial"/>
                <a:ea typeface="Arial"/>
                <a:cs typeface="Arial"/>
                <a:sym typeface="Arial"/>
              </a:rPr>
              <a:t>Statement  of  discrepancy  (i.e.  specific  component  due  overhaul  or  specific  inspection  due),  Statement  of maintenance/corrective action:</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lang="en-US" sz="1050">
                <a:latin typeface="Arial"/>
                <a:ea typeface="Arial"/>
                <a:cs typeface="Arial"/>
                <a:sym typeface="Arial"/>
              </a:rPr>
              <a:t>“Scheduled  overhaul/inspection  interval  extended  in  accordance  with  manufacturer's  authorization  and  FAA- extension approval.”</a:t>
            </a:r>
            <a:endParaRPr sz="1050">
              <a:latin typeface="Arial"/>
              <a:ea typeface="Arial"/>
              <a:cs typeface="Arial"/>
              <a:sym typeface="Arial"/>
            </a:endParaRPr>
          </a:p>
          <a:p>
            <a:pPr indent="0" lvl="0" marL="0" marR="0" rtl="0" algn="l">
              <a:lnSpc>
                <a:spcPct val="100000"/>
              </a:lnSpc>
              <a:spcBef>
                <a:spcPts val="17"/>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4285"/>
              </a:lnSpc>
              <a:spcBef>
                <a:spcPts val="0"/>
              </a:spcBef>
              <a:spcAft>
                <a:spcPts val="0"/>
              </a:spcAft>
              <a:buNone/>
            </a:pPr>
            <a:r>
              <a:rPr lang="en-US" sz="1050">
                <a:latin typeface="Arial"/>
                <a:ea typeface="Arial"/>
                <a:cs typeface="Arial"/>
                <a:sym typeface="Arial"/>
              </a:rPr>
              <a:t>Revised Date and/or aircraft (airframe, engine, propeller, appliance) total time at which overhaul/inspection is now due,</a:t>
            </a:r>
            <a:endParaRPr sz="1050">
              <a:latin typeface="Arial"/>
              <a:ea typeface="Arial"/>
              <a:cs typeface="Arial"/>
              <a:sym typeface="Arial"/>
            </a:endParaRPr>
          </a:p>
          <a:p>
            <a:pPr indent="0" lvl="0" marL="0" marR="0" rtl="0" algn="l">
              <a:lnSpc>
                <a:spcPct val="100000"/>
              </a:lnSpc>
              <a:spcBef>
                <a:spcPts val="29"/>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Mechanic's signature, certificate type and number.</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Service Difficulties:</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800"/>
              </a:lnSpc>
              <a:spcBef>
                <a:spcPts val="0"/>
              </a:spcBef>
              <a:spcAft>
                <a:spcPts val="0"/>
              </a:spcAft>
              <a:buNone/>
            </a:pPr>
            <a:r>
              <a:rPr lang="en-US" sz="1050">
                <a:latin typeface="Arial"/>
                <a:ea typeface="Arial"/>
                <a:cs typeface="Arial"/>
                <a:sym typeface="Arial"/>
              </a:rPr>
              <a:t>During the period of extension, if any unusual circumstances or service difficulties with a component on overhaul or inspection  extension  are  encountered,  the  mechanic  maintaining  the  aircraft  shall  immediately  notify  Director  of Maintenance.  The  Director  of  Maintenance  (or  his  designee)  shall  contact  the  manufacturer  and  obtain  the manufacturer's recommended disposition. The Director of Maintenance (or his designee) shall contact the FAA by the close of the next business day to inform the FAA of the service difficulty and to obtain FAA concurrence with the manufacturer's recommended disposition.</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6985" rtl="0" algn="just">
              <a:lnSpc>
                <a:spcPct val="96000"/>
              </a:lnSpc>
              <a:spcBef>
                <a:spcPts val="0"/>
              </a:spcBef>
              <a:spcAft>
                <a:spcPts val="0"/>
              </a:spcAft>
              <a:buNone/>
            </a:pPr>
            <a:r>
              <a:rPr lang="en-US" sz="1050">
                <a:latin typeface="Arial"/>
                <a:ea typeface="Arial"/>
                <a:cs typeface="Arial"/>
                <a:sym typeface="Arial"/>
              </a:rPr>
              <a:t>For  continued  operation,  the  manufacturer's  recommended  disposition  (inspection  or  maintenance)  must  be approved by the FAA and accomplished on the aircraft. Manufacturer's instructions should be obtained in writing. A maintenance record entry stating compliance with manufacturer's instructions will be required. In addition, other FAA documentation may be required (135.415/135.417 report). The FAA shall be informed of action taken by the close of the next business day.</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Transfer of Extended Components: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The  use  of  an  extended  component  on  an  aircraft  or  assembly  other  than  the  one  for  which  the  extension  was granted will require separate approval by the manufacturer and concurrence by the FAA.</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7620" rtl="0" algn="just">
              <a:lnSpc>
                <a:spcPct val="95700"/>
              </a:lnSpc>
              <a:spcBef>
                <a:spcPts val="0"/>
              </a:spcBef>
              <a:spcAft>
                <a:spcPts val="0"/>
              </a:spcAft>
              <a:buNone/>
            </a:pPr>
            <a:r>
              <a:rPr lang="en-US" sz="1050">
                <a:latin typeface="Arial"/>
                <a:ea typeface="Arial"/>
                <a:cs typeface="Arial"/>
                <a:sym typeface="Arial"/>
              </a:rPr>
              <a:t>A  mechanic  undertaking  such  maintenance  will  first  contact  the  Director  of  Maintenance.  The  Director  of Maintenance (or his designee) shall contact the manufacturer and the FAA in order to ensure their concurrence with this transfer.</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Termination of Extension:</a:t>
            </a:r>
            <a:endParaRPr sz="1050">
              <a:latin typeface="Arial"/>
              <a:ea typeface="Arial"/>
              <a:cs typeface="Arial"/>
              <a:sym typeface="Arial"/>
            </a:endParaRPr>
          </a:p>
          <a:p>
            <a:pPr indent="0" lvl="0" marL="0" marR="0" rtl="0" algn="l">
              <a:lnSpc>
                <a:spcPct val="100000"/>
              </a:lnSpc>
              <a:spcBef>
                <a:spcPts val="10"/>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95800"/>
              </a:lnSpc>
              <a:spcBef>
                <a:spcPts val="0"/>
              </a:spcBef>
              <a:spcAft>
                <a:spcPts val="0"/>
              </a:spcAft>
              <a:buNone/>
            </a:pPr>
            <a:r>
              <a:rPr lang="en-US" sz="1050">
                <a:latin typeface="Arial"/>
                <a:ea typeface="Arial"/>
                <a:cs typeface="Arial"/>
                <a:sym typeface="Arial"/>
              </a:rPr>
              <a:t>When  an  overhaul  or  inspection  comes  due  at  the  end  of  its  extended  interval,  the  mechanic  maintaining  the particular aircraft will make a maintenance record entry documenting removal of affected component or completion of  inspection  and  reference  the  extension.  The  mechanic  will  also  notify  the  Director  of  Maintenance  (or  his designee)  will  inform  the FAA  within  7  days  by telephone,  fax,  or  e-mail  that  the  extension  has  terminated.  The Director  of  Maintenance  will  annotate  the  date  and  manner  of  contact  with  the  FAA  to  close  out  the  extension paperwork.</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Extension Record Keeping:</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Expired Extension Requests will be filed by the Director of Maintenance for a period of two years following expiration of the extension.</a:t>
            </a:r>
            <a:endParaRPr sz="1050">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8" name="Shape 558"/>
        <p:cNvGrpSpPr/>
        <p:nvPr/>
      </p:nvGrpSpPr>
      <p:grpSpPr>
        <a:xfrm>
          <a:off x="0" y="0"/>
          <a:ext cx="0" cy="0"/>
          <a:chOff x="0" y="0"/>
          <a:chExt cx="0" cy="0"/>
        </a:xfrm>
      </p:grpSpPr>
      <p:sp>
        <p:nvSpPr>
          <p:cNvPr id="559" name="Google Shape;559;p44"/>
          <p:cNvSpPr txBox="1"/>
          <p:nvPr/>
        </p:nvSpPr>
        <p:spPr>
          <a:xfrm>
            <a:off x="444365" y="531391"/>
            <a:ext cx="6887209" cy="8829675"/>
          </a:xfrm>
          <a:prstGeom prst="rect">
            <a:avLst/>
          </a:prstGeom>
          <a:noFill/>
          <a:ln>
            <a:noFill/>
          </a:ln>
        </p:spPr>
        <p:txBody>
          <a:bodyPr anchorCtr="0" anchor="t" bIns="0" lIns="0" spcFirstLastPara="1" rIns="0" wrap="square" tIns="0">
            <a:noAutofit/>
          </a:bodyPr>
          <a:lstStyle/>
          <a:p>
            <a:pPr indent="0" lvl="0" marL="0" marR="75565" rtl="0" algn="r">
              <a:lnSpc>
                <a:spcPct val="100000"/>
              </a:lnSpc>
              <a:spcBef>
                <a:spcPts val="0"/>
              </a:spcBef>
              <a:spcAft>
                <a:spcPts val="0"/>
              </a:spcAft>
              <a:buNone/>
            </a:pPr>
            <a:r>
              <a:rPr lang="en-US" sz="1400">
                <a:latin typeface="Courier New"/>
                <a:ea typeface="Courier New"/>
                <a:cs typeface="Courier New"/>
                <a:sym typeface="Courier New"/>
              </a:rPr>
              <a:t>B-15/R-0/01-01-16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0"/>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Current  (open)  Extension  Requests  will  be  kept  by  the  Director  of  Maintenance  throughout  the  duration  of  the extension and a copy will be available for review. The Director of  Maintenance will update the certificate holding office of the FAA on current status of open extensions at 60 day intervals by email if needed.</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Sample Logbook Entries: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NOTE: </a:t>
            </a:r>
            <a:r>
              <a:rPr lang="en-US" sz="1050">
                <a:latin typeface="Arial"/>
                <a:ea typeface="Arial"/>
                <a:cs typeface="Arial"/>
                <a:sym typeface="Arial"/>
              </a:rPr>
              <a:t>An entry will be required in the airframe logbook and in the appropriate engine logbook.</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At Start of Extension</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Example #1</a:t>
            </a:r>
            <a:endParaRPr sz="1050">
              <a:latin typeface="Arial"/>
              <a:ea typeface="Arial"/>
              <a:cs typeface="Arial"/>
              <a:sym typeface="Arial"/>
            </a:endParaRPr>
          </a:p>
          <a:p>
            <a:pPr indent="0" lvl="0" marL="0" marR="0" rtl="0" algn="l">
              <a:lnSpc>
                <a:spcPct val="100000"/>
              </a:lnSpc>
              <a:spcBef>
                <a:spcPts val="13"/>
              </a:spcBef>
              <a:spcAft>
                <a:spcPts val="0"/>
              </a:spcAft>
              <a:buNone/>
            </a:pPr>
            <a:r>
              <a:t/>
            </a:r>
            <a:endParaRPr sz="1050">
              <a:latin typeface="Times New Roman"/>
              <a:ea typeface="Times New Roman"/>
              <a:cs typeface="Times New Roman"/>
              <a:sym typeface="Times New Roman"/>
            </a:endParaRPr>
          </a:p>
          <a:p>
            <a:pPr indent="-12700" lvl="0" marL="12700" marR="5715" rtl="0" algn="l">
              <a:lnSpc>
                <a:spcPct val="95500"/>
              </a:lnSpc>
              <a:spcBef>
                <a:spcPts val="0"/>
              </a:spcBef>
              <a:spcAft>
                <a:spcPts val="0"/>
              </a:spcAft>
              <a:buNone/>
            </a:pPr>
            <a:r>
              <a:rPr lang="en-US" sz="1050">
                <a:latin typeface="Arial"/>
                <a:ea typeface="Arial"/>
                <a:cs typeface="Arial"/>
                <a:sym typeface="Arial"/>
              </a:rPr>
              <a:t>Discrepancy: 04 January 2015, Engine #1 S/N CAE-47005 600 hour inspection due at Engine TT 3460.0, Airframe TT  1825.0.  04  January  2015,  #1  Engine  S/N  CAE-47005  TT  3460.0.  Airframe  TT  1825.0:  600  hour  engine inspection extended 60 hours. Refer to Maritime Helicopters the email Extension Request, approved by the FAA. John Smith A&amp;P 123456789</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1"/>
              </a:spcBef>
              <a:spcAft>
                <a:spcPts val="0"/>
              </a:spcAft>
              <a:buNone/>
            </a:pPr>
            <a:r>
              <a:t/>
            </a:r>
            <a:endParaRPr sz="1100">
              <a:latin typeface="Times New Roman"/>
              <a:ea typeface="Times New Roman"/>
              <a:cs typeface="Times New Roman"/>
              <a:sym typeface="Times New Roman"/>
            </a:endParaRPr>
          </a:p>
          <a:p>
            <a:pPr indent="0" lvl="0" marL="12700" marR="7620" rtl="0" algn="l">
              <a:lnSpc>
                <a:spcPct val="115238"/>
              </a:lnSpc>
              <a:spcBef>
                <a:spcPts val="0"/>
              </a:spcBef>
              <a:spcAft>
                <a:spcPts val="0"/>
              </a:spcAft>
              <a:buNone/>
            </a:pPr>
            <a:r>
              <a:rPr lang="en-US" sz="1050">
                <a:latin typeface="Arial"/>
                <a:ea typeface="Arial"/>
                <a:cs typeface="Arial"/>
                <a:sym typeface="Arial"/>
              </a:rPr>
              <a:t>Corrective Action: 600 hour inspection on #1 Engine now due at #1 Engine TT 3520.0, Airframe TT. John Smith A&amp;P 123456789.</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Example #2</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17619"/>
              </a:lnSpc>
              <a:spcBef>
                <a:spcPts val="0"/>
              </a:spcBef>
              <a:spcAft>
                <a:spcPts val="0"/>
              </a:spcAft>
              <a:buNone/>
            </a:pPr>
            <a:r>
              <a:rPr lang="en-US" sz="1050">
                <a:latin typeface="Arial"/>
                <a:ea typeface="Arial"/>
                <a:cs typeface="Arial"/>
                <a:sym typeface="Arial"/>
              </a:rPr>
              <a:t>Discrepancy: 13 June 2015, 42° gearbox P/N 212-040-003-023 S/N AHP-52901 due 5000 hour overhaul inspection</a:t>
            </a:r>
            <a:endParaRPr sz="1050">
              <a:latin typeface="Arial"/>
              <a:ea typeface="Arial"/>
              <a:cs typeface="Arial"/>
              <a:sym typeface="Arial"/>
            </a:endParaRPr>
          </a:p>
          <a:p>
            <a:pPr indent="-12700" lvl="0" marL="12700" marR="5715" rtl="0" algn="just">
              <a:lnSpc>
                <a:spcPct val="95700"/>
              </a:lnSpc>
              <a:spcBef>
                <a:spcPts val="30"/>
              </a:spcBef>
              <a:spcAft>
                <a:spcPts val="0"/>
              </a:spcAft>
              <a:buNone/>
            </a:pPr>
            <a:r>
              <a:rPr lang="en-US" sz="1050">
                <a:latin typeface="Arial"/>
                <a:ea typeface="Arial"/>
                <a:cs typeface="Arial"/>
                <a:sym typeface="Arial"/>
              </a:rPr>
              <a:t>at  airframe  13  June  2015;  Airframe  TT  5500.0:  42°  gearbox  P/N  212-040-003-023,  S/N  AHP-52901  overhaul inspection has been extended 500 hours. Refer to Maritime Helicopters email Extension Request approved by the FAA. John Smith A&amp;P 123456789</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Corrective Action: 42° gearbox overhaul now due at airframe TT 6000.0. John Smith A&amp;P 123456789.</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At End of Extension</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Example #3</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04 February 2015, Airframe TT 1885.0, #1 Engine S/N LE-47005, TT 3520.0, NG Cycles 5598, NP cycles 7077. I certify that this engine has been inspected in accordance with a 600 hour inspection and was determined to be in an airworthy condition. Note: This inspection cancels the 60 hour extension approved on Maritime Helicopters</a:t>
            </a:r>
            <a:endParaRPr sz="1050">
              <a:latin typeface="Arial"/>
              <a:ea typeface="Arial"/>
              <a:cs typeface="Arial"/>
              <a:sym typeface="Arial"/>
            </a:endParaRPr>
          </a:p>
          <a:p>
            <a:pPr indent="0" lvl="0" marL="12700" marR="0" rtl="0" algn="just">
              <a:lnSpc>
                <a:spcPct val="115238"/>
              </a:lnSpc>
              <a:spcBef>
                <a:spcPts val="0"/>
              </a:spcBef>
              <a:spcAft>
                <a:spcPts val="0"/>
              </a:spcAft>
              <a:buNone/>
            </a:pPr>
            <a:r>
              <a:rPr lang="en-US" sz="1050">
                <a:latin typeface="Arial"/>
                <a:ea typeface="Arial"/>
                <a:cs typeface="Arial"/>
                <a:sym typeface="Arial"/>
              </a:rPr>
              <a:t>email Extension Request. John Smith A&amp;P 123456789</a:t>
            </a:r>
            <a:endParaRPr sz="1050">
              <a:latin typeface="Arial"/>
              <a:ea typeface="Arial"/>
              <a:cs typeface="Arial"/>
              <a:sym typeface="Arial"/>
            </a:endParaRPr>
          </a:p>
          <a:p>
            <a:pPr indent="0" lvl="0" marL="0" marR="0" rtl="0" algn="l">
              <a:lnSpc>
                <a:spcPct val="100000"/>
              </a:lnSpc>
              <a:spcBef>
                <a:spcPts val="3"/>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Example #4</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Discrepancy:</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080" rtl="0" algn="l">
              <a:lnSpc>
                <a:spcPct val="114285"/>
              </a:lnSpc>
              <a:spcBef>
                <a:spcPts val="0"/>
              </a:spcBef>
              <a:spcAft>
                <a:spcPts val="0"/>
              </a:spcAft>
              <a:buNone/>
            </a:pPr>
            <a:r>
              <a:rPr lang="en-US" sz="1050">
                <a:latin typeface="Arial"/>
                <a:ea typeface="Arial"/>
                <a:cs typeface="Arial"/>
                <a:sym typeface="Arial"/>
              </a:rPr>
              <a:t>15  October  2015,  42°  Gearbox  P/N  212-040-003-023,  S/N  AHP-52901  due  5000  hour  overhaul  inspection  at airframe total time 6000.0. John Smith A&amp;P 123456789</a:t>
            </a:r>
            <a:endParaRPr sz="1050">
              <a:latin typeface="Arial"/>
              <a:ea typeface="Arial"/>
              <a:cs typeface="Arial"/>
              <a:sym typeface="Arial"/>
            </a:endParaRPr>
          </a:p>
          <a:p>
            <a:pPr indent="0" lvl="0" marL="0" marR="0" rtl="0" algn="l">
              <a:lnSpc>
                <a:spcPct val="100000"/>
              </a:lnSpc>
              <a:spcBef>
                <a:spcPts val="29"/>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Corrective Action:</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15  October  2015  Airframe  TT  5990.7.  Removed  42°  Gearbox  P/N  212-040-003-023,  S/N  AHP-52901  for  an overhaul inspection. Note:  This 42°  Gearbox  has been on  a  500  hour  overhaul  extension  approved on Maritime Helicopters Extension Request. Installed 42° Gearbox same P/N S/N AHP-52813 component TTSN 3306.5 TSO 0-</a:t>
            </a:r>
            <a:endParaRPr sz="1050">
              <a:latin typeface="Arial"/>
              <a:ea typeface="Arial"/>
              <a:cs typeface="Arial"/>
              <a:sym typeface="Arial"/>
            </a:endParaRPr>
          </a:p>
          <a:p>
            <a:pPr indent="0" lvl="0" marL="12700" marR="0" rtl="0" algn="just">
              <a:lnSpc>
                <a:spcPct val="114285"/>
              </a:lnSpc>
              <a:spcBef>
                <a:spcPts val="0"/>
              </a:spcBef>
              <a:spcAft>
                <a:spcPts val="0"/>
              </a:spcAft>
              <a:buNone/>
            </a:pPr>
            <a:r>
              <a:rPr lang="en-US" sz="1050">
                <a:latin typeface="Arial"/>
                <a:ea typeface="Arial"/>
                <a:cs typeface="Arial"/>
                <a:sym typeface="Arial"/>
              </a:rPr>
              <a:t>0. All work performed in accordance with BHT-412-M.M. John Smith A&amp;P 123456789</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NOTE: An entry will be required in the airframe logbook and in the appropriate engine logbook.</a:t>
            </a:r>
            <a:endParaRPr sz="1050">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3" name="Shape 563"/>
        <p:cNvGrpSpPr/>
        <p:nvPr/>
      </p:nvGrpSpPr>
      <p:grpSpPr>
        <a:xfrm>
          <a:off x="0" y="0"/>
          <a:ext cx="0" cy="0"/>
          <a:chOff x="0" y="0"/>
          <a:chExt cx="0" cy="0"/>
        </a:xfrm>
      </p:grpSpPr>
      <p:sp>
        <p:nvSpPr>
          <p:cNvPr id="564" name="Google Shape;564;p45"/>
          <p:cNvSpPr txBox="1"/>
          <p:nvPr/>
        </p:nvSpPr>
        <p:spPr>
          <a:xfrm>
            <a:off x="444390" y="531391"/>
            <a:ext cx="6887845" cy="8529320"/>
          </a:xfrm>
          <a:prstGeom prst="rect">
            <a:avLst/>
          </a:prstGeom>
          <a:noFill/>
          <a:ln>
            <a:noFill/>
          </a:ln>
        </p:spPr>
        <p:txBody>
          <a:bodyPr anchorCtr="0" anchor="t" bIns="0" lIns="0" spcFirstLastPara="1" rIns="0" wrap="square" tIns="0">
            <a:noAutofit/>
          </a:bodyPr>
          <a:lstStyle/>
          <a:p>
            <a:pPr indent="0" lvl="0" marL="0" marR="76200" rtl="0" algn="r">
              <a:lnSpc>
                <a:spcPct val="100000"/>
              </a:lnSpc>
              <a:spcBef>
                <a:spcPts val="0"/>
              </a:spcBef>
              <a:spcAft>
                <a:spcPts val="0"/>
              </a:spcAft>
              <a:buNone/>
            </a:pPr>
            <a:r>
              <a:rPr lang="en-US" sz="1400">
                <a:latin typeface="Courier New"/>
                <a:ea typeface="Courier New"/>
                <a:cs typeface="Courier New"/>
                <a:sym typeface="Courier New"/>
              </a:rPr>
              <a:t>B-16/R-0/01-01-16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MAINTENANCE AND MECHANICAL DISCREPANCIES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Scheduled/Routine   Maintenance   and   Mechanical   discrepancies   are   entered   in   the   Helicopter   Log   by   an appropriately  rated  pilot  or  mechanic  who  discovers  the  discrepancy  or  prior  to  starting  any  Scheduled/Routine Maintenance.  However,  if  a  discrepancy  occurs,  a  mechanic  shall  be  notified  as  soon  as  practical  (135.23  (f)  &amp;</a:t>
            </a:r>
            <a:endParaRPr sz="1050">
              <a:latin typeface="Arial"/>
              <a:ea typeface="Arial"/>
              <a:cs typeface="Arial"/>
              <a:sym typeface="Arial"/>
            </a:endParaRPr>
          </a:p>
          <a:p>
            <a:pPr indent="0" lvl="0" marL="12700" marR="0" rtl="0" algn="just">
              <a:lnSpc>
                <a:spcPct val="111428"/>
              </a:lnSpc>
              <a:spcBef>
                <a:spcPts val="0"/>
              </a:spcBef>
              <a:spcAft>
                <a:spcPts val="0"/>
              </a:spcAft>
              <a:buNone/>
            </a:pPr>
            <a:r>
              <a:rPr lang="en-US" sz="1050">
                <a:latin typeface="Arial"/>
                <a:ea typeface="Arial"/>
                <a:cs typeface="Arial"/>
                <a:sym typeface="Arial"/>
              </a:rPr>
              <a:t>135.65 (a) (b)).</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When  a  discrepancy  is  entered  in  the  Helicopter  Log  it  must  be  addressed  and  signed  off  by  a  certified  A&amp;P mechanic or an FAA certified repair station holding the proper rating, or properly deferred in accordance with an approved  MEL.  (FAR  91.407,  135.23(e)  &amp;  135.65(a)(c)).  The  pilot  shall  ensure  that  work  performed  is  properly signed off in the Helicopter Log and/or Deferred Maintenance Log (if applicable). (See mechanic's duties) (135.23 (i)) Any time an aircraft is out of service for more than 24 hours, the Director of Maintenance will notify the Director of Operations. If the out of service occurrence happens after normal business hours and no assistance is required, the notification is to be made at the beginning of business the next day.</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900"/>
              </a:lnSpc>
              <a:spcBef>
                <a:spcPts val="0"/>
              </a:spcBef>
              <a:spcAft>
                <a:spcPts val="0"/>
              </a:spcAft>
              <a:buNone/>
            </a:pPr>
            <a:r>
              <a:rPr lang="en-US" sz="1050">
                <a:latin typeface="Arial"/>
                <a:ea typeface="Arial"/>
                <a:cs typeface="Arial"/>
                <a:sym typeface="Arial"/>
              </a:rPr>
              <a:t>If  maintenance  is  performed  by  a  non-certificated  person  the  certificated  mechanic  must  personally  observe  the work being done to the extent necessary to ensure it is being properly done and the company mechanic must be readily available, in person, for consultation. Print the name (not signature) of the non-certificated personnel in the appropriate corrective action statement of the maintenance record (43.3 (d)).</a:t>
            </a:r>
            <a:endParaRPr sz="1050">
              <a:latin typeface="Arial"/>
              <a:ea typeface="Arial"/>
              <a:cs typeface="Arial"/>
              <a:sym typeface="Arial"/>
            </a:endParaRPr>
          </a:p>
          <a:p>
            <a:pPr indent="0" lvl="0" marL="0" marR="0" rtl="0" algn="l">
              <a:lnSpc>
                <a:spcPct val="100000"/>
              </a:lnSpc>
              <a:spcBef>
                <a:spcPts val="13"/>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500"/>
              </a:lnSpc>
              <a:spcBef>
                <a:spcPts val="0"/>
              </a:spcBef>
              <a:spcAft>
                <a:spcPts val="0"/>
              </a:spcAft>
              <a:buNone/>
            </a:pPr>
            <a:r>
              <a:rPr lang="en-US" sz="1050">
                <a:latin typeface="Arial"/>
                <a:ea typeface="Arial"/>
                <a:cs typeface="Arial"/>
                <a:sym typeface="Arial"/>
              </a:rPr>
              <a:t>If  a  ground  run  or  in-flight  check  is  required  following  maintenance,  that  requirement  must  be  entered  in  the Helicopter  Log  by  the  mechanic.  The  ground  run  or  in-  flight  check  must  be  satisfactorily  completed  prior  to releasing  the  aircraft  for  any  flight  under  FAR  135,  and  signed  off  by  the  pilot  or  mechanic,  as  appropriate.  For specific guidance, refer to, Maintenance Operational Check (MOC) procedures.</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100">
              <a:latin typeface="Times New Roman"/>
              <a:ea typeface="Times New Roman"/>
              <a:cs typeface="Times New Roman"/>
              <a:sym typeface="Times New Roman"/>
            </a:endParaRPr>
          </a:p>
          <a:p>
            <a:pPr indent="0" lvl="0" marL="0" marR="0" rtl="0" algn="ctr">
              <a:lnSpc>
                <a:spcPct val="117272"/>
              </a:lnSpc>
              <a:spcBef>
                <a:spcPts val="0"/>
              </a:spcBef>
              <a:spcAft>
                <a:spcPts val="0"/>
              </a:spcAft>
              <a:buNone/>
            </a:pPr>
            <a:r>
              <a:rPr b="1" lang="en-US" sz="1100" u="sng">
                <a:latin typeface="Arial"/>
                <a:ea typeface="Arial"/>
                <a:cs typeface="Arial"/>
                <a:sym typeface="Arial"/>
              </a:rPr>
              <a:t>MAINTENANCE OPERATIONAL CHECK</a:t>
            </a:r>
            <a:endParaRPr sz="1100">
              <a:latin typeface="Arial"/>
              <a:ea typeface="Arial"/>
              <a:cs typeface="Arial"/>
              <a:sym typeface="Arial"/>
            </a:endParaRPr>
          </a:p>
          <a:p>
            <a:pPr indent="0" lvl="0" marL="0" marR="0" rtl="0" algn="ctr">
              <a:lnSpc>
                <a:spcPct val="117142"/>
              </a:lnSpc>
              <a:spcBef>
                <a:spcPts val="0"/>
              </a:spcBef>
              <a:spcAft>
                <a:spcPts val="0"/>
              </a:spcAft>
              <a:buNone/>
            </a:pPr>
            <a:r>
              <a:rPr lang="en-US" sz="1050">
                <a:latin typeface="Arial"/>
                <a:ea typeface="Arial"/>
                <a:cs typeface="Arial"/>
                <a:sym typeface="Arial"/>
              </a:rPr>
              <a:t>[91.417, 135.413]</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lang="en-US" sz="1050">
                <a:latin typeface="Arial"/>
                <a:ea typeface="Arial"/>
                <a:cs typeface="Arial"/>
                <a:sym typeface="Arial"/>
              </a:rPr>
              <a:t>No  one  may  operate  any  aircraft  that  has  undergone  maintenance,  preventative  maintenance,  rebuilding  or alteration unless:</a:t>
            </a:r>
            <a:endParaRPr sz="1050">
              <a:latin typeface="Arial"/>
              <a:ea typeface="Arial"/>
              <a:cs typeface="Arial"/>
              <a:sym typeface="Arial"/>
            </a:endParaRPr>
          </a:p>
          <a:p>
            <a:pPr indent="0" lvl="0" marL="0" marR="0" rtl="0" algn="l">
              <a:lnSpc>
                <a:spcPct val="100000"/>
              </a:lnSpc>
              <a:spcBef>
                <a:spcPts val="17"/>
              </a:spcBef>
              <a:spcAft>
                <a:spcPts val="0"/>
              </a:spcAft>
              <a:buNone/>
            </a:pPr>
            <a:r>
              <a:t/>
            </a:r>
            <a:endParaRPr sz="1050">
              <a:latin typeface="Times New Roman"/>
              <a:ea typeface="Times New Roman"/>
              <a:cs typeface="Times New Roman"/>
              <a:sym typeface="Times New Roman"/>
            </a:endParaRPr>
          </a:p>
          <a:p>
            <a:pPr indent="-228600" lvl="0" marL="241300" marR="6985" rtl="0" algn="l">
              <a:lnSpc>
                <a:spcPct val="114285"/>
              </a:lnSpc>
              <a:spcBef>
                <a:spcPts val="0"/>
              </a:spcBef>
              <a:spcAft>
                <a:spcPts val="0"/>
              </a:spcAft>
              <a:buSzPts val="1050"/>
              <a:buFont typeface="Arial"/>
              <a:buChar char="•"/>
            </a:pPr>
            <a:r>
              <a:rPr lang="en-US" sz="1050">
                <a:latin typeface="Arial"/>
                <a:ea typeface="Arial"/>
                <a:cs typeface="Arial"/>
                <a:sym typeface="Arial"/>
              </a:rPr>
              <a:t>It  has  been  approved  for  return  to  service  by  a  certified  A&amp;P  mechanic  or  an  FAA  certified  Repair  Station holding the proper rating; and</a:t>
            </a:r>
            <a:endParaRPr sz="1050">
              <a:latin typeface="Arial"/>
              <a:ea typeface="Arial"/>
              <a:cs typeface="Arial"/>
              <a:sym typeface="Arial"/>
            </a:endParaRPr>
          </a:p>
          <a:p>
            <a:pPr indent="-228600" lvl="0" marL="241300" marR="6985" rtl="0" algn="l">
              <a:lnSpc>
                <a:spcPct val="114285"/>
              </a:lnSpc>
              <a:spcBef>
                <a:spcPts val="10"/>
              </a:spcBef>
              <a:spcAft>
                <a:spcPts val="0"/>
              </a:spcAft>
              <a:buSzPts val="1050"/>
              <a:buFont typeface="Arial"/>
              <a:buChar char="•"/>
            </a:pPr>
            <a:r>
              <a:rPr lang="en-US" sz="1050">
                <a:latin typeface="Arial"/>
                <a:ea typeface="Arial"/>
                <a:cs typeface="Arial"/>
                <a:sym typeface="Arial"/>
              </a:rPr>
              <a:t>The  maintenance  record  entry  required  by  FAR  Part  43.9  (Content,  form,  and  disposition  of  maintenance, preventative maintenance, rebuilding, and alteration record for inspections) has been made.</a:t>
            </a:r>
            <a:endParaRPr sz="1050">
              <a:latin typeface="Arial"/>
              <a:ea typeface="Arial"/>
              <a:cs typeface="Arial"/>
              <a:sym typeface="Arial"/>
            </a:endParaRPr>
          </a:p>
          <a:p>
            <a:pPr indent="-228600" lvl="0" marL="241300" marR="0" rtl="0" algn="l">
              <a:lnSpc>
                <a:spcPct val="110476"/>
              </a:lnSpc>
              <a:spcBef>
                <a:spcPts val="0"/>
              </a:spcBef>
              <a:spcAft>
                <a:spcPts val="0"/>
              </a:spcAft>
              <a:buSzPts val="1050"/>
              <a:buFont typeface="Arial"/>
              <a:buChar char="•"/>
            </a:pPr>
            <a:r>
              <a:rPr lang="en-US" sz="1050">
                <a:latin typeface="Arial"/>
                <a:ea typeface="Arial"/>
                <a:cs typeface="Arial"/>
                <a:sym typeface="Arial"/>
              </a:rPr>
              <a:t>No  pilot  may  carry  any  person  (other  than  required  crew members)  in  an  aircraft  that  has  been  maintained,</a:t>
            </a:r>
            <a:endParaRPr sz="1050">
              <a:latin typeface="Arial"/>
              <a:ea typeface="Arial"/>
              <a:cs typeface="Arial"/>
              <a:sym typeface="Arial"/>
            </a:endParaRPr>
          </a:p>
          <a:p>
            <a:pPr indent="0" lvl="0" marL="241300" marR="5715" rtl="0" algn="just">
              <a:lnSpc>
                <a:spcPct val="95500"/>
              </a:lnSpc>
              <a:spcBef>
                <a:spcPts val="30"/>
              </a:spcBef>
              <a:spcAft>
                <a:spcPts val="0"/>
              </a:spcAft>
              <a:buNone/>
            </a:pPr>
            <a:r>
              <a:rPr lang="en-US" sz="1050">
                <a:latin typeface="Arial"/>
                <a:ea typeface="Arial"/>
                <a:cs typeface="Arial"/>
                <a:sym typeface="Arial"/>
              </a:rPr>
              <a:t>rebuilt,  or  altered  in  a  manner  that  may  appreciably  have  changed  its  flight  characteristics  or  substantially affected its operation in flight, until a maintenance operational check flight is conducted only by designated pilots in  command  (who  have  current  FAR Part  135.293  (a)(b)  check  in  the make  and model  aircraft  requiring  the MOC or a pilot approved by the company) and logs the flight in the aircraft records.</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4285"/>
              </a:lnSpc>
              <a:spcBef>
                <a:spcPts val="0"/>
              </a:spcBef>
              <a:spcAft>
                <a:spcPts val="0"/>
              </a:spcAft>
              <a:buNone/>
            </a:pPr>
            <a:r>
              <a:rPr lang="en-US" sz="1050">
                <a:latin typeface="Arial"/>
                <a:ea typeface="Arial"/>
                <a:cs typeface="Arial"/>
                <a:sym typeface="Arial"/>
              </a:rPr>
              <a:t>Maintenance  operational  check  flight  will  be  accomplished  any  time  it  is  required  by  the  manufacturer  or  by regulation.</a:t>
            </a:r>
            <a:endParaRPr sz="1050">
              <a:latin typeface="Arial"/>
              <a:ea typeface="Arial"/>
              <a:cs typeface="Arial"/>
              <a:sym typeface="Arial"/>
            </a:endParaRPr>
          </a:p>
          <a:p>
            <a:pPr indent="0" lvl="0" marL="0" marR="0" rtl="0" algn="l">
              <a:lnSpc>
                <a:spcPct val="100000"/>
              </a:lnSpc>
              <a:spcBef>
                <a:spcPts val="17"/>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4285"/>
              </a:lnSpc>
              <a:spcBef>
                <a:spcPts val="0"/>
              </a:spcBef>
              <a:spcAft>
                <a:spcPts val="0"/>
              </a:spcAft>
              <a:buNone/>
            </a:pPr>
            <a:r>
              <a:rPr lang="en-US" sz="1050">
                <a:latin typeface="Arial"/>
                <a:ea typeface="Arial"/>
                <a:cs typeface="Arial"/>
                <a:sym typeface="Arial"/>
              </a:rPr>
              <a:t>Maintenance  operation  check-flights  will  be  conducted  only  in  VFR  conditions  with  the  ceiling  and  visibility  at  or greater than 800’/2 miles.</a:t>
            </a:r>
            <a:endParaRPr sz="1050">
              <a:latin typeface="Arial"/>
              <a:ea typeface="Arial"/>
              <a:cs typeface="Arial"/>
              <a:sym typeface="Arial"/>
            </a:endParaRPr>
          </a:p>
          <a:p>
            <a:pPr indent="0" lvl="0" marL="0" marR="0" rtl="0" algn="l">
              <a:lnSpc>
                <a:spcPct val="100000"/>
              </a:lnSpc>
              <a:spcBef>
                <a:spcPts val="2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The aircraft does not have to be flown as required in the above paragraph if prior to flight, ground tests, inspections, or  both  show  conclusively  that  the  maintenance,  preventative  maintenance,  rebuilding  or  alteration  has  not appreciably changed the flight characteristics or substantially affected the flight operation of the aircraft (ref. FAR Part 91.407 (C) ).</a:t>
            </a:r>
            <a:endParaRPr sz="1050">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84" name="Shape 84"/>
        <p:cNvGrpSpPr/>
        <p:nvPr/>
      </p:nvGrpSpPr>
      <p:grpSpPr>
        <a:xfrm>
          <a:off x="0" y="0"/>
          <a:ext cx="0" cy="0"/>
          <a:chOff x="0" y="0"/>
          <a:chExt cx="0" cy="0"/>
        </a:xfrm>
      </p:grpSpPr>
      <p:sp>
        <p:nvSpPr>
          <p:cNvPr id="85" name="Google Shape;85;p10"/>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 name="Google Shape;86;p10"/>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7" name="Google Shape;87;p10"/>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8" name="Google Shape;88;p10"/>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9" name="Google Shape;89;p10"/>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0" name="Google Shape;90;p10"/>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 name="Google Shape;91;p10"/>
          <p:cNvSpPr txBox="1"/>
          <p:nvPr/>
        </p:nvSpPr>
        <p:spPr>
          <a:xfrm>
            <a:off x="444500" y="714270"/>
            <a:ext cx="6602730" cy="67754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iv/R-1/12-15-15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2540" lvl="0" marL="281940" marR="0" rtl="0" algn="ctr">
              <a:lnSpc>
                <a:spcPct val="100000"/>
              </a:lnSpc>
              <a:spcBef>
                <a:spcPts val="0"/>
              </a:spcBef>
              <a:spcAft>
                <a:spcPts val="0"/>
              </a:spcAft>
              <a:buNone/>
            </a:pPr>
            <a:r>
              <a:rPr b="1" lang="en-US" sz="1050">
                <a:latin typeface="Arial"/>
                <a:ea typeface="Arial"/>
                <a:cs typeface="Arial"/>
                <a:sym typeface="Arial"/>
              </a:rPr>
              <a:t>RECORD OF REVISIONS</a:t>
            </a:r>
            <a:endParaRPr sz="1050">
              <a:latin typeface="Arial"/>
              <a:ea typeface="Arial"/>
              <a:cs typeface="Arial"/>
              <a:sym typeface="Arial"/>
            </a:endParaRPr>
          </a:p>
        </p:txBody>
      </p:sp>
      <p:graphicFrame>
        <p:nvGraphicFramePr>
          <p:cNvPr id="92" name="Google Shape;92;p10"/>
          <p:cNvGraphicFramePr/>
          <p:nvPr/>
        </p:nvGraphicFramePr>
        <p:xfrm>
          <a:off x="1591944" y="2007870"/>
          <a:ext cx="3000000" cy="3000000"/>
        </p:xfrm>
        <a:graphic>
          <a:graphicData uri="http://schemas.openxmlformats.org/drawingml/2006/table">
            <a:tbl>
              <a:tblPr bandRow="1" firstRow="1">
                <a:noFill/>
                <a:tableStyleId>{D5F92321-5F76-4EAC-B346-909E1DCE97B4}</a:tableStyleId>
              </a:tblPr>
              <a:tblGrid>
                <a:gridCol w="1188725"/>
                <a:gridCol w="1082050"/>
                <a:gridCol w="1155200"/>
                <a:gridCol w="1143000"/>
              </a:tblGrid>
              <a:tr h="170675">
                <a:tc>
                  <a:txBody>
                    <a:bodyPr/>
                    <a:lstStyle/>
                    <a:p>
                      <a:pPr indent="-1270" lvl="0" marL="102870" marR="0" rtl="0" algn="l">
                        <a:lnSpc>
                          <a:spcPct val="100000"/>
                        </a:lnSpc>
                        <a:spcBef>
                          <a:spcPts val="0"/>
                        </a:spcBef>
                        <a:spcAft>
                          <a:spcPts val="0"/>
                        </a:spcAft>
                        <a:buNone/>
                      </a:pPr>
                      <a:r>
                        <a:rPr b="1" lang="en-US" sz="1050" u="none" cap="none" strike="noStrike">
                          <a:latin typeface="Arial"/>
                          <a:ea typeface="Arial"/>
                          <a:cs typeface="Arial"/>
                          <a:sym typeface="Arial"/>
                        </a:rPr>
                        <a:t>Revision Letter</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21075">
                      <a:solidFill>
                        <a:srgbClr val="000000"/>
                      </a:solidFill>
                      <a:prstDash val="solid"/>
                      <a:round/>
                      <a:headEnd len="sm" w="sm" type="none"/>
                      <a:tailEnd len="sm" w="sm" type="none"/>
                    </a:lnT>
                    <a:lnB cap="flat" cmpd="sng" w="21075">
                      <a:solidFill>
                        <a:srgbClr val="000000"/>
                      </a:solidFill>
                      <a:prstDash val="solid"/>
                      <a:round/>
                      <a:headEnd len="sm" w="sm" type="none"/>
                      <a:tailEnd len="sm" w="sm" type="none"/>
                    </a:lnB>
                    <a:solidFill>
                      <a:srgbClr val="DADADA"/>
                    </a:solidFill>
                  </a:tcPr>
                </a:tc>
                <a:tc>
                  <a:txBody>
                    <a:bodyPr/>
                    <a:lstStyle/>
                    <a:p>
                      <a:pPr indent="-4444" lvl="0" marL="93345" marR="0" rtl="0" algn="l">
                        <a:lnSpc>
                          <a:spcPct val="100000"/>
                        </a:lnSpc>
                        <a:spcBef>
                          <a:spcPts val="0"/>
                        </a:spcBef>
                        <a:spcAft>
                          <a:spcPts val="0"/>
                        </a:spcAft>
                        <a:buNone/>
                      </a:pPr>
                      <a:r>
                        <a:rPr b="1" lang="en-US" sz="1050" u="none" cap="none" strike="noStrike">
                          <a:latin typeface="Arial"/>
                          <a:ea typeface="Arial"/>
                          <a:cs typeface="Arial"/>
                          <a:sym typeface="Arial"/>
                        </a:rPr>
                        <a:t>Revision Date</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21075">
                      <a:solidFill>
                        <a:srgbClr val="000000"/>
                      </a:solidFill>
                      <a:prstDash val="solid"/>
                      <a:round/>
                      <a:headEnd len="sm" w="sm" type="none"/>
                      <a:tailEnd len="sm" w="sm" type="none"/>
                    </a:lnT>
                    <a:lnB cap="flat" cmpd="sng" w="19550">
                      <a:solidFill>
                        <a:srgbClr val="000000"/>
                      </a:solidFill>
                      <a:prstDash val="solid"/>
                      <a:round/>
                      <a:headEnd len="sm" w="sm" type="none"/>
                      <a:tailEnd len="sm" w="sm" type="none"/>
                    </a:lnB>
                    <a:solidFill>
                      <a:srgbClr val="DADADA"/>
                    </a:solidFill>
                  </a:tcPr>
                </a:tc>
                <a:tc>
                  <a:txBody>
                    <a:bodyPr/>
                    <a:lstStyle/>
                    <a:p>
                      <a:pPr indent="0" lvl="0" marL="127000" marR="0" rtl="0" algn="l">
                        <a:lnSpc>
                          <a:spcPct val="100000"/>
                        </a:lnSpc>
                        <a:spcBef>
                          <a:spcPts val="0"/>
                        </a:spcBef>
                        <a:spcAft>
                          <a:spcPts val="0"/>
                        </a:spcAft>
                        <a:buNone/>
                      </a:pPr>
                      <a:r>
                        <a:rPr b="1" lang="en-US" sz="1050" u="none" cap="none" strike="noStrike">
                          <a:latin typeface="Arial"/>
                          <a:ea typeface="Arial"/>
                          <a:cs typeface="Arial"/>
                          <a:sym typeface="Arial"/>
                        </a:rPr>
                        <a:t>Insertion Date</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21075">
                      <a:solidFill>
                        <a:srgbClr val="000000"/>
                      </a:solidFill>
                      <a:prstDash val="solid"/>
                      <a:round/>
                      <a:headEnd len="sm" w="sm" type="none"/>
                      <a:tailEnd len="sm" w="sm" type="none"/>
                    </a:lnT>
                    <a:lnB cap="flat" cmpd="sng" w="19550">
                      <a:solidFill>
                        <a:srgbClr val="000000"/>
                      </a:solidFill>
                      <a:prstDash val="solid"/>
                      <a:round/>
                      <a:headEnd len="sm" w="sm" type="none"/>
                      <a:tailEnd len="sm" w="sm" type="none"/>
                    </a:lnB>
                    <a:solidFill>
                      <a:srgbClr val="DADADA"/>
                    </a:solidFill>
                  </a:tcPr>
                </a:tc>
                <a:tc>
                  <a:txBody>
                    <a:bodyPr/>
                    <a:lstStyle/>
                    <a:p>
                      <a:pPr indent="-6350" lvl="0" marL="247650" marR="0" rtl="0" algn="l">
                        <a:lnSpc>
                          <a:spcPct val="100000"/>
                        </a:lnSpc>
                        <a:spcBef>
                          <a:spcPts val="0"/>
                        </a:spcBef>
                        <a:spcAft>
                          <a:spcPts val="0"/>
                        </a:spcAft>
                        <a:buNone/>
                      </a:pPr>
                      <a:r>
                        <a:rPr b="1" lang="en-US" sz="1050" u="none" cap="none" strike="noStrike">
                          <a:latin typeface="Arial"/>
                          <a:ea typeface="Arial"/>
                          <a:cs typeface="Arial"/>
                          <a:sym typeface="Arial"/>
                        </a:rPr>
                        <a:t>Posted by</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21075">
                      <a:solidFill>
                        <a:srgbClr val="000000"/>
                      </a:solidFill>
                      <a:prstDash val="solid"/>
                      <a:round/>
                      <a:headEnd len="sm" w="sm" type="none"/>
                      <a:tailEnd len="sm" w="sm" type="none"/>
                    </a:lnT>
                    <a:lnB cap="flat" cmpd="sng" w="19550">
                      <a:solidFill>
                        <a:srgbClr val="000000"/>
                      </a:solidFill>
                      <a:prstDash val="solid"/>
                      <a:round/>
                      <a:headEnd len="sm" w="sm" type="none"/>
                      <a:tailEnd len="sm" w="sm" type="none"/>
                    </a:lnB>
                    <a:solidFill>
                      <a:srgbClr val="DADADA"/>
                    </a:solidFill>
                  </a:tcPr>
                </a:tc>
              </a:tr>
              <a:tr h="245375">
                <a:tc>
                  <a:txBody>
                    <a:bodyPr/>
                    <a:lstStyle/>
                    <a:p>
                      <a:pPr indent="-1270" lvl="0" marL="331470" marR="0" rtl="0" algn="l">
                        <a:lnSpc>
                          <a:spcPct val="100000"/>
                        </a:lnSpc>
                        <a:spcBef>
                          <a:spcPts val="0"/>
                        </a:spcBef>
                        <a:spcAft>
                          <a:spcPts val="0"/>
                        </a:spcAft>
                        <a:buNone/>
                      </a:pPr>
                      <a:r>
                        <a:rPr b="1" lang="en-US" sz="1050" u="none" cap="none" strike="noStrike">
                          <a:latin typeface="Arial"/>
                          <a:ea typeface="Arial"/>
                          <a:cs typeface="Arial"/>
                          <a:sym typeface="Arial"/>
                        </a:rPr>
                        <a:t>Original</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21075">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8254" lvl="0" marL="274955" marR="0" rtl="0" algn="l">
                        <a:lnSpc>
                          <a:spcPct val="100000"/>
                        </a:lnSpc>
                        <a:spcBef>
                          <a:spcPts val="0"/>
                        </a:spcBef>
                        <a:spcAft>
                          <a:spcPts val="0"/>
                        </a:spcAft>
                        <a:buNone/>
                      </a:pPr>
                      <a:r>
                        <a:rPr b="1"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955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955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1955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r>
              <a:tr h="254500">
                <a:tc>
                  <a:txBody>
                    <a:bodyPr/>
                    <a:lstStyle/>
                    <a:p>
                      <a:pPr indent="0" lvl="0" marL="0" marR="0" rtl="0" algn="ctr">
                        <a:lnSpc>
                          <a:spcPct val="100000"/>
                        </a:lnSpc>
                        <a:spcBef>
                          <a:spcPts val="0"/>
                        </a:spcBef>
                        <a:spcAft>
                          <a:spcPts val="0"/>
                        </a:spcAft>
                        <a:buNone/>
                      </a:pPr>
                      <a:r>
                        <a:rPr b="1" lang="en-US" sz="1050" u="none" cap="none" strike="noStrike">
                          <a:latin typeface="Arial"/>
                          <a:ea typeface="Arial"/>
                          <a:cs typeface="Arial"/>
                          <a:sym typeface="Arial"/>
                        </a:rPr>
                        <a:t>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8254" lvl="0" marL="274955" marR="0" rtl="0" algn="l">
                        <a:lnSpc>
                          <a:spcPct val="100000"/>
                        </a:lnSpc>
                        <a:spcBef>
                          <a:spcPts val="0"/>
                        </a:spcBef>
                        <a:spcAft>
                          <a:spcPts val="0"/>
                        </a:spcAft>
                        <a:buNone/>
                      </a:pPr>
                      <a:r>
                        <a:rPr b="1" lang="en-US" sz="1050" u="none" cap="none" strike="noStrike">
                          <a:latin typeface="Arial"/>
                          <a:ea typeface="Arial"/>
                          <a:cs typeface="Arial"/>
                          <a:sym typeface="Arial"/>
                        </a:rPr>
                        <a:t>12/15/15</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r>
              <a:tr h="247775">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r>
              <a:tr h="2545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r>
              <a:tr h="2545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r>
              <a:tr h="252975">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solidFill>
                      <a:srgbClr val="C1C1C1"/>
                    </a:solidFill>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r>
              <a:tr h="2545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r>
              <a:tr h="2545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0400">
                      <a:solidFill>
                        <a:srgbClr val="000000"/>
                      </a:solidFill>
                      <a:prstDash val="solid"/>
                      <a:round/>
                      <a:headEnd len="sm" w="sm" type="none"/>
                      <a:tailEnd len="sm" w="sm" type="none"/>
                    </a:lnB>
                  </a:tcPr>
                </a:tc>
              </a:tr>
              <a:tr h="259075">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955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955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040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955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0400">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10400">
                      <a:solidFill>
                        <a:srgbClr val="000000"/>
                      </a:solidFill>
                      <a:prstDash val="solid"/>
                      <a:round/>
                      <a:headEnd len="sm" w="sm" type="none"/>
                      <a:tailEnd len="sm" w="sm" type="none"/>
                    </a:lnT>
                    <a:lnB cap="flat" cmpd="sng" w="19550">
                      <a:solidFill>
                        <a:srgbClr val="000000"/>
                      </a:solidFill>
                      <a:prstDash val="solid"/>
                      <a:round/>
                      <a:headEnd len="sm" w="sm" type="none"/>
                      <a:tailEnd len="sm" w="sm" type="none"/>
                    </a:lnB>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8" name="Shape 568"/>
        <p:cNvGrpSpPr/>
        <p:nvPr/>
      </p:nvGrpSpPr>
      <p:grpSpPr>
        <a:xfrm>
          <a:off x="0" y="0"/>
          <a:ext cx="0" cy="0"/>
          <a:chOff x="0" y="0"/>
          <a:chExt cx="0" cy="0"/>
        </a:xfrm>
      </p:grpSpPr>
      <p:sp>
        <p:nvSpPr>
          <p:cNvPr id="569" name="Google Shape;569;p46"/>
          <p:cNvSpPr txBox="1"/>
          <p:nvPr/>
        </p:nvSpPr>
        <p:spPr>
          <a:xfrm>
            <a:off x="444365" y="531391"/>
            <a:ext cx="6887209" cy="8696960"/>
          </a:xfrm>
          <a:prstGeom prst="rect">
            <a:avLst/>
          </a:prstGeom>
          <a:noFill/>
          <a:ln>
            <a:noFill/>
          </a:ln>
        </p:spPr>
        <p:txBody>
          <a:bodyPr anchorCtr="0" anchor="t" bIns="0" lIns="0" spcFirstLastPara="1" rIns="0" wrap="square" tIns="0">
            <a:noAutofit/>
          </a:bodyPr>
          <a:lstStyle/>
          <a:p>
            <a:pPr indent="0" lvl="0" marL="0" marR="75565" rtl="0" algn="r">
              <a:lnSpc>
                <a:spcPct val="100000"/>
              </a:lnSpc>
              <a:spcBef>
                <a:spcPts val="0"/>
              </a:spcBef>
              <a:spcAft>
                <a:spcPts val="0"/>
              </a:spcAft>
              <a:buNone/>
            </a:pPr>
            <a:r>
              <a:rPr lang="en-US" sz="1400">
                <a:latin typeface="Courier New"/>
                <a:ea typeface="Courier New"/>
                <a:cs typeface="Courier New"/>
                <a:sym typeface="Courier New"/>
              </a:rPr>
              <a:t>B-17/R-0/01-01-16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MAJOR ALTERATIONS AND REPAIRS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No aircraft shall have any modification performed without proper documentation in accordance with the applicable Federal Aviation Regulations and Maritime Helicopters Policy. All data that is used to carry out Major Alterations and Major Repairs needs to be FAA approved; AC 43-210 contains guidance regarding this issue.</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Prior to any maintenance being started, you shall work with your local FSDO in developing a FAA Form 337 which needs block 8 (Description of Work Accomplished) reviewed to determine if block 3 needs to be signed by the local FSDO, either approving the data provided or field approving the alteration performed. If the local FSDO will not sign block 3 or indicates it doesn’t need to be signed, then within the guidance of AC 43-210, that FSDO needs to supply a written statement of why they don’t need to sign block 3,.see page 10 paragraph 302 b.</a:t>
            </a:r>
            <a:endParaRPr sz="1050">
              <a:latin typeface="Arial"/>
              <a:ea typeface="Arial"/>
              <a:cs typeface="Arial"/>
              <a:sym typeface="Arial"/>
            </a:endParaRPr>
          </a:p>
          <a:p>
            <a:pPr indent="0" lvl="0" marL="0" marR="0" rtl="0" algn="l">
              <a:lnSpc>
                <a:spcPct val="100000"/>
              </a:lnSpc>
              <a:spcBef>
                <a:spcPts val="4"/>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Upon completion of any major alteration/repair requiring a 337, the Form will be provided to the following:</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7620" rtl="0" algn="just">
              <a:lnSpc>
                <a:spcPct val="114285"/>
              </a:lnSpc>
              <a:spcBef>
                <a:spcPts val="0"/>
              </a:spcBef>
              <a:spcAft>
                <a:spcPts val="0"/>
              </a:spcAft>
              <a:buNone/>
            </a:pPr>
            <a:r>
              <a:rPr lang="en-US" sz="1050">
                <a:latin typeface="Arial"/>
                <a:ea typeface="Arial"/>
                <a:cs typeface="Arial"/>
                <a:sym typeface="Arial"/>
              </a:rPr>
              <a:t>The FAA Aircraft Registration Branch, AFS-750, PO Box 25504, Oklahoma City, OK 73125. This must be a signed copy. Keep a standard scanned copy with the aircraft records at the base.</a:t>
            </a:r>
            <a:endParaRPr sz="1050">
              <a:latin typeface="Arial"/>
              <a:ea typeface="Arial"/>
              <a:cs typeface="Arial"/>
              <a:sym typeface="Arial"/>
            </a:endParaRPr>
          </a:p>
          <a:p>
            <a:pPr indent="0" lvl="0" marL="0" marR="0" rtl="0" algn="l">
              <a:lnSpc>
                <a:spcPct val="100000"/>
              </a:lnSpc>
              <a:spcBef>
                <a:spcPts val="22"/>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6000"/>
              </a:lnSpc>
              <a:spcBef>
                <a:spcPts val="0"/>
              </a:spcBef>
              <a:spcAft>
                <a:spcPts val="0"/>
              </a:spcAft>
              <a:buNone/>
            </a:pPr>
            <a:r>
              <a:rPr lang="en-US" sz="1050">
                <a:latin typeface="Arial"/>
                <a:ea typeface="Arial"/>
                <a:cs typeface="Arial"/>
                <a:sym typeface="Arial"/>
              </a:rPr>
              <a:t>Logbook entries for major repairs or alterations will include the interval and next due time for any ICA (Instructions for Continued Airworthiness) information included on the 337 or manufacture repair procedure. Repair procedures will be attached to the 337 if applicable. Major repairs completed and signed of by a repair station may not require a 337  in  which  case  the  repair  procedure  will  be  attached  to  the  logbook  page  and  if  applicable  future  inspection requirement due times will be listed.</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MECHANICAL INTERRUPTION SUMMARY REPORT (MIS)</a:t>
            </a:r>
            <a:endParaRPr sz="1050">
              <a:latin typeface="Arial"/>
              <a:ea typeface="Arial"/>
              <a:cs typeface="Arial"/>
              <a:sym typeface="Arial"/>
            </a:endParaRPr>
          </a:p>
          <a:p>
            <a:pPr indent="0" lvl="0" marL="0" marR="0" rtl="0" algn="ctr">
              <a:lnSpc>
                <a:spcPct val="114761"/>
              </a:lnSpc>
              <a:spcBef>
                <a:spcPts val="0"/>
              </a:spcBef>
              <a:spcAft>
                <a:spcPts val="0"/>
              </a:spcAft>
              <a:buNone/>
            </a:pPr>
            <a:r>
              <a:rPr lang="en-US" sz="1050">
                <a:latin typeface="Arial"/>
                <a:ea typeface="Arial"/>
                <a:cs typeface="Arial"/>
                <a:sym typeface="Arial"/>
              </a:rPr>
              <a:t>[135.417]</a:t>
            </a:r>
            <a:endParaRPr sz="1050">
              <a:latin typeface="Arial"/>
              <a:ea typeface="Arial"/>
              <a:cs typeface="Arial"/>
              <a:sym typeface="Arial"/>
            </a:endParaRPr>
          </a:p>
          <a:p>
            <a:pPr indent="0" lvl="0" marL="12700" marR="6350" rtl="0" algn="just">
              <a:lnSpc>
                <a:spcPct val="115238"/>
              </a:lnSpc>
              <a:spcBef>
                <a:spcPts val="50"/>
              </a:spcBef>
              <a:spcAft>
                <a:spcPts val="0"/>
              </a:spcAft>
              <a:buNone/>
            </a:pPr>
            <a:r>
              <a:rPr lang="en-US" sz="1050">
                <a:latin typeface="Arial"/>
                <a:ea typeface="Arial"/>
                <a:cs typeface="Arial"/>
                <a:sym typeface="Arial"/>
              </a:rPr>
              <a:t>Mechanical  Interruption  Summery  Reports  shall  be  submitted  to  the  Anchorage  CHDO  by  the  10</a:t>
            </a:r>
            <a:r>
              <a:rPr baseline="30000" lang="en-US" sz="1050">
                <a:latin typeface="Arial"/>
                <a:ea typeface="Arial"/>
                <a:cs typeface="Arial"/>
                <a:sym typeface="Arial"/>
              </a:rPr>
              <a:t>th   </a:t>
            </a:r>
            <a:r>
              <a:rPr lang="en-US" sz="1050">
                <a:latin typeface="Arial"/>
                <a:ea typeface="Arial"/>
                <a:cs typeface="Arial"/>
                <a:sym typeface="Arial"/>
              </a:rPr>
              <a:t>day  of  the following month for each occurrence that is not required to be reported under 135.415 to include the following:</a:t>
            </a:r>
            <a:endParaRPr sz="1050">
              <a:latin typeface="Arial"/>
              <a:ea typeface="Arial"/>
              <a:cs typeface="Arial"/>
              <a:sym typeface="Arial"/>
            </a:endParaRPr>
          </a:p>
          <a:p>
            <a:pPr indent="-228600" lvl="0" marL="241300" marR="0" rtl="0" algn="just">
              <a:lnSpc>
                <a:spcPct val="100000"/>
              </a:lnSpc>
              <a:spcBef>
                <a:spcPts val="520"/>
              </a:spcBef>
              <a:spcAft>
                <a:spcPts val="0"/>
              </a:spcAft>
              <a:buSzPts val="1050"/>
              <a:buFont typeface="Noto Sans Symbols"/>
              <a:buChar char="∙"/>
            </a:pPr>
            <a:r>
              <a:rPr lang="en-US" sz="1050">
                <a:latin typeface="Arial"/>
                <a:ea typeface="Arial"/>
                <a:cs typeface="Arial"/>
                <a:sym typeface="Arial"/>
              </a:rPr>
              <a:t>Interruption to a flight</a:t>
            </a:r>
            <a:endParaRPr sz="1050">
              <a:latin typeface="Arial"/>
              <a:ea typeface="Arial"/>
              <a:cs typeface="Arial"/>
              <a:sym typeface="Arial"/>
            </a:endParaRPr>
          </a:p>
          <a:p>
            <a:pPr indent="-228600" lvl="0" marL="241300" marR="0" rtl="0" algn="just">
              <a:lnSpc>
                <a:spcPct val="100000"/>
              </a:lnSpc>
              <a:spcBef>
                <a:spcPts val="335"/>
              </a:spcBef>
              <a:spcAft>
                <a:spcPts val="0"/>
              </a:spcAft>
              <a:buSzPts val="1050"/>
              <a:buFont typeface="Noto Sans Symbols"/>
              <a:buChar char="∙"/>
            </a:pPr>
            <a:r>
              <a:rPr lang="en-US" sz="1050">
                <a:latin typeface="Arial"/>
                <a:ea typeface="Arial"/>
                <a:cs typeface="Arial"/>
                <a:sym typeface="Arial"/>
              </a:rPr>
              <a:t>Unscheduled change of an aircraft en route not weather related</a:t>
            </a:r>
            <a:endParaRPr sz="1050">
              <a:latin typeface="Arial"/>
              <a:ea typeface="Arial"/>
              <a:cs typeface="Arial"/>
              <a:sym typeface="Arial"/>
            </a:endParaRPr>
          </a:p>
          <a:p>
            <a:pPr indent="-228600" lvl="0" marL="241300" marR="0" rtl="0" algn="just">
              <a:lnSpc>
                <a:spcPct val="100000"/>
              </a:lnSpc>
              <a:spcBef>
                <a:spcPts val="335"/>
              </a:spcBef>
              <a:spcAft>
                <a:spcPts val="0"/>
              </a:spcAft>
              <a:buSzPts val="1050"/>
              <a:buFont typeface="Noto Sans Symbols"/>
              <a:buChar char="∙"/>
            </a:pPr>
            <a:r>
              <a:rPr lang="en-US" sz="1050">
                <a:latin typeface="Arial"/>
                <a:ea typeface="Arial"/>
                <a:cs typeface="Arial"/>
                <a:sym typeface="Arial"/>
              </a:rPr>
              <a:t>Unscheduled stops or diversion from en route due to known or suspected mechanical difficulties/malfunctions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MINIMUM EQUIPMENT LIST (MEL)</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Minimum Equipment List</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Minimum Equipment List, or MEL, is a means to permit continued operation of an aircraft with inoperative items of equipment or systems until repairs can be accomplished. The MEL list is developed from the Master MEL by the Director of Maintenance and Chief Pilot in cooperation with the FAA Flight Standards District Office. Each aircraft shall be issued a Minimum Equipment List for that particular type aircraft.</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The MEL lists the items of equipment, the number installed, the number required, under what conditions operations may continue, the deactivation procedure, how to placard, the maintenance procedure required, and the operating limitations affected by the deactivation. All equipment related to the airworthiness and the operating regulations of the aircraft not listed on the MEL must be operative.</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4285"/>
              </a:lnSpc>
              <a:spcBef>
                <a:spcPts val="0"/>
              </a:spcBef>
              <a:spcAft>
                <a:spcPts val="0"/>
              </a:spcAft>
              <a:buNone/>
            </a:pPr>
            <a:r>
              <a:rPr lang="en-US" sz="1050">
                <a:latin typeface="Arial"/>
                <a:ea typeface="Arial"/>
                <a:cs typeface="Arial"/>
                <a:sym typeface="Arial"/>
              </a:rPr>
              <a:t>Complete MEL instructions, definitions, and procedures are explained in each individual type Minimum Equipment List issued to each aircraft.</a:t>
            </a:r>
            <a:endParaRPr sz="1050">
              <a:latin typeface="Arial"/>
              <a:ea typeface="Arial"/>
              <a:cs typeface="Arial"/>
              <a:sym typeface="Arial"/>
            </a:endParaRPr>
          </a:p>
          <a:p>
            <a:pPr indent="0" lvl="0" marL="0" marR="0" rtl="0" algn="l">
              <a:lnSpc>
                <a:spcPct val="100000"/>
              </a:lnSpc>
              <a:spcBef>
                <a:spcPts val="2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The  MEL  discrepancy  list  is  located  in  the  front  of  the  logbook.  Items  on  the  approved  aircraft  MEL  may  be transferred to this list from the logbook sheet. The logbook entry shall refer to the transfer. The date the MEL item is due  correction  shall  be  carried  on  the  MEL  discrepancy  list  located  in  the  front  of  the  log  book.  The  mechanic making these entries shall communicate to the Chief Inspector the discrepancy via email within 24 hours.</a:t>
            </a:r>
            <a:endParaRPr sz="1050">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3" name="Shape 573"/>
        <p:cNvGrpSpPr/>
        <p:nvPr/>
      </p:nvGrpSpPr>
      <p:grpSpPr>
        <a:xfrm>
          <a:off x="0" y="0"/>
          <a:ext cx="0" cy="0"/>
          <a:chOff x="0" y="0"/>
          <a:chExt cx="0" cy="0"/>
        </a:xfrm>
      </p:grpSpPr>
      <p:sp>
        <p:nvSpPr>
          <p:cNvPr id="574" name="Google Shape;574;p47"/>
          <p:cNvSpPr txBox="1"/>
          <p:nvPr/>
        </p:nvSpPr>
        <p:spPr>
          <a:xfrm>
            <a:off x="444365" y="531391"/>
            <a:ext cx="6887845" cy="8667750"/>
          </a:xfrm>
          <a:prstGeom prst="rect">
            <a:avLst/>
          </a:prstGeom>
          <a:noFill/>
          <a:ln>
            <a:noFill/>
          </a:ln>
        </p:spPr>
        <p:txBody>
          <a:bodyPr anchorCtr="0" anchor="t" bIns="0" lIns="0" spcFirstLastPara="1" rIns="0" wrap="square" tIns="0">
            <a:noAutofit/>
          </a:bodyPr>
          <a:lstStyle/>
          <a:p>
            <a:pPr indent="0" lvl="0" marL="0" marR="76200" rtl="0" algn="r">
              <a:lnSpc>
                <a:spcPct val="100000"/>
              </a:lnSpc>
              <a:spcBef>
                <a:spcPts val="0"/>
              </a:spcBef>
              <a:spcAft>
                <a:spcPts val="0"/>
              </a:spcAft>
              <a:buNone/>
            </a:pPr>
            <a:r>
              <a:rPr lang="en-US" sz="1400">
                <a:latin typeface="Courier New"/>
                <a:ea typeface="Courier New"/>
                <a:cs typeface="Courier New"/>
                <a:sym typeface="Courier New"/>
              </a:rPr>
              <a:t>B-18/R-0/01-01-16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48"/>
              </a:spcBef>
              <a:spcAft>
                <a:spcPts val="0"/>
              </a:spcAft>
              <a:buNone/>
            </a:pPr>
            <a:r>
              <a:t/>
            </a:r>
            <a:endParaRPr sz="120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The  Chief  Inspector  oversees  the  MEL  Management  Program.   A  copy  of  each  aircrafts  MEL  may  be  found  in </a:t>
            </a:r>
            <a:r>
              <a:rPr lang="en-US" sz="1050" u="sng">
                <a:solidFill>
                  <a:schemeClr val="hlink"/>
                </a:solidFill>
                <a:latin typeface="Arial"/>
                <a:ea typeface="Arial"/>
                <a:cs typeface="Arial"/>
                <a:sym typeface="Arial"/>
                <a:hlinkClick r:id="rId3"/>
              </a:rPr>
              <a:t>Appendix B</a:t>
            </a:r>
            <a:r>
              <a:rPr lang="en-US" sz="1050">
                <a:latin typeface="Arial"/>
                <a:ea typeface="Arial"/>
                <a:cs typeface="Arial"/>
                <a:sym typeface="Arial"/>
              </a:rPr>
              <a:t>.</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Nonessential Equipment and Furnishings</a:t>
            </a:r>
            <a:endParaRPr sz="1050">
              <a:latin typeface="Arial"/>
              <a:ea typeface="Arial"/>
              <a:cs typeface="Arial"/>
              <a:sym typeface="Arial"/>
            </a:endParaRPr>
          </a:p>
          <a:p>
            <a:pPr indent="0" lvl="0" marL="0" marR="0" rtl="0" algn="l">
              <a:lnSpc>
                <a:spcPct val="100000"/>
              </a:lnSpc>
              <a:spcBef>
                <a:spcPts val="55"/>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800"/>
              </a:lnSpc>
              <a:spcBef>
                <a:spcPts val="0"/>
              </a:spcBef>
              <a:spcAft>
                <a:spcPts val="0"/>
              </a:spcAft>
              <a:buNone/>
            </a:pPr>
            <a:r>
              <a:rPr lang="en-US" sz="1050">
                <a:latin typeface="Arial"/>
                <a:ea typeface="Arial"/>
                <a:cs typeface="Arial"/>
                <a:sym typeface="Arial"/>
              </a:rPr>
              <a:t>Nonessential  equipment  and  furnishings  (NEF)  are  those  items  installed  on  the  aircraft  as  part  of  the  original certification, supplemental type certificate, or engineering order that have no effect on the safe operation of flight and  would  not be  required  by the  applicable  certification rules or  operational  rules.  They are  those items  that  if inoperative, damaged or missing have no effect on the aircraft’s ability to be operated safely under all operational conditions.   These  nonessential  items  may  be  installed  in  areas  including,  but  not  limited  to,  the  passenger compartment, flight deck area, service areas, cargo areas, crew rest areas, lavatories, and galley areas.  NEF items are items not already identified in the MEL of the applicable aircraft and do not include items that are functionally required to meet the certification rule or for compliance with any operational rule.</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These  NEF  items  may  be  entered  in  the  logbook  by  flight  crew  members  and  maintenance  personnel.  By maintaining them on the Deferred Discrepancy Sheet(s) in the front of the Flight and Maintenance Log, they can be scheduled  with  routine  inspections  for  efficient  and  effective  correction.  The  description,  re-inspect  or  time  limit imposed (if any) and date of the deferral will be listed.</a:t>
            </a:r>
            <a:endParaRPr sz="1050">
              <a:latin typeface="Arial"/>
              <a:ea typeface="Arial"/>
              <a:cs typeface="Arial"/>
              <a:sym typeface="Arial"/>
            </a:endParaRPr>
          </a:p>
          <a:p>
            <a:pPr indent="0" lvl="0" marL="0" marR="0" rtl="0" algn="l">
              <a:lnSpc>
                <a:spcPct val="100000"/>
              </a:lnSpc>
              <a:spcBef>
                <a:spcPts val="13"/>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95500"/>
              </a:lnSpc>
              <a:spcBef>
                <a:spcPts val="0"/>
              </a:spcBef>
              <a:spcAft>
                <a:spcPts val="0"/>
              </a:spcAft>
              <a:buNone/>
            </a:pPr>
            <a:r>
              <a:rPr lang="en-US" sz="1050">
                <a:latin typeface="Arial"/>
                <a:ea typeface="Arial"/>
                <a:cs typeface="Arial"/>
                <a:sym typeface="Arial"/>
              </a:rPr>
              <a:t>Any item found to be inoperative, damaged or missing that is not listed here and believed to have no effect on the aircraft’s  ability  to  be  operated  safely  under  all  operating  conditions  which  appears  to  be  an  NEF  item  shall  be brought  to  the  attention  of  the  Director  of  Maintenance  and  the  Chief  Pilot.  A  determination  as  to  the  proper classification of the item for deferral will be made and the item will be entered on the NEF listing.</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8255" rtl="0" algn="just">
              <a:lnSpc>
                <a:spcPct val="114285"/>
              </a:lnSpc>
              <a:spcBef>
                <a:spcPts val="0"/>
              </a:spcBef>
              <a:spcAft>
                <a:spcPts val="0"/>
              </a:spcAft>
              <a:buNone/>
            </a:pPr>
            <a:r>
              <a:rPr lang="en-US" sz="1050">
                <a:latin typeface="Arial"/>
                <a:ea typeface="Arial"/>
                <a:cs typeface="Arial"/>
                <a:sym typeface="Arial"/>
              </a:rPr>
              <a:t>The NEF procedures for Flight and Maintenance Log entries will be the same as the MEL. A copy of NEF Program may be found in </a:t>
            </a:r>
            <a:r>
              <a:rPr lang="en-US" sz="1050" u="sng">
                <a:solidFill>
                  <a:schemeClr val="hlink"/>
                </a:solidFill>
                <a:latin typeface="Arial"/>
                <a:ea typeface="Arial"/>
                <a:cs typeface="Arial"/>
                <a:sym typeface="Arial"/>
                <a:hlinkClick r:id="rId4"/>
              </a:rPr>
              <a:t>Appendix B</a:t>
            </a:r>
            <a:r>
              <a:rPr lang="en-US" sz="1050">
                <a:latin typeface="Arial"/>
                <a:ea typeface="Arial"/>
                <a:cs typeface="Arial"/>
                <a:sym typeface="Arial"/>
              </a:rPr>
              <a:t>.</a:t>
            </a:r>
            <a:endParaRPr sz="1050">
              <a:latin typeface="Arial"/>
              <a:ea typeface="Arial"/>
              <a:cs typeface="Arial"/>
              <a:sym typeface="Arial"/>
            </a:endParaRPr>
          </a:p>
          <a:p>
            <a:pPr indent="0" lvl="0" marL="0" marR="0" rtl="0" algn="l">
              <a:lnSpc>
                <a:spcPct val="100000"/>
              </a:lnSpc>
              <a:spcBef>
                <a:spcPts val="28"/>
              </a:spcBef>
              <a:spcAft>
                <a:spcPts val="0"/>
              </a:spcAft>
              <a:buNone/>
            </a:pPr>
            <a:r>
              <a:t/>
            </a:r>
            <a:endParaRPr sz="95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MISSING OR MUTILATED CERTIFICATE’S</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[47.49 A]</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If the aircraft airworthiness certificate or registration certificate is missing or mutilated beyond recognition proceed as follows:</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Aircraft Airworthiness Certificate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Notify the Director of Maintenance.   The Director of Maintenance will notify the local FAA, requesting the aircraft airworthiness certificate be reissued.</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Registration Certificate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Notify the Director of Maintenance immediately, the Director will contact the FAA.</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OUTSIDE VENDOR MAINTENANCE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Any  vendor  or  contractor  must  be  approved  and  listed  on  Maritime  Helicopters  Approved  Vendor  list  prior  to performing maintenance on a Maritime Helicopters’ aircraft.</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The Maritime Helicopters Individual managing large projects will review the work performed and ensure records and log  book  entries  are  sent  to  Maritime  Helicopters  Maintenance  Department  for  review.  FAA  Form  337’s  will  be reviewed by the Maintenance Department. These records will be reviewed and a new Status Sheet will be sent to the  Vender  to  verify  all  items  are  completed  and  no  maintenance  is  due  prior  to  releasing  the  aircraft  from  the Vendor.</a:t>
            </a:r>
            <a:endParaRPr sz="1050">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8" name="Shape 578"/>
        <p:cNvGrpSpPr/>
        <p:nvPr/>
      </p:nvGrpSpPr>
      <p:grpSpPr>
        <a:xfrm>
          <a:off x="0" y="0"/>
          <a:ext cx="0" cy="0"/>
          <a:chOff x="0" y="0"/>
          <a:chExt cx="0" cy="0"/>
        </a:xfrm>
      </p:grpSpPr>
      <p:sp>
        <p:nvSpPr>
          <p:cNvPr id="579" name="Google Shape;579;p48"/>
          <p:cNvSpPr txBox="1"/>
          <p:nvPr/>
        </p:nvSpPr>
        <p:spPr>
          <a:xfrm>
            <a:off x="444487" y="531391"/>
            <a:ext cx="6887209" cy="8361680"/>
          </a:xfrm>
          <a:prstGeom prst="rect">
            <a:avLst/>
          </a:prstGeom>
          <a:noFill/>
          <a:ln>
            <a:noFill/>
          </a:ln>
        </p:spPr>
        <p:txBody>
          <a:bodyPr anchorCtr="0" anchor="t" bIns="0" lIns="0" spcFirstLastPara="1" rIns="0" wrap="square" tIns="0">
            <a:noAutofit/>
          </a:bodyPr>
          <a:lstStyle/>
          <a:p>
            <a:pPr indent="0" lvl="0" marL="0" marR="75565" rtl="0" algn="r">
              <a:lnSpc>
                <a:spcPct val="100000"/>
              </a:lnSpc>
              <a:spcBef>
                <a:spcPts val="0"/>
              </a:spcBef>
              <a:spcAft>
                <a:spcPts val="0"/>
              </a:spcAft>
              <a:buNone/>
            </a:pPr>
            <a:r>
              <a:rPr lang="en-US" sz="1400">
                <a:latin typeface="Courier New"/>
                <a:ea typeface="Courier New"/>
                <a:cs typeface="Courier New"/>
                <a:sym typeface="Courier New"/>
              </a:rPr>
              <a:t>B-19/R-0/01-01-16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19"/>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95800"/>
              </a:lnSpc>
              <a:spcBef>
                <a:spcPts val="0"/>
              </a:spcBef>
              <a:spcAft>
                <a:spcPts val="0"/>
              </a:spcAft>
              <a:buNone/>
            </a:pPr>
            <a:r>
              <a:rPr lang="en-US" sz="1050">
                <a:latin typeface="Arial"/>
                <a:ea typeface="Arial"/>
                <a:cs typeface="Arial"/>
                <a:sym typeface="Arial"/>
              </a:rPr>
              <a:t>The duty mechanic or a company A &amp; P mechanic will inspect all maintenance performed by an outside vendor as soon as the aircraft returns to determine that such work is satisfactory and the necessary log book entries are made. To  include,  if  the  aircraft  comes  back  from  major  maintenance  and/or  refurbishment,  the  mechanic  reviewing  all paperwork, log book entries, and 337’s to ensure no additional ICA inspection items are required. If any “additional” inspection requirements are generated by a modification, the mechanic will verify that this requirement has been entered in the applicable computerized tracking system (CALM) for compliance.</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3175" lvl="0" marL="2251075" marR="0" rtl="0" algn="l">
              <a:lnSpc>
                <a:spcPct val="100000"/>
              </a:lnSpc>
              <a:spcBef>
                <a:spcPts val="0"/>
              </a:spcBef>
              <a:spcAft>
                <a:spcPts val="0"/>
              </a:spcAft>
              <a:buNone/>
            </a:pPr>
            <a:r>
              <a:rPr b="1" lang="en-US" sz="1050" u="sng">
                <a:latin typeface="Arial"/>
                <a:ea typeface="Arial"/>
                <a:cs typeface="Arial"/>
                <a:sym typeface="Arial"/>
              </a:rPr>
              <a:t>PARTS AND COMPONENT CONTROL</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Parts Handling</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95700"/>
              </a:lnSpc>
              <a:spcBef>
                <a:spcPts val="0"/>
              </a:spcBef>
              <a:spcAft>
                <a:spcPts val="0"/>
              </a:spcAft>
              <a:buNone/>
            </a:pPr>
            <a:r>
              <a:rPr lang="en-US" sz="1050">
                <a:latin typeface="Arial"/>
                <a:ea typeface="Arial"/>
                <a:cs typeface="Arial"/>
                <a:sym typeface="Arial"/>
              </a:rPr>
              <a:t>For  all  maintenance,  parts  shall  be  procured  through  the  Maritime  Helicopters  145  Repair  Station.  Damaged  or suspected  unapproved  parts  shall  be  returned  to  the  Maritime  Helicopters 145  Repair  Station  and  the  Inventory Administrator, Director of Maintenance, and Chief Inspector will be notified.</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All  spare  parts  and  components  shall  be  preserved  in  accordance  with  the  manufacturer’s  recommendations  or standard procedures. The procedures used will be methods appropriate to the parts or units to assure protection until the part or unit is placed into service.</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lang="en-US" sz="1050">
                <a:latin typeface="Arial"/>
                <a:ea typeface="Arial"/>
                <a:cs typeface="Arial"/>
                <a:sym typeface="Arial"/>
              </a:rPr>
              <a:t>All parts removed from service must be preserved in the same manner in order to prevent corrosion damage during shipment and meet shipping requirements.</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All parts shipped to or from a field location are packaged, boxed, or placed on stands, as necessary, to prevent shipping damage or damage from the elements.</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All parts received at a field location will be inspected by the technician at that location. The technician will inspect the  part  to  ensure  the  part  was  packaged  correctly  and  was  not  damaged  during  shipment.  The  technician  will ensure the part number and serial number match up with the documentation that came with the part.</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All  documentation  and  paperwork  that  came  with  a  part  will  be  sent  to  the  Records  Department  along  with  the appropriate log page after installation. All parts shipped from a field location will have all required documentation completed.</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Material Safety Data Sheets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Parts or consumable items containing hazardous materials will be packaged accordingly. “Safety Data Sheets are available via Maritime’s subscription to 3E Company online;</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10794" lvl="0" marL="48895" marR="0" rtl="0" algn="just">
              <a:lnSpc>
                <a:spcPct val="100000"/>
              </a:lnSpc>
              <a:spcBef>
                <a:spcPts val="0"/>
              </a:spcBef>
              <a:spcAft>
                <a:spcPts val="0"/>
              </a:spcAft>
              <a:buNone/>
            </a:pPr>
            <a:r>
              <a:rPr lang="en-US" sz="1050" u="sng">
                <a:solidFill>
                  <a:schemeClr val="hlink"/>
                </a:solidFill>
                <a:latin typeface="Arial"/>
                <a:ea typeface="Arial"/>
                <a:cs typeface="Arial"/>
                <a:sym typeface="Arial"/>
                <a:hlinkClick r:id="rId3"/>
              </a:rPr>
              <a:t>https://www.3eonline.com/eeeOnlinePortal/DesktopDefault.aspx</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Contact the Quality and Safety Manager for Password and Usernames for site.  The alternate method for accessing Maritime’s SDS Database (or any SDS in an emergency)is by contacting 3E at 1-800-451-8346.</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Component Shelf Life</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12700" lvl="0" marL="12700" marR="5715" rtl="0" algn="just">
              <a:lnSpc>
                <a:spcPct val="95900"/>
              </a:lnSpc>
              <a:spcBef>
                <a:spcPts val="0"/>
              </a:spcBef>
              <a:spcAft>
                <a:spcPts val="0"/>
              </a:spcAft>
              <a:buNone/>
            </a:pPr>
            <a:r>
              <a:rPr lang="en-US" sz="1050">
                <a:latin typeface="Arial"/>
                <a:ea typeface="Arial"/>
                <a:cs typeface="Arial"/>
                <a:sym typeface="Arial"/>
              </a:rPr>
              <a:t>Items and materials will be tagged to show date of un-serviceability. Shelf life of aircraft items is determined by the manufacturer. If no day is included in the expiration date, it is the last day of the month shown. Stock of shelf life limited items  shall  be  stored  in  the environment  recommended  by the  manufacturer  and  current  practices  of  the aviation industry. Aircraft items which exceed shelf life shall be removed from stock.</a:t>
            </a:r>
            <a:endParaRPr sz="1050">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3" name="Shape 583"/>
        <p:cNvGrpSpPr/>
        <p:nvPr/>
      </p:nvGrpSpPr>
      <p:grpSpPr>
        <a:xfrm>
          <a:off x="0" y="0"/>
          <a:ext cx="0" cy="0"/>
          <a:chOff x="0" y="0"/>
          <a:chExt cx="0" cy="0"/>
        </a:xfrm>
      </p:grpSpPr>
      <p:sp>
        <p:nvSpPr>
          <p:cNvPr id="584" name="Google Shape;584;p49"/>
          <p:cNvSpPr txBox="1"/>
          <p:nvPr/>
        </p:nvSpPr>
        <p:spPr>
          <a:xfrm>
            <a:off x="444500" y="531391"/>
            <a:ext cx="6888480" cy="8207375"/>
          </a:xfrm>
          <a:prstGeom prst="rect">
            <a:avLst/>
          </a:prstGeom>
          <a:noFill/>
          <a:ln>
            <a:noFill/>
          </a:ln>
        </p:spPr>
        <p:txBody>
          <a:bodyPr anchorCtr="0" anchor="t" bIns="0" lIns="0" spcFirstLastPara="1" rIns="0" wrap="square" tIns="0">
            <a:noAutofit/>
          </a:bodyPr>
          <a:lstStyle/>
          <a:p>
            <a:pPr indent="0" lvl="0" marL="0" marR="76835" rtl="0" algn="r">
              <a:lnSpc>
                <a:spcPct val="100000"/>
              </a:lnSpc>
              <a:spcBef>
                <a:spcPts val="0"/>
              </a:spcBef>
              <a:spcAft>
                <a:spcPts val="0"/>
              </a:spcAft>
              <a:buNone/>
            </a:pPr>
            <a:r>
              <a:rPr lang="en-US" sz="1400">
                <a:latin typeface="Courier New"/>
                <a:ea typeface="Courier New"/>
                <a:cs typeface="Courier New"/>
                <a:sym typeface="Courier New"/>
              </a:rPr>
              <a:t>B-20/R-0/01-01-16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Component Inventory Rotation</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The  parts  department  will ensure  stored  serviceable  items  with  the  greatest accumulated  shelf  time are  put  into service first. The first received items, based on the date on the receiving inspection tag or manufacturer’s expiration date, are to be the first items used.  Examples of these are O-Rings.</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Parts Tagging</a:t>
            </a:r>
            <a:endParaRPr sz="1050">
              <a:latin typeface="Arial"/>
              <a:ea typeface="Arial"/>
              <a:cs typeface="Arial"/>
              <a:sym typeface="Arial"/>
            </a:endParaRPr>
          </a:p>
          <a:p>
            <a:pPr indent="0" lvl="0" marL="12700" marR="2661285" rtl="0" algn="l">
              <a:lnSpc>
                <a:spcPct val="191500"/>
              </a:lnSpc>
              <a:spcBef>
                <a:spcPts val="0"/>
              </a:spcBef>
              <a:spcAft>
                <a:spcPts val="0"/>
              </a:spcAft>
              <a:buNone/>
            </a:pPr>
            <a:r>
              <a:rPr lang="en-US" sz="1050">
                <a:latin typeface="Arial"/>
                <a:ea typeface="Arial"/>
                <a:cs typeface="Arial"/>
                <a:sym typeface="Arial"/>
              </a:rPr>
              <a:t>In accordance with FAA Regulations, all parts must be properly tagged. </a:t>
            </a:r>
            <a:r>
              <a:rPr lang="en-US" sz="1050" u="sng">
                <a:latin typeface="Arial"/>
                <a:ea typeface="Arial"/>
                <a:cs typeface="Arial"/>
                <a:sym typeface="Arial"/>
              </a:rPr>
              <a:t>Removal</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95700"/>
              </a:lnSpc>
              <a:spcBef>
                <a:spcPts val="0"/>
              </a:spcBef>
              <a:spcAft>
                <a:spcPts val="0"/>
              </a:spcAft>
              <a:buNone/>
            </a:pPr>
            <a:r>
              <a:rPr lang="en-US" sz="1050">
                <a:latin typeface="Arial"/>
                <a:ea typeface="Arial"/>
                <a:cs typeface="Arial"/>
                <a:sym typeface="Arial"/>
              </a:rPr>
              <a:t>Determine if the part is Serviceable, Unserviceable or Repairable. Using the appropriate tag, complete all areas of the tag which may be used for warranty purposes. All parts must have their own tag; a single tag may not be used for multiple parts.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7620" rtl="0" algn="just">
              <a:lnSpc>
                <a:spcPct val="115238"/>
              </a:lnSpc>
              <a:spcBef>
                <a:spcPts val="0"/>
              </a:spcBef>
              <a:spcAft>
                <a:spcPts val="0"/>
              </a:spcAft>
              <a:buNone/>
            </a:pPr>
            <a:r>
              <a:rPr lang="en-US" sz="1050">
                <a:latin typeface="Arial"/>
                <a:ea typeface="Arial"/>
                <a:cs typeface="Arial"/>
                <a:sym typeface="Arial"/>
              </a:rPr>
              <a:t>Examples of serviceable as removed reasons may be; troubleshooting, needed on other aircraft, rental etc. If not serviceable:</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12700" lvl="0" marL="12700" marR="6985" rtl="0" algn="just">
              <a:lnSpc>
                <a:spcPct val="95700"/>
              </a:lnSpc>
              <a:spcBef>
                <a:spcPts val="0"/>
              </a:spcBef>
              <a:spcAft>
                <a:spcPts val="0"/>
              </a:spcAft>
              <a:buNone/>
            </a:pPr>
            <a:r>
              <a:rPr lang="en-US" sz="1050">
                <a:latin typeface="Arial"/>
                <a:ea typeface="Arial"/>
                <a:cs typeface="Arial"/>
                <a:sym typeface="Arial"/>
              </a:rPr>
              <a:t>Record applicable details in the “reason for removal area.” Inappropriately marked repairable or unserviceable tags with  terms  like  “wobbles”,  “worn-out”,  “loose”,  “leaks”,  “INOP”,  etc.  do  not  give  an  accurate  description  of  the damage, nor do they indicate why a part was rejected.</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800"/>
              </a:lnSpc>
              <a:spcBef>
                <a:spcPts val="0"/>
              </a:spcBef>
              <a:spcAft>
                <a:spcPts val="0"/>
              </a:spcAft>
              <a:buNone/>
            </a:pPr>
            <a:r>
              <a:rPr lang="en-US" sz="1050">
                <a:latin typeface="Arial"/>
                <a:ea typeface="Arial"/>
                <a:cs typeface="Arial"/>
                <a:sym typeface="Arial"/>
              </a:rPr>
              <a:t>In order to determine if a part is beyond limits it is necessary to know what the limit is. Published limits are available from manufacturers through maintenance manuals, overhaul manuals, bulletins, standard practices manuals, repair manuals,  and  other  reference  material.  Once  it  has  been  determined  that  a  part  is  out  of  published  limits  it  is necessary to  include  that information  on  the  tag  that  accompanies  the  part  if  repairable.  Also, it  is necessary to include the measurement or criteria that rendered the part out of limits as well as “Worn beyond acceptable limits” or a similarly worded statement.</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8255" rtl="0" algn="just">
              <a:lnSpc>
                <a:spcPct val="114285"/>
              </a:lnSpc>
              <a:spcBef>
                <a:spcPts val="0"/>
              </a:spcBef>
              <a:spcAft>
                <a:spcPts val="0"/>
              </a:spcAft>
              <a:buNone/>
            </a:pPr>
            <a:r>
              <a:rPr lang="en-US" sz="1050">
                <a:latin typeface="Arial"/>
                <a:ea typeface="Arial"/>
                <a:cs typeface="Arial"/>
                <a:sym typeface="Arial"/>
              </a:rPr>
              <a:t>Also  include  in  the  reason  for  removal  any  comments  such  as  “warranty”  or  any  details  that  may  be  helpful  in evaluating warranty consideration or if the part is involved in an insurance claim.</a:t>
            </a:r>
            <a:endParaRPr sz="1050">
              <a:latin typeface="Arial"/>
              <a:ea typeface="Arial"/>
              <a:cs typeface="Arial"/>
              <a:sym typeface="Arial"/>
            </a:endParaRPr>
          </a:p>
          <a:p>
            <a:pPr indent="0" lvl="0" marL="0" marR="0" rtl="0" algn="l">
              <a:lnSpc>
                <a:spcPct val="100000"/>
              </a:lnSpc>
              <a:spcBef>
                <a:spcPts val="42"/>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In accordance with FAA Regulations, all parts must be properly tagged.</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5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Types of Component Tags</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Yellow Tag</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The Yellow Tag, or Serviceable Tag, is used to identify items that are in an airworthy condition and are ready for return to service. The maintenance release on the back of the tag must be completed including work order number, if any, date, inspector signature and/or stamp, and what type of work that was performed.</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Yellow tags have an installation information section which should be filled out by the technician installing the item on an aircraft. A technician may install a yellow tag on a part that has been repaired, overhauled, inspected, functionally tested, or removed in an airworthy condition.</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50">
              <a:latin typeface="Times New Roman"/>
              <a:ea typeface="Times New Roman"/>
              <a:cs typeface="Times New Roman"/>
              <a:sym typeface="Times New Roman"/>
            </a:endParaRPr>
          </a:p>
          <a:p>
            <a:pPr indent="0" lvl="0" marL="12700" marR="8890" rtl="0" algn="just">
              <a:lnSpc>
                <a:spcPct val="114285"/>
              </a:lnSpc>
              <a:spcBef>
                <a:spcPts val="0"/>
              </a:spcBef>
              <a:spcAft>
                <a:spcPts val="0"/>
              </a:spcAft>
              <a:buNone/>
            </a:pPr>
            <a:r>
              <a:rPr lang="en-US" sz="1050">
                <a:latin typeface="Arial"/>
                <a:ea typeface="Arial"/>
                <a:cs typeface="Arial"/>
                <a:sym typeface="Arial"/>
              </a:rPr>
              <a:t>The technician  installing the item  on  an  aircraft  will  attach  the yellow tag  to the  back  of  the appropriate  logbook page. This tag becomes part of the aircraft records.</a:t>
            </a:r>
            <a:endParaRPr sz="1050">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8" name="Shape 588"/>
        <p:cNvGrpSpPr/>
        <p:nvPr/>
      </p:nvGrpSpPr>
      <p:grpSpPr>
        <a:xfrm>
          <a:off x="0" y="0"/>
          <a:ext cx="0" cy="0"/>
          <a:chOff x="0" y="0"/>
          <a:chExt cx="0" cy="0"/>
        </a:xfrm>
      </p:grpSpPr>
      <p:sp>
        <p:nvSpPr>
          <p:cNvPr id="589" name="Google Shape;589;p50"/>
          <p:cNvSpPr txBox="1"/>
          <p:nvPr/>
        </p:nvSpPr>
        <p:spPr>
          <a:xfrm>
            <a:off x="444365" y="531391"/>
            <a:ext cx="6887209" cy="4681220"/>
          </a:xfrm>
          <a:prstGeom prst="rect">
            <a:avLst/>
          </a:prstGeom>
          <a:noFill/>
          <a:ln>
            <a:noFill/>
          </a:ln>
        </p:spPr>
        <p:txBody>
          <a:bodyPr anchorCtr="0" anchor="t" bIns="0" lIns="0" spcFirstLastPara="1" rIns="0" wrap="square" tIns="0">
            <a:noAutofit/>
          </a:bodyPr>
          <a:lstStyle/>
          <a:p>
            <a:pPr indent="0" lvl="0" marL="0" marR="75565" rtl="0" algn="r">
              <a:lnSpc>
                <a:spcPct val="100000"/>
              </a:lnSpc>
              <a:spcBef>
                <a:spcPts val="0"/>
              </a:spcBef>
              <a:spcAft>
                <a:spcPts val="0"/>
              </a:spcAft>
              <a:buNone/>
            </a:pPr>
            <a:r>
              <a:rPr lang="en-US" sz="1400">
                <a:latin typeface="Courier New"/>
                <a:ea typeface="Courier New"/>
                <a:cs typeface="Courier New"/>
                <a:sym typeface="Courier New"/>
              </a:rPr>
              <a:t>B-21/R-0/01-01-16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Green Tag</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The Green Tag, or Repairable Tag, is used to identify items that are repairable or require serviceability evaluation. These tags must be filled out completely and accurately. The green tag is disposed of by the technician when the item is ready for return to service.</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Red Tag</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The Red Tag, or Unserviceable Tag, is used to identify items that are not airworthy and not repairable. This tag must not be removed until the item is destroyed. The red tag requires two signatures, one technician signature and one inspector signature after final inspection. The technician attaching a red tag to an item must return the item to the Chief Inspector for final determination.</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Segregation shall be strictly adhered to between red tagged and yellow or green tagged components. A separate storage area will be designated and all red tagged components placed there until item is destroyed.</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SERVICE BULLETIN GUIDANCE</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Mechanics will be notified of Service Bulletins (SB’s) that Maritime Helicopters Director of Maintenance chooses to comply with. Each aircraft and engine has a publication subscription with the manufacture and SB’s will be sent direct to the base of record from the manufacture.</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Service Bulletins will always be addressed in the aircraft log book either by compliance or the statement “Maritime Helicopters elects not to comply with this Service Bulletin at this time. The status sheet will then be updated when the Mechanic makes a logbook entry indicating it was complied with, when it is due, it is not applicable or other information as appropriate.</a:t>
            </a:r>
            <a:endParaRPr sz="1050">
              <a:latin typeface="Arial"/>
              <a:ea typeface="Arial"/>
              <a:cs typeface="Arial"/>
              <a:sym typeface="Arial"/>
            </a:endParaRPr>
          </a:p>
        </p:txBody>
      </p:sp>
      <p:sp>
        <p:nvSpPr>
          <p:cNvPr id="590" name="Google Shape;590;p50"/>
          <p:cNvSpPr txBox="1"/>
          <p:nvPr/>
        </p:nvSpPr>
        <p:spPr>
          <a:xfrm>
            <a:off x="444500" y="5666777"/>
            <a:ext cx="6887209" cy="3686175"/>
          </a:xfrm>
          <a:prstGeom prst="rect">
            <a:avLst/>
          </a:prstGeom>
          <a:noFill/>
          <a:ln>
            <a:noFill/>
          </a:ln>
        </p:spPr>
        <p:txBody>
          <a:bodyPr anchorCtr="0" anchor="t" bIns="0" lIns="0" spcFirstLastPara="1" rIns="0" wrap="square" tIns="0">
            <a:noAutofit/>
          </a:bodyPr>
          <a:lstStyle/>
          <a:p>
            <a:pPr indent="0" lvl="0" marL="0" marR="0" rtl="0" algn="ctr">
              <a:lnSpc>
                <a:spcPct val="117142"/>
              </a:lnSpc>
              <a:spcBef>
                <a:spcPts val="0"/>
              </a:spcBef>
              <a:spcAft>
                <a:spcPts val="0"/>
              </a:spcAft>
              <a:buNone/>
            </a:pPr>
            <a:r>
              <a:rPr b="1" lang="en-US" sz="1050" u="sng">
                <a:latin typeface="Arial"/>
                <a:ea typeface="Arial"/>
                <a:cs typeface="Arial"/>
                <a:sym typeface="Arial"/>
              </a:rPr>
              <a:t>SERVICE DIFFICULTY REPORTS</a:t>
            </a:r>
            <a:endParaRPr sz="1050">
              <a:latin typeface="Arial"/>
              <a:ea typeface="Arial"/>
              <a:cs typeface="Arial"/>
              <a:sym typeface="Arial"/>
            </a:endParaRPr>
          </a:p>
          <a:p>
            <a:pPr indent="0" lvl="0" marL="0" marR="0" rtl="0" algn="ctr">
              <a:lnSpc>
                <a:spcPct val="117142"/>
              </a:lnSpc>
              <a:spcBef>
                <a:spcPts val="0"/>
              </a:spcBef>
              <a:spcAft>
                <a:spcPts val="0"/>
              </a:spcAft>
              <a:buNone/>
            </a:pPr>
            <a:r>
              <a:rPr lang="en-US" sz="1050">
                <a:latin typeface="Arial"/>
                <a:ea typeface="Arial"/>
                <a:cs typeface="Arial"/>
                <a:sym typeface="Arial"/>
              </a:rPr>
              <a:t>[135.415]</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95700"/>
              </a:lnSpc>
              <a:spcBef>
                <a:spcPts val="0"/>
              </a:spcBef>
              <a:spcAft>
                <a:spcPts val="0"/>
              </a:spcAft>
              <a:buNone/>
            </a:pPr>
            <a:r>
              <a:rPr lang="en-US" sz="1050">
                <a:latin typeface="Arial"/>
                <a:ea typeface="Arial"/>
                <a:cs typeface="Arial"/>
                <a:sym typeface="Arial"/>
              </a:rPr>
              <a:t>Pilots will inform the Director of Maintenance of the occurrence or detection of each failure, malfunction, or defect in an aircraft listed in 135.415(a). The report must be made submitted by hard copy or email and be completed within 24 hours of the occurrence.  The report must contain a detailed description and requirements of 135.415(e).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SHELF LIFE</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800"/>
              </a:lnSpc>
              <a:spcBef>
                <a:spcPts val="0"/>
              </a:spcBef>
              <a:spcAft>
                <a:spcPts val="0"/>
              </a:spcAft>
              <a:buNone/>
            </a:pPr>
            <a:r>
              <a:rPr lang="en-US" sz="1050">
                <a:latin typeface="Arial"/>
                <a:ea typeface="Arial"/>
                <a:cs typeface="Arial"/>
                <a:sym typeface="Arial"/>
              </a:rPr>
              <a:t>Items  having  a  shelf  life  shall  be  monitored  by  the  base  mechanic,  on  a  monthly  basis,  utilizing  the  Maritime Helicopters’ Shelf Life Audit checklist. Any items, other than components or parts, exceeding their shelf life shall be removed from serviceable stock and disposed of properly. Components or parts that have exceeded allowable shelf life will be tagged “rejected” and placed in a Maritime Helicopters’ designated quarantine area for final disposition. A shelf life audit of consumables such as Proseal, grease and lubricates shall be performed each month on a set date and the results recorded on the shelf life audit form.</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A copy of the shelf life audit form may be found in </a:t>
            </a:r>
            <a:r>
              <a:rPr lang="en-US" sz="1050" u="sng">
                <a:solidFill>
                  <a:schemeClr val="hlink"/>
                </a:solidFill>
                <a:latin typeface="Arial"/>
                <a:ea typeface="Arial"/>
                <a:cs typeface="Arial"/>
                <a:sym typeface="Arial"/>
                <a:hlinkClick r:id="rId3"/>
              </a:rPr>
              <a:t>Appendix A</a:t>
            </a:r>
            <a:r>
              <a:rPr lang="en-US" sz="1050">
                <a:latin typeface="Arial"/>
                <a:ea typeface="Arial"/>
                <a:cs typeface="Arial"/>
                <a:sym typeface="Arial"/>
              </a:rPr>
              <a:t>.</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5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TOOL CALIBRATION</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All precision tools that are used to hold a standard, and/or that are used for acceptance for return to service, shall be calibrated  every  365  days  or  in  accordance  with  the  manufacturer’s  recommendations  (which  may  exceed  365 days).  All  tools  shall  have  a  label  that  will  identify  the  unit  by  serial  number  or  identification  number  and  next</a:t>
            </a:r>
            <a:endParaRPr sz="1050">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4" name="Shape 594"/>
        <p:cNvGrpSpPr/>
        <p:nvPr/>
      </p:nvGrpSpPr>
      <p:grpSpPr>
        <a:xfrm>
          <a:off x="0" y="0"/>
          <a:ext cx="0" cy="0"/>
          <a:chOff x="0" y="0"/>
          <a:chExt cx="0" cy="0"/>
        </a:xfrm>
      </p:grpSpPr>
      <p:sp>
        <p:nvSpPr>
          <p:cNvPr id="595" name="Google Shape;595;p51"/>
          <p:cNvSpPr txBox="1"/>
          <p:nvPr/>
        </p:nvSpPr>
        <p:spPr>
          <a:xfrm>
            <a:off x="444365" y="531391"/>
            <a:ext cx="6887209" cy="6376035"/>
          </a:xfrm>
          <a:prstGeom prst="rect">
            <a:avLst/>
          </a:prstGeom>
          <a:noFill/>
          <a:ln>
            <a:noFill/>
          </a:ln>
        </p:spPr>
        <p:txBody>
          <a:bodyPr anchorCtr="0" anchor="t" bIns="0" lIns="0" spcFirstLastPara="1" rIns="0" wrap="square" tIns="0">
            <a:noAutofit/>
          </a:bodyPr>
          <a:lstStyle/>
          <a:p>
            <a:pPr indent="0" lvl="0" marL="0" marR="75565" rtl="0" algn="r">
              <a:lnSpc>
                <a:spcPct val="100000"/>
              </a:lnSpc>
              <a:spcBef>
                <a:spcPts val="0"/>
              </a:spcBef>
              <a:spcAft>
                <a:spcPts val="0"/>
              </a:spcAft>
              <a:buNone/>
            </a:pPr>
            <a:r>
              <a:rPr lang="en-US" sz="1400">
                <a:latin typeface="Courier New"/>
                <a:ea typeface="Courier New"/>
                <a:cs typeface="Courier New"/>
                <a:sym typeface="Courier New"/>
              </a:rPr>
              <a:t>B-22/R-0/01-01-16</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48"/>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calibration  due  date.  Original  certifications  shall  be  kept  at  the  base.  Prior  to  using  a  calibrated  tool,  it  must  be confirmed to be current.</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All tools will be tracked showing next compliance due by the following method;</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The Director of Maintenance or designee will enter the tool information on to the 135 Tool Calibration list.</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4285"/>
              </a:lnSpc>
              <a:spcBef>
                <a:spcPts val="0"/>
              </a:spcBef>
              <a:spcAft>
                <a:spcPts val="0"/>
              </a:spcAft>
              <a:buNone/>
            </a:pPr>
            <a:r>
              <a:rPr lang="en-US" sz="1050">
                <a:latin typeface="Arial"/>
                <a:ea typeface="Arial"/>
                <a:cs typeface="Arial"/>
                <a:sym typeface="Arial"/>
              </a:rPr>
              <a:t>The Chief Inspector or designee will review the list monthly and notify the appropriate individual of tools requiring calibration.</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0" marR="0" rtl="0" algn="ctr">
              <a:lnSpc>
                <a:spcPct val="117727"/>
              </a:lnSpc>
              <a:spcBef>
                <a:spcPts val="0"/>
              </a:spcBef>
              <a:spcAft>
                <a:spcPts val="0"/>
              </a:spcAft>
              <a:buNone/>
            </a:pPr>
            <a:r>
              <a:rPr b="1" lang="en-US" sz="1100" u="sng">
                <a:latin typeface="Arial"/>
                <a:ea typeface="Arial"/>
                <a:cs typeface="Arial"/>
                <a:sym typeface="Arial"/>
              </a:rPr>
              <a:t>TRANSPONDER, ALIMETER AND ALTITUDE REPORTING INSPECTIONS</a:t>
            </a:r>
            <a:endParaRPr sz="110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[91.411, 91.413]</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Whenever a pitot static system is opened for reasons of repair, inspection, etc, the system will be inspected and tested.   Following   installation   or   maintenance   of   the   static   system,   transponder   or   altimeters   where   data correspondence error could be introduced, the integrated system must be inspected and tested.</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7620" rtl="0" algn="just">
              <a:lnSpc>
                <a:spcPct val="115238"/>
              </a:lnSpc>
              <a:spcBef>
                <a:spcPts val="0"/>
              </a:spcBef>
              <a:spcAft>
                <a:spcPts val="0"/>
              </a:spcAft>
              <a:buNone/>
            </a:pPr>
            <a:r>
              <a:rPr lang="en-US" sz="1050">
                <a:latin typeface="Arial"/>
                <a:ea typeface="Arial"/>
                <a:cs typeface="Arial"/>
                <a:sym typeface="Arial"/>
              </a:rPr>
              <a:t>These tests must be performed by an appropriately rated repair station. The repair station must complete a log book entry in the Maritime Helicopters Helicopter Log Book prior to the next flight.</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2"/>
              </a:spcBef>
              <a:spcAft>
                <a:spcPts val="0"/>
              </a:spcAft>
              <a:buNone/>
            </a:pPr>
            <a:r>
              <a:t/>
            </a:r>
            <a:endParaRPr sz="100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WEIGHT AND BALANCE</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[135.23]</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12700" lvl="0" marL="12700" marR="5080" rtl="0" algn="just">
              <a:lnSpc>
                <a:spcPct val="95800"/>
              </a:lnSpc>
              <a:spcBef>
                <a:spcPts val="0"/>
              </a:spcBef>
              <a:spcAft>
                <a:spcPts val="0"/>
              </a:spcAft>
              <a:buNone/>
            </a:pPr>
            <a:r>
              <a:rPr lang="en-US" sz="1050">
                <a:latin typeface="Arial"/>
                <a:ea typeface="Arial"/>
                <a:cs typeface="Arial"/>
                <a:sym typeface="Arial"/>
              </a:rPr>
              <a:t>Each multi-engine aircraft shall be weighed at least every 36 calendar months. Weighing will be accomplished only by Maritime Helicopters or a provider of services approved by the Director of Maintenance. A Maritime Helicopters’ mechanic will be present when the aircraft is weighed. Prior to weighing, the mechanic shall ensure that the scales have been calibrated within the previous 12 months. An entry will be made in the Aircraft Log Book noting the make, model,  serial  number,  and  calibration  date  of  the  scales.  All  aircraft  should  be  weighed  in  accordance  with  the manufacturer’s maintenance manual.</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6000"/>
              </a:lnSpc>
              <a:spcBef>
                <a:spcPts val="0"/>
              </a:spcBef>
              <a:spcAft>
                <a:spcPts val="0"/>
              </a:spcAft>
              <a:buNone/>
            </a:pPr>
            <a:r>
              <a:rPr lang="en-US" sz="1050">
                <a:latin typeface="Arial"/>
                <a:ea typeface="Arial"/>
                <a:cs typeface="Arial"/>
                <a:sym typeface="Arial"/>
              </a:rPr>
              <a:t>The  mechanic  is  responsible  for  assuring  that  the  aircraft  configuration  at  the  time  of  the  weighing  is  within  the weight and balance limits specified in the appropriate Aircraft Maintenance Manual. Following this assurance, the new weight and balance information will be noted in the appropriate section of the Aircraft Flight Manual as well as the Aircraft Log Book. An updated, current copy of the equipment list will be placed in the Aircraft Flight Manual. (135.23(b) &amp; 135.185).</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A copy of the Weight &amp; Balance Form may be found in </a:t>
            </a:r>
            <a:r>
              <a:rPr lang="en-US" sz="1050" u="sng">
                <a:solidFill>
                  <a:schemeClr val="hlink"/>
                </a:solidFill>
                <a:latin typeface="Arial"/>
                <a:ea typeface="Arial"/>
                <a:cs typeface="Arial"/>
                <a:sym typeface="Arial"/>
                <a:hlinkClick r:id="rId3"/>
              </a:rPr>
              <a:t>Appendix A</a:t>
            </a:r>
            <a:r>
              <a:rPr lang="en-US" sz="1050">
                <a:latin typeface="Arial"/>
                <a:ea typeface="Arial"/>
                <a:cs typeface="Arial"/>
                <a:sym typeface="Arial"/>
              </a:rPr>
              <a:t>.</a:t>
            </a:r>
            <a:endParaRPr sz="1050">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9" name="Shape 599"/>
        <p:cNvGrpSpPr/>
        <p:nvPr/>
      </p:nvGrpSpPr>
      <p:grpSpPr>
        <a:xfrm>
          <a:off x="0" y="0"/>
          <a:ext cx="0" cy="0"/>
          <a:chOff x="0" y="0"/>
          <a:chExt cx="0" cy="0"/>
        </a:xfrm>
      </p:grpSpPr>
      <p:sp>
        <p:nvSpPr>
          <p:cNvPr id="600" name="Google Shape;600;p52"/>
          <p:cNvSpPr txBox="1"/>
          <p:nvPr/>
        </p:nvSpPr>
        <p:spPr>
          <a:xfrm>
            <a:off x="444500" y="531391"/>
            <a:ext cx="6816090" cy="1154430"/>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B-23/R-0/01-01-16</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6985" lvl="0" marL="1937385" marR="0" rtl="0" algn="l">
              <a:lnSpc>
                <a:spcPct val="100000"/>
              </a:lnSpc>
              <a:spcBef>
                <a:spcPts val="0"/>
              </a:spcBef>
              <a:spcAft>
                <a:spcPts val="0"/>
              </a:spcAft>
              <a:buNone/>
            </a:pPr>
            <a:r>
              <a:rPr b="1" lang="en-US" sz="1050" u="sng">
                <a:latin typeface="Arial"/>
                <a:ea typeface="Arial"/>
                <a:cs typeface="Arial"/>
                <a:sym typeface="Arial"/>
              </a:rPr>
              <a:t>MAINTENANCE DEFINITIONS AND ACRONYMS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l">
              <a:lnSpc>
                <a:spcPct val="117619"/>
              </a:lnSpc>
              <a:spcBef>
                <a:spcPts val="0"/>
              </a:spcBef>
              <a:spcAft>
                <a:spcPts val="0"/>
              </a:spcAft>
              <a:buNone/>
            </a:pPr>
            <a:r>
              <a:rPr lang="en-US" sz="1050">
                <a:latin typeface="Arial"/>
                <a:ea typeface="Arial"/>
                <a:cs typeface="Arial"/>
                <a:sym typeface="Arial"/>
              </a:rPr>
              <a:t>ACTT   Aircraft Total Time</a:t>
            </a:r>
            <a:endParaRPr sz="1050">
              <a:latin typeface="Arial"/>
              <a:ea typeface="Arial"/>
              <a:cs typeface="Arial"/>
              <a:sym typeface="Arial"/>
            </a:endParaRPr>
          </a:p>
          <a:p>
            <a:pPr indent="0" lvl="0" marL="12700" marR="0" rtl="0" algn="l">
              <a:lnSpc>
                <a:spcPct val="117619"/>
              </a:lnSpc>
              <a:spcBef>
                <a:spcPts val="0"/>
              </a:spcBef>
              <a:spcAft>
                <a:spcPts val="0"/>
              </a:spcAft>
              <a:buNone/>
            </a:pPr>
            <a:r>
              <a:rPr lang="en-US" sz="1050">
                <a:latin typeface="Arial"/>
                <a:ea typeface="Arial"/>
                <a:cs typeface="Arial"/>
                <a:sym typeface="Arial"/>
              </a:rPr>
              <a:t>CAMP  Continuuis Airworthiness Mantenance ProgramProgram</a:t>
            </a:r>
            <a:endParaRPr sz="1050">
              <a:latin typeface="Arial"/>
              <a:ea typeface="Arial"/>
              <a:cs typeface="Arial"/>
              <a:sym typeface="Arial"/>
            </a:endParaRPr>
          </a:p>
        </p:txBody>
      </p:sp>
      <p:sp>
        <p:nvSpPr>
          <p:cNvPr id="601" name="Google Shape;601;p52"/>
          <p:cNvSpPr txBox="1"/>
          <p:nvPr/>
        </p:nvSpPr>
        <p:spPr>
          <a:xfrm>
            <a:off x="444097" y="1680019"/>
            <a:ext cx="388620" cy="6446520"/>
          </a:xfrm>
          <a:prstGeom prst="rect">
            <a:avLst/>
          </a:prstGeom>
          <a:noFill/>
          <a:ln>
            <a:noFill/>
          </a:ln>
        </p:spPr>
        <p:txBody>
          <a:bodyPr anchorCtr="0" anchor="t" bIns="0" lIns="0" spcFirstLastPara="1" rIns="0" wrap="square" tIns="0">
            <a:noAutofit/>
          </a:bodyPr>
          <a:lstStyle/>
          <a:p>
            <a:pPr indent="0" lvl="0" marL="12700" marR="5080" rtl="0" algn="l">
              <a:lnSpc>
                <a:spcPct val="95900"/>
              </a:lnSpc>
              <a:spcBef>
                <a:spcPts val="0"/>
              </a:spcBef>
              <a:spcAft>
                <a:spcPts val="0"/>
              </a:spcAft>
              <a:buNone/>
            </a:pPr>
            <a:r>
              <a:rPr lang="en-US" sz="1050">
                <a:latin typeface="Arial"/>
                <a:ea typeface="Arial"/>
                <a:cs typeface="Arial"/>
                <a:sym typeface="Arial"/>
              </a:rPr>
              <a:t>A/C ACEB ACFT AD</a:t>
            </a:r>
            <a:endParaRPr sz="1050">
              <a:latin typeface="Arial"/>
              <a:ea typeface="Arial"/>
              <a:cs typeface="Arial"/>
              <a:sym typeface="Arial"/>
            </a:endParaRPr>
          </a:p>
          <a:p>
            <a:pPr indent="0" lvl="0" marL="12700" marR="0" rtl="0" algn="l">
              <a:lnSpc>
                <a:spcPct val="111904"/>
              </a:lnSpc>
              <a:spcBef>
                <a:spcPts val="0"/>
              </a:spcBef>
              <a:spcAft>
                <a:spcPts val="0"/>
              </a:spcAft>
              <a:buNone/>
            </a:pPr>
            <a:r>
              <a:rPr lang="en-US" sz="1050">
                <a:latin typeface="Arial"/>
                <a:ea typeface="Arial"/>
                <a:cs typeface="Arial"/>
                <a:sym typeface="Arial"/>
              </a:rPr>
              <a:t>A/F</a:t>
            </a:r>
            <a:endParaRPr sz="1050">
              <a:latin typeface="Arial"/>
              <a:ea typeface="Arial"/>
              <a:cs typeface="Arial"/>
              <a:sym typeface="Arial"/>
            </a:endParaRPr>
          </a:p>
          <a:p>
            <a:pPr indent="0" lvl="0" marL="12700" marR="93345" rtl="0" algn="l">
              <a:lnSpc>
                <a:spcPct val="95700"/>
              </a:lnSpc>
              <a:spcBef>
                <a:spcPts val="30"/>
              </a:spcBef>
              <a:spcAft>
                <a:spcPts val="0"/>
              </a:spcAft>
              <a:buNone/>
            </a:pPr>
            <a:r>
              <a:rPr lang="en-US" sz="1050">
                <a:latin typeface="Arial"/>
                <a:ea typeface="Arial"/>
                <a:cs typeface="Arial"/>
                <a:sym typeface="Arial"/>
              </a:rPr>
              <a:t>A&amp;P ASB CEB CL CSL</a:t>
            </a:r>
            <a:endParaRPr sz="1050">
              <a:latin typeface="Arial"/>
              <a:ea typeface="Arial"/>
              <a:cs typeface="Arial"/>
              <a:sym typeface="Arial"/>
            </a:endParaRPr>
          </a:p>
          <a:p>
            <a:pPr indent="0" lvl="0" marL="12700" marR="75565" rtl="0" algn="just">
              <a:lnSpc>
                <a:spcPct val="95700"/>
              </a:lnSpc>
              <a:spcBef>
                <a:spcPts val="5"/>
              </a:spcBef>
              <a:spcAft>
                <a:spcPts val="0"/>
              </a:spcAft>
              <a:buNone/>
            </a:pPr>
            <a:r>
              <a:rPr lang="en-US" sz="1050">
                <a:latin typeface="Arial"/>
                <a:ea typeface="Arial"/>
                <a:cs typeface="Arial"/>
                <a:sym typeface="Arial"/>
              </a:rPr>
              <a:t>C/W CYC CYL ENG FAA</a:t>
            </a:r>
            <a:endParaRPr sz="1050">
              <a:latin typeface="Arial"/>
              <a:ea typeface="Arial"/>
              <a:cs typeface="Arial"/>
              <a:sym typeface="Arial"/>
            </a:endParaRPr>
          </a:p>
          <a:p>
            <a:pPr indent="0" lvl="0" marL="12700" marR="71755" rtl="0" algn="l">
              <a:lnSpc>
                <a:spcPct val="95700"/>
              </a:lnSpc>
              <a:spcBef>
                <a:spcPts val="5"/>
              </a:spcBef>
              <a:spcAft>
                <a:spcPts val="0"/>
              </a:spcAft>
              <a:buNone/>
            </a:pPr>
            <a:r>
              <a:rPr lang="en-US" sz="1050">
                <a:latin typeface="Arial"/>
                <a:ea typeface="Arial"/>
                <a:cs typeface="Arial"/>
                <a:sym typeface="Arial"/>
              </a:rPr>
              <a:t>F/C G/B GOV HRS IA</a:t>
            </a:r>
            <a:endParaRPr sz="1050">
              <a:latin typeface="Arial"/>
              <a:ea typeface="Arial"/>
              <a:cs typeface="Arial"/>
              <a:sym typeface="Arial"/>
            </a:endParaRPr>
          </a:p>
          <a:p>
            <a:pPr indent="0" lvl="0" marL="12700" marR="44450" rtl="0" algn="l">
              <a:lnSpc>
                <a:spcPct val="95800"/>
              </a:lnSpc>
              <a:spcBef>
                <a:spcPts val="5"/>
              </a:spcBef>
              <a:spcAft>
                <a:spcPts val="0"/>
              </a:spcAft>
              <a:buNone/>
            </a:pPr>
            <a:r>
              <a:rPr lang="en-US" sz="1050">
                <a:latin typeface="Arial"/>
                <a:ea typeface="Arial"/>
                <a:cs typeface="Arial"/>
                <a:sym typeface="Arial"/>
              </a:rPr>
              <a:t>I/A/W IFR INSP LL MM MEL LOX MM MEL SI STC TB TCC TCU</a:t>
            </a:r>
            <a:endParaRPr sz="1050">
              <a:latin typeface="Arial"/>
              <a:ea typeface="Arial"/>
              <a:cs typeface="Arial"/>
              <a:sym typeface="Arial"/>
            </a:endParaRPr>
          </a:p>
          <a:p>
            <a:pPr indent="0" lvl="0" marL="12700" marR="90805" rtl="0" algn="l">
              <a:lnSpc>
                <a:spcPct val="95700"/>
              </a:lnSpc>
              <a:spcBef>
                <a:spcPts val="5"/>
              </a:spcBef>
              <a:spcAft>
                <a:spcPts val="0"/>
              </a:spcAft>
              <a:buNone/>
            </a:pPr>
            <a:r>
              <a:rPr lang="en-US" sz="1050">
                <a:latin typeface="Arial"/>
                <a:ea typeface="Arial"/>
                <a:cs typeface="Arial"/>
                <a:sym typeface="Arial"/>
              </a:rPr>
              <a:t>T/R TSI TSN TSO TT</a:t>
            </a:r>
            <a:endParaRPr sz="1050">
              <a:latin typeface="Arial"/>
              <a:ea typeface="Arial"/>
              <a:cs typeface="Arial"/>
              <a:sym typeface="Arial"/>
            </a:endParaRPr>
          </a:p>
          <a:p>
            <a:pPr indent="0" lvl="0" marL="12700" marR="123825" rtl="0" algn="l">
              <a:lnSpc>
                <a:spcPct val="95700"/>
              </a:lnSpc>
              <a:spcBef>
                <a:spcPts val="5"/>
              </a:spcBef>
              <a:spcAft>
                <a:spcPts val="0"/>
              </a:spcAft>
              <a:buNone/>
            </a:pPr>
            <a:r>
              <a:rPr lang="en-US" sz="1050">
                <a:latin typeface="Arial"/>
                <a:ea typeface="Arial"/>
                <a:cs typeface="Arial"/>
                <a:sym typeface="Arial"/>
              </a:rPr>
              <a:t>M/R OC OH</a:t>
            </a:r>
            <a:endParaRPr sz="1050">
              <a:latin typeface="Arial"/>
              <a:ea typeface="Arial"/>
              <a:cs typeface="Arial"/>
              <a:sym typeface="Arial"/>
            </a:endParaRPr>
          </a:p>
        </p:txBody>
      </p:sp>
      <p:sp>
        <p:nvSpPr>
          <p:cNvPr id="602" name="Google Shape;602;p52"/>
          <p:cNvSpPr txBox="1"/>
          <p:nvPr/>
        </p:nvSpPr>
        <p:spPr>
          <a:xfrm>
            <a:off x="901285" y="1680019"/>
            <a:ext cx="2080260" cy="6446520"/>
          </a:xfrm>
          <a:prstGeom prst="rect">
            <a:avLst/>
          </a:prstGeom>
          <a:noFill/>
          <a:ln>
            <a:noFill/>
          </a:ln>
        </p:spPr>
        <p:txBody>
          <a:bodyPr anchorCtr="0" anchor="t" bIns="0" lIns="0" spcFirstLastPara="1" rIns="0" wrap="square" tIns="0">
            <a:noAutofit/>
          </a:bodyPr>
          <a:lstStyle/>
          <a:p>
            <a:pPr indent="0" lvl="0" marL="12700" marR="0" rtl="0" algn="l">
              <a:lnSpc>
                <a:spcPct val="117142"/>
              </a:lnSpc>
              <a:spcBef>
                <a:spcPts val="0"/>
              </a:spcBef>
              <a:spcAft>
                <a:spcPts val="0"/>
              </a:spcAft>
              <a:buNone/>
            </a:pPr>
            <a:r>
              <a:rPr lang="en-US" sz="1050">
                <a:latin typeface="Arial"/>
                <a:ea typeface="Arial"/>
                <a:cs typeface="Arial"/>
                <a:sym typeface="Arial"/>
              </a:rPr>
              <a:t>Aircraft</a:t>
            </a:r>
            <a:endParaRPr sz="1050">
              <a:latin typeface="Arial"/>
              <a:ea typeface="Arial"/>
              <a:cs typeface="Arial"/>
              <a:sym typeface="Arial"/>
            </a:endParaRPr>
          </a:p>
          <a:p>
            <a:pPr indent="0" lvl="0" marL="12700" marR="123825" rtl="0" algn="l">
              <a:lnSpc>
                <a:spcPct val="115238"/>
              </a:lnSpc>
              <a:spcBef>
                <a:spcPts val="50"/>
              </a:spcBef>
              <a:spcAft>
                <a:spcPts val="0"/>
              </a:spcAft>
              <a:buNone/>
            </a:pPr>
            <a:r>
              <a:rPr lang="en-US" sz="1050">
                <a:latin typeface="Arial"/>
                <a:ea typeface="Arial"/>
                <a:cs typeface="Arial"/>
                <a:sym typeface="Arial"/>
              </a:rPr>
              <a:t>Alert Commercial Engine bulletin Aircraft</a:t>
            </a:r>
            <a:endParaRPr sz="1050">
              <a:latin typeface="Arial"/>
              <a:ea typeface="Arial"/>
              <a:cs typeface="Arial"/>
              <a:sym typeface="Arial"/>
            </a:endParaRPr>
          </a:p>
          <a:p>
            <a:pPr indent="0" lvl="0" marL="12700" marR="702945" rtl="0" algn="l">
              <a:lnSpc>
                <a:spcPct val="114285"/>
              </a:lnSpc>
              <a:spcBef>
                <a:spcPts val="10"/>
              </a:spcBef>
              <a:spcAft>
                <a:spcPts val="0"/>
              </a:spcAft>
              <a:buNone/>
            </a:pPr>
            <a:r>
              <a:rPr lang="en-US" sz="1050">
                <a:latin typeface="Arial"/>
                <a:ea typeface="Arial"/>
                <a:cs typeface="Arial"/>
                <a:sym typeface="Arial"/>
              </a:rPr>
              <a:t>Airworthiness Directive Airframe</a:t>
            </a:r>
            <a:endParaRPr sz="1050">
              <a:latin typeface="Arial"/>
              <a:ea typeface="Arial"/>
              <a:cs typeface="Arial"/>
              <a:sym typeface="Arial"/>
            </a:endParaRPr>
          </a:p>
          <a:p>
            <a:pPr indent="0" lvl="0" marL="12700" marR="116204" rtl="0" algn="l">
              <a:lnSpc>
                <a:spcPct val="114285"/>
              </a:lnSpc>
              <a:spcBef>
                <a:spcPts val="10"/>
              </a:spcBef>
              <a:spcAft>
                <a:spcPts val="0"/>
              </a:spcAft>
              <a:buNone/>
            </a:pPr>
            <a:r>
              <a:rPr lang="en-US" sz="1050">
                <a:latin typeface="Arial"/>
                <a:ea typeface="Arial"/>
                <a:cs typeface="Arial"/>
                <a:sym typeface="Arial"/>
              </a:rPr>
              <a:t>Airframe &amp; Powerplant Mechanic Alert Service Bulletin</a:t>
            </a:r>
            <a:endParaRPr sz="1050">
              <a:latin typeface="Arial"/>
              <a:ea typeface="Arial"/>
              <a:cs typeface="Arial"/>
              <a:sym typeface="Arial"/>
            </a:endParaRPr>
          </a:p>
          <a:p>
            <a:pPr indent="0" lvl="0" marL="12700" marR="419734" rtl="0" algn="l">
              <a:lnSpc>
                <a:spcPct val="115238"/>
              </a:lnSpc>
              <a:spcBef>
                <a:spcPts val="5"/>
              </a:spcBef>
              <a:spcAft>
                <a:spcPts val="0"/>
              </a:spcAft>
              <a:buNone/>
            </a:pPr>
            <a:r>
              <a:rPr lang="en-US" sz="1050">
                <a:latin typeface="Arial"/>
                <a:ea typeface="Arial"/>
                <a:cs typeface="Arial"/>
                <a:sym typeface="Arial"/>
              </a:rPr>
              <a:t>Commercial Engine Bulletin Calendar</a:t>
            </a:r>
            <a:endParaRPr sz="1050">
              <a:latin typeface="Arial"/>
              <a:ea typeface="Arial"/>
              <a:cs typeface="Arial"/>
              <a:sym typeface="Arial"/>
            </a:endParaRPr>
          </a:p>
          <a:p>
            <a:pPr indent="0" lvl="0" marL="12700" marR="0" rtl="0" algn="l">
              <a:lnSpc>
                <a:spcPct val="109047"/>
              </a:lnSpc>
              <a:spcBef>
                <a:spcPts val="0"/>
              </a:spcBef>
              <a:spcAft>
                <a:spcPts val="0"/>
              </a:spcAft>
              <a:buNone/>
            </a:pPr>
            <a:r>
              <a:rPr lang="en-US" sz="1050">
                <a:latin typeface="Arial"/>
                <a:ea typeface="Arial"/>
                <a:cs typeface="Arial"/>
                <a:sym typeface="Arial"/>
              </a:rPr>
              <a:t>Commercial Service Letter</a:t>
            </a:r>
            <a:endParaRPr sz="1050">
              <a:latin typeface="Arial"/>
              <a:ea typeface="Arial"/>
              <a:cs typeface="Arial"/>
              <a:sym typeface="Arial"/>
            </a:endParaRPr>
          </a:p>
          <a:p>
            <a:pPr indent="0" lvl="0" marL="12700" marR="1190625" rtl="0" algn="l">
              <a:lnSpc>
                <a:spcPct val="114285"/>
              </a:lnSpc>
              <a:spcBef>
                <a:spcPts val="65"/>
              </a:spcBef>
              <a:spcAft>
                <a:spcPts val="0"/>
              </a:spcAft>
              <a:buNone/>
            </a:pPr>
            <a:r>
              <a:rPr lang="en-US" sz="1050">
                <a:latin typeface="Arial"/>
                <a:ea typeface="Arial"/>
                <a:cs typeface="Arial"/>
                <a:sym typeface="Arial"/>
              </a:rPr>
              <a:t>Complied With Cycle</a:t>
            </a:r>
            <a:endParaRPr sz="1050">
              <a:latin typeface="Arial"/>
              <a:ea typeface="Arial"/>
              <a:cs typeface="Arial"/>
              <a:sym typeface="Arial"/>
            </a:endParaRPr>
          </a:p>
          <a:p>
            <a:pPr indent="0" lvl="0" marL="12700" marR="1645920" rtl="0" algn="l">
              <a:lnSpc>
                <a:spcPct val="115238"/>
              </a:lnSpc>
              <a:spcBef>
                <a:spcPts val="5"/>
              </a:spcBef>
              <a:spcAft>
                <a:spcPts val="0"/>
              </a:spcAft>
              <a:buNone/>
            </a:pPr>
            <a:r>
              <a:rPr lang="en-US" sz="1050">
                <a:latin typeface="Arial"/>
                <a:ea typeface="Arial"/>
                <a:cs typeface="Arial"/>
                <a:sym typeface="Arial"/>
              </a:rPr>
              <a:t>Cycle Engine</a:t>
            </a:r>
            <a:endParaRPr sz="1050">
              <a:latin typeface="Arial"/>
              <a:ea typeface="Arial"/>
              <a:cs typeface="Arial"/>
              <a:sym typeface="Arial"/>
            </a:endParaRPr>
          </a:p>
          <a:p>
            <a:pPr indent="0" lvl="0" marL="12700" marR="0" rtl="0" algn="l">
              <a:lnSpc>
                <a:spcPct val="109047"/>
              </a:lnSpc>
              <a:spcBef>
                <a:spcPts val="0"/>
              </a:spcBef>
              <a:spcAft>
                <a:spcPts val="0"/>
              </a:spcAft>
              <a:buNone/>
            </a:pPr>
            <a:r>
              <a:rPr lang="en-US" sz="1050">
                <a:latin typeface="Arial"/>
                <a:ea typeface="Arial"/>
                <a:cs typeface="Arial"/>
                <a:sym typeface="Arial"/>
              </a:rPr>
              <a:t>Federal Aviation Administration</a:t>
            </a:r>
            <a:endParaRPr sz="1050">
              <a:latin typeface="Arial"/>
              <a:ea typeface="Arial"/>
              <a:cs typeface="Arial"/>
              <a:sym typeface="Arial"/>
            </a:endParaRPr>
          </a:p>
          <a:p>
            <a:pPr indent="0" lvl="0" marL="12700" marR="1331595" rtl="0" algn="l">
              <a:lnSpc>
                <a:spcPct val="95900"/>
              </a:lnSpc>
              <a:spcBef>
                <a:spcPts val="25"/>
              </a:spcBef>
              <a:spcAft>
                <a:spcPts val="0"/>
              </a:spcAft>
              <a:buNone/>
            </a:pPr>
            <a:r>
              <a:rPr lang="en-US" sz="1050">
                <a:latin typeface="Arial"/>
                <a:ea typeface="Arial"/>
                <a:cs typeface="Arial"/>
                <a:sym typeface="Arial"/>
              </a:rPr>
              <a:t>Fuel Control Gear Box Governor Hours</a:t>
            </a:r>
            <a:endParaRPr sz="1050">
              <a:latin typeface="Arial"/>
              <a:ea typeface="Arial"/>
              <a:cs typeface="Arial"/>
              <a:sym typeface="Arial"/>
            </a:endParaRPr>
          </a:p>
          <a:p>
            <a:pPr indent="0" lvl="0" marL="12700" marR="634365" rtl="0" algn="l">
              <a:lnSpc>
                <a:spcPct val="115238"/>
              </a:lnSpc>
              <a:spcBef>
                <a:spcPts val="20"/>
              </a:spcBef>
              <a:spcAft>
                <a:spcPts val="0"/>
              </a:spcAft>
              <a:buNone/>
            </a:pPr>
            <a:r>
              <a:rPr lang="en-US" sz="1050">
                <a:latin typeface="Arial"/>
                <a:ea typeface="Arial"/>
                <a:cs typeface="Arial"/>
                <a:sym typeface="Arial"/>
              </a:rPr>
              <a:t>Inspection Authorization In Accordance With</a:t>
            </a:r>
            <a:endParaRPr sz="1050">
              <a:latin typeface="Arial"/>
              <a:ea typeface="Arial"/>
              <a:cs typeface="Arial"/>
              <a:sym typeface="Arial"/>
            </a:endParaRPr>
          </a:p>
          <a:p>
            <a:pPr indent="0" lvl="0" marL="12700" marR="685800" rtl="0" algn="l">
              <a:lnSpc>
                <a:spcPct val="114285"/>
              </a:lnSpc>
              <a:spcBef>
                <a:spcPts val="10"/>
              </a:spcBef>
              <a:spcAft>
                <a:spcPts val="0"/>
              </a:spcAft>
              <a:buNone/>
            </a:pPr>
            <a:r>
              <a:rPr lang="en-US" sz="1050">
                <a:latin typeface="Arial"/>
                <a:ea typeface="Arial"/>
                <a:cs typeface="Arial"/>
                <a:sym typeface="Arial"/>
              </a:rPr>
              <a:t>Instrument Flight Rules Inspection</a:t>
            </a:r>
            <a:endParaRPr sz="1050">
              <a:latin typeface="Arial"/>
              <a:ea typeface="Arial"/>
              <a:cs typeface="Arial"/>
              <a:sym typeface="Arial"/>
            </a:endParaRPr>
          </a:p>
          <a:p>
            <a:pPr indent="0" lvl="0" marL="12700" marR="597535" rtl="0" algn="l">
              <a:lnSpc>
                <a:spcPct val="114285"/>
              </a:lnSpc>
              <a:spcBef>
                <a:spcPts val="10"/>
              </a:spcBef>
              <a:spcAft>
                <a:spcPts val="0"/>
              </a:spcAft>
              <a:buNone/>
            </a:pPr>
            <a:r>
              <a:rPr lang="en-US" sz="1050">
                <a:latin typeface="Arial"/>
                <a:ea typeface="Arial"/>
                <a:cs typeface="Arial"/>
                <a:sym typeface="Arial"/>
              </a:rPr>
              <a:t>Life Limited Maintenance Manual</a:t>
            </a:r>
            <a:endParaRPr sz="1050">
              <a:latin typeface="Arial"/>
              <a:ea typeface="Arial"/>
              <a:cs typeface="Arial"/>
              <a:sym typeface="Arial"/>
            </a:endParaRPr>
          </a:p>
          <a:p>
            <a:pPr indent="0" lvl="0" marL="12700" marR="0" rtl="0" algn="l">
              <a:lnSpc>
                <a:spcPct val="110476"/>
              </a:lnSpc>
              <a:spcBef>
                <a:spcPts val="0"/>
              </a:spcBef>
              <a:spcAft>
                <a:spcPts val="0"/>
              </a:spcAft>
              <a:buNone/>
            </a:pPr>
            <a:r>
              <a:rPr lang="en-US" sz="1050">
                <a:latin typeface="Arial"/>
                <a:ea typeface="Arial"/>
                <a:cs typeface="Arial"/>
                <a:sym typeface="Arial"/>
              </a:rPr>
              <a:t>Minimum Equipment List</a:t>
            </a:r>
            <a:endParaRPr sz="1050">
              <a:latin typeface="Arial"/>
              <a:ea typeface="Arial"/>
              <a:cs typeface="Arial"/>
              <a:sym typeface="Arial"/>
            </a:endParaRPr>
          </a:p>
          <a:p>
            <a:pPr indent="0" lvl="0" marL="12700" marR="271780" rtl="0" algn="l">
              <a:lnSpc>
                <a:spcPct val="95800"/>
              </a:lnSpc>
              <a:spcBef>
                <a:spcPts val="30"/>
              </a:spcBef>
              <a:spcAft>
                <a:spcPts val="0"/>
              </a:spcAft>
              <a:buNone/>
            </a:pPr>
            <a:r>
              <a:rPr lang="en-US" sz="1050">
                <a:latin typeface="Arial"/>
                <a:ea typeface="Arial"/>
                <a:cs typeface="Arial"/>
                <a:sym typeface="Arial"/>
              </a:rPr>
              <a:t>Liquid Oxygen System Maintenance Manual Minimum Equipment List Service Instruction Supplemental Type Certificate Technical Bulletin</a:t>
            </a:r>
            <a:endParaRPr sz="1050">
              <a:latin typeface="Arial"/>
              <a:ea typeface="Arial"/>
              <a:cs typeface="Arial"/>
              <a:sym typeface="Arial"/>
            </a:endParaRPr>
          </a:p>
          <a:p>
            <a:pPr indent="0" lvl="0" marL="12700" marR="5080" rtl="0" algn="l">
              <a:lnSpc>
                <a:spcPct val="115238"/>
              </a:lnSpc>
              <a:spcBef>
                <a:spcPts val="20"/>
              </a:spcBef>
              <a:spcAft>
                <a:spcPts val="0"/>
              </a:spcAft>
              <a:buNone/>
            </a:pPr>
            <a:r>
              <a:rPr lang="en-US" sz="1050">
                <a:latin typeface="Arial"/>
                <a:ea typeface="Arial"/>
                <a:cs typeface="Arial"/>
                <a:sym typeface="Arial"/>
              </a:rPr>
              <a:t>Technical Compliance Certification Torque Control Unit</a:t>
            </a:r>
            <a:endParaRPr sz="1050">
              <a:latin typeface="Arial"/>
              <a:ea typeface="Arial"/>
              <a:cs typeface="Arial"/>
              <a:sym typeface="Arial"/>
            </a:endParaRPr>
          </a:p>
          <a:p>
            <a:pPr indent="0" lvl="0" marL="12700" marR="0" rtl="0" algn="l">
              <a:lnSpc>
                <a:spcPct val="109523"/>
              </a:lnSpc>
              <a:spcBef>
                <a:spcPts val="0"/>
              </a:spcBef>
              <a:spcAft>
                <a:spcPts val="0"/>
              </a:spcAft>
              <a:buNone/>
            </a:pPr>
            <a:r>
              <a:rPr lang="en-US" sz="1050">
                <a:latin typeface="Arial"/>
                <a:ea typeface="Arial"/>
                <a:cs typeface="Arial"/>
                <a:sym typeface="Arial"/>
              </a:rPr>
              <a:t>Tail Rotor</a:t>
            </a:r>
            <a:endParaRPr sz="1050">
              <a:latin typeface="Arial"/>
              <a:ea typeface="Arial"/>
              <a:cs typeface="Arial"/>
              <a:sym typeface="Arial"/>
            </a:endParaRPr>
          </a:p>
          <a:p>
            <a:pPr indent="0" lvl="0" marL="12700" marR="745490" rtl="0" algn="l">
              <a:lnSpc>
                <a:spcPct val="115238"/>
              </a:lnSpc>
              <a:spcBef>
                <a:spcPts val="50"/>
              </a:spcBef>
              <a:spcAft>
                <a:spcPts val="0"/>
              </a:spcAft>
              <a:buNone/>
            </a:pPr>
            <a:r>
              <a:rPr lang="en-US" sz="1050">
                <a:latin typeface="Arial"/>
                <a:ea typeface="Arial"/>
                <a:cs typeface="Arial"/>
                <a:sym typeface="Arial"/>
              </a:rPr>
              <a:t>Time Since Inspection Time Since New</a:t>
            </a:r>
            <a:endParaRPr sz="1050">
              <a:latin typeface="Arial"/>
              <a:ea typeface="Arial"/>
              <a:cs typeface="Arial"/>
              <a:sym typeface="Arial"/>
            </a:endParaRPr>
          </a:p>
          <a:p>
            <a:pPr indent="0" lvl="0" marL="12700" marR="0" rtl="0" algn="l">
              <a:lnSpc>
                <a:spcPct val="109047"/>
              </a:lnSpc>
              <a:spcBef>
                <a:spcPts val="0"/>
              </a:spcBef>
              <a:spcAft>
                <a:spcPts val="0"/>
              </a:spcAft>
              <a:buNone/>
            </a:pPr>
            <a:r>
              <a:rPr lang="en-US" sz="1050">
                <a:latin typeface="Arial"/>
                <a:ea typeface="Arial"/>
                <a:cs typeface="Arial"/>
                <a:sym typeface="Arial"/>
              </a:rPr>
              <a:t>Time since Overhaul</a:t>
            </a:r>
            <a:endParaRPr sz="1050">
              <a:latin typeface="Arial"/>
              <a:ea typeface="Arial"/>
              <a:cs typeface="Arial"/>
              <a:sym typeface="Arial"/>
            </a:endParaRPr>
          </a:p>
          <a:p>
            <a:pPr indent="0" lvl="0" marL="12700" marR="1278890" rtl="0" algn="l">
              <a:lnSpc>
                <a:spcPct val="95900"/>
              </a:lnSpc>
              <a:spcBef>
                <a:spcPts val="25"/>
              </a:spcBef>
              <a:spcAft>
                <a:spcPts val="0"/>
              </a:spcAft>
              <a:buNone/>
            </a:pPr>
            <a:r>
              <a:rPr lang="en-US" sz="1050">
                <a:latin typeface="Arial"/>
                <a:ea typeface="Arial"/>
                <a:cs typeface="Arial"/>
                <a:sym typeface="Arial"/>
              </a:rPr>
              <a:t>Total Time Main Rotor On Condition Overhaul</a:t>
            </a:r>
            <a:endParaRPr sz="1050">
              <a:latin typeface="Arial"/>
              <a:ea typeface="Arial"/>
              <a:cs typeface="Arial"/>
              <a:sym typeface="Arial"/>
            </a:endParaRPr>
          </a:p>
        </p:txBody>
      </p:sp>
      <p:sp>
        <p:nvSpPr>
          <p:cNvPr id="603" name="Google Shape;603;p52"/>
          <p:cNvSpPr txBox="1"/>
          <p:nvPr/>
        </p:nvSpPr>
        <p:spPr>
          <a:xfrm>
            <a:off x="444097" y="8120614"/>
            <a:ext cx="531495"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50">
                <a:latin typeface="Arial"/>
                <a:ea typeface="Arial"/>
                <a:cs typeface="Arial"/>
                <a:sym typeface="Arial"/>
              </a:rPr>
              <a:t>OPS CK</a:t>
            </a:r>
            <a:endParaRPr sz="1050">
              <a:latin typeface="Arial"/>
              <a:ea typeface="Arial"/>
              <a:cs typeface="Arial"/>
              <a:sym typeface="Arial"/>
            </a:endParaRPr>
          </a:p>
        </p:txBody>
      </p:sp>
      <p:sp>
        <p:nvSpPr>
          <p:cNvPr id="604" name="Google Shape;604;p52"/>
          <p:cNvSpPr txBox="1"/>
          <p:nvPr/>
        </p:nvSpPr>
        <p:spPr>
          <a:xfrm>
            <a:off x="1358473" y="8120614"/>
            <a:ext cx="1130935"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50">
                <a:latin typeface="Arial"/>
                <a:ea typeface="Arial"/>
                <a:cs typeface="Arial"/>
                <a:sym typeface="Arial"/>
              </a:rPr>
              <a:t>Operational Check</a:t>
            </a:r>
            <a:endParaRPr sz="1050">
              <a:latin typeface="Arial"/>
              <a:ea typeface="Arial"/>
              <a:cs typeface="Arial"/>
              <a:sym typeface="Arial"/>
            </a:endParaRPr>
          </a:p>
        </p:txBody>
      </p:sp>
      <p:sp>
        <p:nvSpPr>
          <p:cNvPr id="605" name="Google Shape;605;p52"/>
          <p:cNvSpPr txBox="1"/>
          <p:nvPr/>
        </p:nvSpPr>
        <p:spPr>
          <a:xfrm>
            <a:off x="443963" y="8272965"/>
            <a:ext cx="328930" cy="313690"/>
          </a:xfrm>
          <a:prstGeom prst="rect">
            <a:avLst/>
          </a:prstGeom>
          <a:noFill/>
          <a:ln>
            <a:noFill/>
          </a:ln>
        </p:spPr>
        <p:txBody>
          <a:bodyPr anchorCtr="0" anchor="t" bIns="0" lIns="0" spcFirstLastPara="1" rIns="0" wrap="square" tIns="0">
            <a:noAutofit/>
          </a:bodyPr>
          <a:lstStyle/>
          <a:p>
            <a:pPr indent="0" lvl="0" marL="12700" marR="0" rtl="0" algn="l">
              <a:lnSpc>
                <a:spcPct val="117619"/>
              </a:lnSpc>
              <a:spcBef>
                <a:spcPts val="0"/>
              </a:spcBef>
              <a:spcAft>
                <a:spcPts val="0"/>
              </a:spcAft>
              <a:buNone/>
            </a:pPr>
            <a:r>
              <a:rPr lang="en-US" sz="1050">
                <a:latin typeface="Arial"/>
                <a:ea typeface="Arial"/>
                <a:cs typeface="Arial"/>
                <a:sym typeface="Arial"/>
              </a:rPr>
              <a:t>FLT</a:t>
            </a:r>
            <a:endParaRPr sz="1050">
              <a:latin typeface="Arial"/>
              <a:ea typeface="Arial"/>
              <a:cs typeface="Arial"/>
              <a:sym typeface="Arial"/>
            </a:endParaRPr>
          </a:p>
          <a:p>
            <a:pPr indent="0" lvl="0" marL="12700" marR="0" rtl="0" algn="l">
              <a:lnSpc>
                <a:spcPct val="117619"/>
              </a:lnSpc>
              <a:spcBef>
                <a:spcPts val="0"/>
              </a:spcBef>
              <a:spcAft>
                <a:spcPts val="0"/>
              </a:spcAft>
              <a:buNone/>
            </a:pPr>
            <a:r>
              <a:rPr lang="en-US" sz="1050">
                <a:latin typeface="Arial"/>
                <a:ea typeface="Arial"/>
                <a:cs typeface="Arial"/>
                <a:sym typeface="Arial"/>
              </a:rPr>
              <a:t>W&amp;B</a:t>
            </a:r>
            <a:endParaRPr sz="1050">
              <a:latin typeface="Arial"/>
              <a:ea typeface="Arial"/>
              <a:cs typeface="Arial"/>
              <a:sym typeface="Arial"/>
            </a:endParaRPr>
          </a:p>
        </p:txBody>
      </p:sp>
      <p:sp>
        <p:nvSpPr>
          <p:cNvPr id="606" name="Google Shape;606;p52"/>
          <p:cNvSpPr txBox="1"/>
          <p:nvPr/>
        </p:nvSpPr>
        <p:spPr>
          <a:xfrm>
            <a:off x="901151" y="8272965"/>
            <a:ext cx="1496060" cy="313690"/>
          </a:xfrm>
          <a:prstGeom prst="rect">
            <a:avLst/>
          </a:prstGeom>
          <a:noFill/>
          <a:ln>
            <a:noFill/>
          </a:ln>
        </p:spPr>
        <p:txBody>
          <a:bodyPr anchorCtr="0" anchor="t" bIns="0" lIns="0" spcFirstLastPara="1" rIns="0" wrap="square" tIns="0">
            <a:noAutofit/>
          </a:bodyPr>
          <a:lstStyle/>
          <a:p>
            <a:pPr indent="0" lvl="0" marL="12700" marR="5080" rtl="0" algn="l">
              <a:lnSpc>
                <a:spcPct val="115238"/>
              </a:lnSpc>
              <a:spcBef>
                <a:spcPts val="0"/>
              </a:spcBef>
              <a:spcAft>
                <a:spcPts val="0"/>
              </a:spcAft>
              <a:buNone/>
            </a:pPr>
            <a:r>
              <a:rPr lang="en-US" sz="1050">
                <a:latin typeface="Arial"/>
                <a:ea typeface="Arial"/>
                <a:cs typeface="Arial"/>
                <a:sym typeface="Arial"/>
              </a:rPr>
              <a:t>Operational Check Flight Weight and Balance</a:t>
            </a:r>
            <a:endParaRPr sz="1050">
              <a:latin typeface="Arial"/>
              <a:ea typeface="Arial"/>
              <a:cs typeface="Arial"/>
              <a:sym typeface="Arial"/>
            </a:endParaRPr>
          </a:p>
        </p:txBody>
      </p:sp>
      <p:sp>
        <p:nvSpPr>
          <p:cNvPr id="607" name="Google Shape;607;p52"/>
          <p:cNvSpPr txBox="1"/>
          <p:nvPr/>
        </p:nvSpPr>
        <p:spPr>
          <a:xfrm>
            <a:off x="443963" y="8579277"/>
            <a:ext cx="2004060" cy="774065"/>
          </a:xfrm>
          <a:prstGeom prst="rect">
            <a:avLst/>
          </a:prstGeom>
          <a:noFill/>
          <a:ln>
            <a:noFill/>
          </a:ln>
        </p:spPr>
        <p:txBody>
          <a:bodyPr anchorCtr="0" anchor="t" bIns="0" lIns="0" spcFirstLastPara="1" rIns="0" wrap="square" tIns="0">
            <a:noAutofit/>
          </a:bodyPr>
          <a:lstStyle/>
          <a:p>
            <a:pPr indent="0" lvl="0" marL="12700" marR="5080" rtl="0" algn="l">
              <a:lnSpc>
                <a:spcPct val="115238"/>
              </a:lnSpc>
              <a:spcBef>
                <a:spcPts val="0"/>
              </a:spcBef>
              <a:spcAft>
                <a:spcPts val="0"/>
              </a:spcAft>
              <a:buNone/>
            </a:pPr>
            <a:r>
              <a:rPr lang="en-US" sz="1050">
                <a:latin typeface="Arial"/>
                <a:ea typeface="Arial"/>
                <a:cs typeface="Arial"/>
                <a:sym typeface="Arial"/>
              </a:rPr>
              <a:t>P/C/W  Previously Complied With RT	Retirement</a:t>
            </a:r>
            <a:endParaRPr sz="1050">
              <a:latin typeface="Arial"/>
              <a:ea typeface="Arial"/>
              <a:cs typeface="Arial"/>
              <a:sym typeface="Arial"/>
            </a:endParaRPr>
          </a:p>
          <a:p>
            <a:pPr indent="-12700" lvl="0" marL="12700" marR="419100" rtl="0" algn="l">
              <a:lnSpc>
                <a:spcPct val="114285"/>
              </a:lnSpc>
              <a:spcBef>
                <a:spcPts val="10"/>
              </a:spcBef>
              <a:spcAft>
                <a:spcPts val="0"/>
              </a:spcAft>
              <a:buNone/>
            </a:pPr>
            <a:r>
              <a:rPr lang="en-US" sz="1050">
                <a:latin typeface="Arial"/>
                <a:ea typeface="Arial"/>
                <a:cs typeface="Arial"/>
                <a:sym typeface="Arial"/>
              </a:rPr>
              <a:t>SB	Service Bulletin VFR	Visual Flight Rules</a:t>
            </a:r>
            <a:endParaRPr sz="1050">
              <a:latin typeface="Arial"/>
              <a:ea typeface="Arial"/>
              <a:cs typeface="Arial"/>
              <a:sym typeface="Arial"/>
            </a:endParaRPr>
          </a:p>
          <a:p>
            <a:pPr indent="0" lvl="0" marL="12700" marR="0" rtl="0" algn="l">
              <a:lnSpc>
                <a:spcPct val="112380"/>
              </a:lnSpc>
              <a:spcBef>
                <a:spcPts val="0"/>
              </a:spcBef>
              <a:spcAft>
                <a:spcPts val="0"/>
              </a:spcAft>
              <a:buNone/>
            </a:pPr>
            <a:r>
              <a:rPr lang="en-US" sz="1050">
                <a:latin typeface="Arial"/>
                <a:ea typeface="Arial"/>
                <a:cs typeface="Arial"/>
                <a:sym typeface="Arial"/>
              </a:rPr>
              <a:t>XMSN  Transmission</a:t>
            </a:r>
            <a:endParaRPr sz="1050">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611" name="Shape 611"/>
        <p:cNvGrpSpPr/>
        <p:nvPr/>
      </p:nvGrpSpPr>
      <p:grpSpPr>
        <a:xfrm>
          <a:off x="0" y="0"/>
          <a:ext cx="0" cy="0"/>
          <a:chOff x="0" y="0"/>
          <a:chExt cx="0" cy="0"/>
        </a:xfrm>
      </p:grpSpPr>
      <p:sp>
        <p:nvSpPr>
          <p:cNvPr id="612" name="Google Shape;612;p53"/>
          <p:cNvSpPr txBox="1"/>
          <p:nvPr/>
        </p:nvSpPr>
        <p:spPr>
          <a:xfrm>
            <a:off x="444500" y="531391"/>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C-1/R-0/09-1-15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613" name="Google Shape;613;p53"/>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14" name="Google Shape;614;p53"/>
          <p:cNvSpPr txBox="1"/>
          <p:nvPr/>
        </p:nvSpPr>
        <p:spPr>
          <a:xfrm>
            <a:off x="1934972" y="3575486"/>
            <a:ext cx="3899535" cy="2540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800" u="sng">
                <a:latin typeface="Arial"/>
                <a:ea typeface="Arial"/>
                <a:cs typeface="Arial"/>
                <a:sym typeface="Arial"/>
              </a:rPr>
              <a:t>SECTION C – AIRCRAFT RECORDS</a:t>
            </a:r>
            <a:endParaRPr sz="1800">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8" name="Shape 618"/>
        <p:cNvGrpSpPr/>
        <p:nvPr/>
      </p:nvGrpSpPr>
      <p:grpSpPr>
        <a:xfrm>
          <a:off x="0" y="0"/>
          <a:ext cx="0" cy="0"/>
          <a:chOff x="0" y="0"/>
          <a:chExt cx="0" cy="0"/>
        </a:xfrm>
      </p:grpSpPr>
      <p:sp>
        <p:nvSpPr>
          <p:cNvPr id="619" name="Google Shape;619;p54"/>
          <p:cNvSpPr txBox="1"/>
          <p:nvPr/>
        </p:nvSpPr>
        <p:spPr>
          <a:xfrm>
            <a:off x="444365" y="531391"/>
            <a:ext cx="6887845" cy="8361680"/>
          </a:xfrm>
          <a:prstGeom prst="rect">
            <a:avLst/>
          </a:prstGeom>
          <a:noFill/>
          <a:ln>
            <a:noFill/>
          </a:ln>
        </p:spPr>
        <p:txBody>
          <a:bodyPr anchorCtr="0" anchor="t" bIns="0" lIns="0" spcFirstLastPara="1" rIns="0" wrap="square" tIns="0">
            <a:noAutofit/>
          </a:bodyPr>
          <a:lstStyle/>
          <a:p>
            <a:pPr indent="0" lvl="0" marL="0" marR="289560" rtl="0" algn="r">
              <a:lnSpc>
                <a:spcPct val="100000"/>
              </a:lnSpc>
              <a:spcBef>
                <a:spcPts val="0"/>
              </a:spcBef>
              <a:spcAft>
                <a:spcPts val="0"/>
              </a:spcAft>
              <a:buNone/>
            </a:pPr>
            <a:r>
              <a:rPr lang="en-US" sz="1400">
                <a:latin typeface="Courier New"/>
                <a:ea typeface="Courier New"/>
                <a:cs typeface="Courier New"/>
                <a:sym typeface="Courier New"/>
              </a:rPr>
              <a:t>C-2/R-0/09-1-15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HELICOPTER LOG BOOKS</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6000"/>
              </a:lnSpc>
              <a:spcBef>
                <a:spcPts val="0"/>
              </a:spcBef>
              <a:spcAft>
                <a:spcPts val="0"/>
              </a:spcAft>
              <a:buNone/>
            </a:pPr>
            <a:r>
              <a:rPr lang="en-US" sz="1050">
                <a:latin typeface="Arial"/>
                <a:ea typeface="Arial"/>
                <a:cs typeface="Arial"/>
                <a:sym typeface="Arial"/>
              </a:rPr>
              <a:t>The  Helicopter  Log  Book  along  with  the  Deferred  Maintenance  Log  constitutes  the  Aircraft  Maintenance  Log required  by  FAR  135.  All  non-cosmetic  discrepancies  and  the  corrective  action  taken  shall  be  recorded  in  the Helicopter Log Book. At least 5 days of logbook sheets shall remain in the aircraft Log Book. All Log Book pages past 5 days will be stored in the maintenance office and in the appropriate binder assigned to that aircraft.  135.65 (b)(c) &amp; 135.439).</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Storing logbook pages</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Logbooks are part of the permanent record for the aircraft and are maintained for the life of the aircraft. All Log Book pages past 5 days will be sent to the aircrafts base of record to be stored in the appropriate binder assigned to that aircraft. They should be available to mechanics and audits.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Log book pages will remain at the hangar where the aircraft is permanently assigned and NOT shipped to temporary reassignments. If you have any questions regarding storing logbooks contact the Director of Maintenance.</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Correcting Log Books</a:t>
            </a:r>
            <a:endParaRPr sz="1050">
              <a:latin typeface="Arial"/>
              <a:ea typeface="Arial"/>
              <a:cs typeface="Arial"/>
              <a:sym typeface="Arial"/>
            </a:endParaRPr>
          </a:p>
          <a:p>
            <a:pPr indent="0" lvl="0" marL="12700" marR="29209" rtl="0" algn="just">
              <a:lnSpc>
                <a:spcPct val="191400"/>
              </a:lnSpc>
              <a:spcBef>
                <a:spcPts val="10"/>
              </a:spcBef>
              <a:spcAft>
                <a:spcPts val="0"/>
              </a:spcAft>
              <a:buNone/>
            </a:pPr>
            <a:r>
              <a:rPr lang="en-US" sz="1050">
                <a:latin typeface="Arial"/>
                <a:ea typeface="Arial"/>
                <a:cs typeface="Arial"/>
                <a:sym typeface="Arial"/>
              </a:rPr>
              <a:t>Logbook correction procedures include the Current Day and Addendum methods to correct the maintenance record. The Addendum log entries will be utilized to correct errors occurring in the historical maintenance record.</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Current Day Corrections</a:t>
            </a:r>
            <a:r>
              <a:rPr lang="en-US" sz="1050">
                <a:latin typeface="Arial"/>
                <a:ea typeface="Arial"/>
                <a:cs typeface="Arial"/>
                <a:sym typeface="Arial"/>
              </a:rPr>
              <a:t>;</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A  single  horizontal  line  will  be  drawn  through  the  text  requiring  correction.   Write  the  correction  as  close  to  the original text as possible to maintain legibility. Initial as close to the correction as possible.</a:t>
            </a:r>
            <a:endParaRPr sz="1050">
              <a:latin typeface="Arial"/>
              <a:ea typeface="Arial"/>
              <a:cs typeface="Arial"/>
              <a:sym typeface="Arial"/>
            </a:endParaRPr>
          </a:p>
          <a:p>
            <a:pPr indent="0" lvl="0" marL="0" marR="0" rtl="0" algn="l">
              <a:lnSpc>
                <a:spcPct val="100000"/>
              </a:lnSpc>
              <a:spcBef>
                <a:spcPts val="51"/>
              </a:spcBef>
              <a:spcAft>
                <a:spcPts val="0"/>
              </a:spcAft>
              <a:buNone/>
            </a:pPr>
            <a:r>
              <a:t/>
            </a:r>
            <a:endParaRPr sz="1000">
              <a:latin typeface="Times New Roman"/>
              <a:ea typeface="Times New Roman"/>
              <a:cs typeface="Times New Roman"/>
              <a:sym typeface="Times New Roman"/>
            </a:endParaRPr>
          </a:p>
          <a:p>
            <a:pPr indent="-12700" lvl="0" marL="12700" marR="6350" rtl="0" algn="just">
              <a:lnSpc>
                <a:spcPct val="115238"/>
              </a:lnSpc>
              <a:spcBef>
                <a:spcPts val="0"/>
              </a:spcBef>
              <a:spcAft>
                <a:spcPts val="0"/>
              </a:spcAft>
              <a:buNone/>
            </a:pPr>
            <a:r>
              <a:rPr lang="en-US" sz="1050">
                <a:latin typeface="Arial"/>
                <a:ea typeface="Arial"/>
                <a:cs typeface="Arial"/>
                <a:sym typeface="Arial"/>
              </a:rPr>
              <a:t>If the correction is to be made to a portion of the Aircraft Log required by FAR 43.9 or 43.11, the person making the correction must be the same as the person whose signature and certificate are the return to service for the entry.</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Addendum Log Entries</a:t>
            </a:r>
            <a:r>
              <a:rPr lang="en-US" sz="1050">
                <a:latin typeface="Arial"/>
                <a:ea typeface="Arial"/>
                <a:cs typeface="Arial"/>
                <a:sym typeface="Arial"/>
              </a:rPr>
              <a:t>;</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900"/>
              </a:lnSpc>
              <a:spcBef>
                <a:spcPts val="0"/>
              </a:spcBef>
              <a:spcAft>
                <a:spcPts val="0"/>
              </a:spcAft>
              <a:buNone/>
            </a:pPr>
            <a:r>
              <a:rPr lang="en-US" sz="1050">
                <a:latin typeface="Arial"/>
                <a:ea typeface="Arial"/>
                <a:cs typeface="Arial"/>
                <a:sym typeface="Arial"/>
              </a:rPr>
              <a:t>Will be used when making corrections to either the “Aircraft Information” or “Maintenance Record” sections of the aircraft logbook. It must  be entered by an appropriately rated maintenance technician and will include a reference to the log page number(s) and date(s) of the page(s) that the error(s) occurred on. The correction will be entered in accordance with FAR 43.9.</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In the event that the entry is made to correct errors in the “Aircraft Information” section, make corrections to data using a single line / initial method.</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12700" lvl="0" marL="12700" marR="6350" rtl="0" algn="just">
              <a:lnSpc>
                <a:spcPct val="95700"/>
              </a:lnSpc>
              <a:spcBef>
                <a:spcPts val="0"/>
              </a:spcBef>
              <a:spcAft>
                <a:spcPts val="0"/>
              </a:spcAft>
              <a:buNone/>
            </a:pPr>
            <a:r>
              <a:rPr lang="en-US" sz="1050">
                <a:latin typeface="Arial"/>
                <a:ea typeface="Arial"/>
                <a:cs typeface="Arial"/>
                <a:sym typeface="Arial"/>
              </a:rPr>
              <a:t>If any math errors have been carried forward over multiple pages, the current page with the latest math error will be corrected by a single line threw the error and the correct times written as close as possible. Additionally, a entry on the log page shall be written up;</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4285"/>
              </a:lnSpc>
              <a:spcBef>
                <a:spcPts val="0"/>
              </a:spcBef>
              <a:spcAft>
                <a:spcPts val="0"/>
              </a:spcAft>
              <a:buNone/>
            </a:pPr>
            <a:r>
              <a:rPr lang="en-US" sz="1050">
                <a:latin typeface="Arial"/>
                <a:ea typeface="Arial"/>
                <a:cs typeface="Arial"/>
                <a:sym typeface="Arial"/>
              </a:rPr>
              <a:t>“Math  error  of  log  page  0057.”         The  corrective  action  will  read  “  Airframe  (</a:t>
            </a:r>
            <a:r>
              <a:rPr i="1" lang="en-US" sz="1050">
                <a:latin typeface="Arial"/>
                <a:ea typeface="Arial"/>
                <a:cs typeface="Arial"/>
                <a:sym typeface="Arial"/>
              </a:rPr>
              <a:t>or  Engine,  or  Hobbs,  etc</a:t>
            </a:r>
            <a:r>
              <a:rPr lang="en-US" sz="1050">
                <a:latin typeface="Arial"/>
                <a:ea typeface="Arial"/>
                <a:cs typeface="Arial"/>
                <a:sym typeface="Arial"/>
              </a:rPr>
              <a:t>.)  time corrected.”</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10160" rtl="0" algn="just">
              <a:lnSpc>
                <a:spcPct val="115238"/>
              </a:lnSpc>
              <a:spcBef>
                <a:spcPts val="0"/>
              </a:spcBef>
              <a:spcAft>
                <a:spcPts val="0"/>
              </a:spcAft>
              <a:buNone/>
            </a:pPr>
            <a:r>
              <a:rPr lang="en-US" sz="1050">
                <a:latin typeface="Arial"/>
                <a:ea typeface="Arial"/>
                <a:cs typeface="Arial"/>
                <a:sym typeface="Arial"/>
              </a:rPr>
              <a:t>Using a single line / initial method </a:t>
            </a:r>
            <a:r>
              <a:rPr b="1" i="1" lang="en-US" sz="1050" u="sng">
                <a:latin typeface="Arial"/>
                <a:ea typeface="Arial"/>
                <a:cs typeface="Arial"/>
                <a:sym typeface="Arial"/>
              </a:rPr>
              <a:t>only</a:t>
            </a:r>
            <a:r>
              <a:rPr b="1" i="1" lang="en-US" sz="1050">
                <a:latin typeface="Arial"/>
                <a:ea typeface="Arial"/>
                <a:cs typeface="Arial"/>
                <a:sym typeface="Arial"/>
              </a:rPr>
              <a:t> </a:t>
            </a:r>
            <a:r>
              <a:rPr lang="en-US" sz="1050">
                <a:latin typeface="Arial"/>
                <a:ea typeface="Arial"/>
                <a:cs typeface="Arial"/>
                <a:sym typeface="Arial"/>
              </a:rPr>
              <a:t>on the current log page the day the error was discovered. DO NOT go back thru all previous pages with the error and cross out times to the beginning of the error.</a:t>
            </a:r>
            <a:endParaRPr sz="1050">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3" name="Shape 623"/>
        <p:cNvGrpSpPr/>
        <p:nvPr/>
      </p:nvGrpSpPr>
      <p:grpSpPr>
        <a:xfrm>
          <a:off x="0" y="0"/>
          <a:ext cx="0" cy="0"/>
          <a:chOff x="0" y="0"/>
          <a:chExt cx="0" cy="0"/>
        </a:xfrm>
      </p:grpSpPr>
      <p:sp>
        <p:nvSpPr>
          <p:cNvPr id="624" name="Google Shape;624;p55"/>
          <p:cNvSpPr txBox="1"/>
          <p:nvPr/>
        </p:nvSpPr>
        <p:spPr>
          <a:xfrm>
            <a:off x="443561" y="531391"/>
            <a:ext cx="6887845" cy="8593455"/>
          </a:xfrm>
          <a:prstGeom prst="rect">
            <a:avLst/>
          </a:prstGeom>
          <a:noFill/>
          <a:ln>
            <a:noFill/>
          </a:ln>
        </p:spPr>
        <p:txBody>
          <a:bodyPr anchorCtr="0" anchor="t" bIns="0" lIns="0" spcFirstLastPara="1" rIns="0" wrap="square" tIns="0">
            <a:noAutofit/>
          </a:bodyPr>
          <a:lstStyle/>
          <a:p>
            <a:pPr indent="0" lvl="0" marL="0" marR="288290" rtl="0" algn="r">
              <a:lnSpc>
                <a:spcPct val="100000"/>
              </a:lnSpc>
              <a:spcBef>
                <a:spcPts val="0"/>
              </a:spcBef>
              <a:spcAft>
                <a:spcPts val="0"/>
              </a:spcAft>
              <a:buNone/>
            </a:pPr>
            <a:r>
              <a:rPr lang="en-US" sz="1400">
                <a:latin typeface="Courier New"/>
                <a:ea typeface="Courier New"/>
                <a:cs typeface="Courier New"/>
                <a:sym typeface="Courier New"/>
              </a:rPr>
              <a:t>C-3/R-0/09-1-15</a:t>
            </a:r>
            <a:endParaRPr sz="1400">
              <a:latin typeface="Courier New"/>
              <a:ea typeface="Courier New"/>
              <a:cs typeface="Courier New"/>
              <a:sym typeface="Courier New"/>
            </a:endParaRPr>
          </a:p>
          <a:p>
            <a:pPr indent="-634" lvl="0" marL="13334"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ENGINE CHANGE LOG BOOK PROCEDURES</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634" lvl="0" marL="13334" marR="0" rtl="0" algn="l">
              <a:lnSpc>
                <a:spcPct val="100000"/>
              </a:lnSpc>
              <a:spcBef>
                <a:spcPts val="0"/>
              </a:spcBef>
              <a:spcAft>
                <a:spcPts val="0"/>
              </a:spcAft>
              <a:buNone/>
            </a:pPr>
            <a:r>
              <a:rPr lang="en-US" sz="1050" u="sng">
                <a:latin typeface="Arial"/>
                <a:ea typeface="Arial"/>
                <a:cs typeface="Arial"/>
                <a:sym typeface="Arial"/>
              </a:rPr>
              <a:t>Logbook procedures for engine changes</a:t>
            </a:r>
            <a:r>
              <a:rPr lang="en-US" sz="1050">
                <a:latin typeface="Arial"/>
                <a:ea typeface="Arial"/>
                <a:cs typeface="Arial"/>
                <a:sym typeface="Arial"/>
              </a:rPr>
              <a:t>;</a:t>
            </a:r>
            <a:endParaRPr sz="1050">
              <a:latin typeface="Arial"/>
              <a:ea typeface="Arial"/>
              <a:cs typeface="Arial"/>
              <a:sym typeface="Arial"/>
            </a:endParaRPr>
          </a:p>
          <a:p>
            <a:pPr indent="0" lvl="0" marL="0" marR="0" rtl="0" algn="l">
              <a:lnSpc>
                <a:spcPct val="100000"/>
              </a:lnSpc>
              <a:spcBef>
                <a:spcPts val="13"/>
              </a:spcBef>
              <a:spcAft>
                <a:spcPts val="0"/>
              </a:spcAft>
              <a:buNone/>
            </a:pPr>
            <a:r>
              <a:t/>
            </a:r>
            <a:endParaRPr sz="1000">
              <a:latin typeface="Times New Roman"/>
              <a:ea typeface="Times New Roman"/>
              <a:cs typeface="Times New Roman"/>
              <a:sym typeface="Times New Roman"/>
            </a:endParaRPr>
          </a:p>
          <a:p>
            <a:pPr indent="-229234" lvl="0" marL="241934" marR="5080" rtl="0" algn="just">
              <a:lnSpc>
                <a:spcPct val="111500"/>
              </a:lnSpc>
              <a:spcBef>
                <a:spcPts val="0"/>
              </a:spcBef>
              <a:spcAft>
                <a:spcPts val="0"/>
              </a:spcAft>
              <a:buSzPts val="1050"/>
              <a:buFont typeface="Arial"/>
              <a:buChar char="•"/>
            </a:pPr>
            <a:r>
              <a:rPr lang="en-US" sz="1050">
                <a:latin typeface="Arial"/>
                <a:ea typeface="Arial"/>
                <a:cs typeface="Arial"/>
                <a:sym typeface="Arial"/>
              </a:rPr>
              <a:t>Enter  discrepancy  on  the  current  log  page  indicating  that  the  engine  requires  removal  for  (state  reason  for removal).</a:t>
            </a:r>
            <a:endParaRPr sz="1050">
              <a:latin typeface="Arial"/>
              <a:ea typeface="Arial"/>
              <a:cs typeface="Arial"/>
              <a:sym typeface="Arial"/>
            </a:endParaRPr>
          </a:p>
          <a:p>
            <a:pPr indent="-229234" lvl="0" marL="241934" marR="5715" rtl="0" algn="just">
              <a:lnSpc>
                <a:spcPct val="110500"/>
              </a:lnSpc>
              <a:spcBef>
                <a:spcPts val="10"/>
              </a:spcBef>
              <a:spcAft>
                <a:spcPts val="0"/>
              </a:spcAft>
              <a:buSzPts val="1050"/>
              <a:buFont typeface="Arial"/>
              <a:buChar char="•"/>
            </a:pPr>
            <a:r>
              <a:rPr lang="en-US" sz="1050">
                <a:latin typeface="Arial"/>
                <a:ea typeface="Arial"/>
                <a:cs typeface="Arial"/>
                <a:sym typeface="Arial"/>
              </a:rPr>
              <a:t>Enter  discrepancy  on  the  next  log  page  indicating  that  the  engine  requires  installation  for  (state  reason  as indicated for removal).</a:t>
            </a:r>
            <a:endParaRPr sz="1050">
              <a:latin typeface="Arial"/>
              <a:ea typeface="Arial"/>
              <a:cs typeface="Arial"/>
              <a:sym typeface="Arial"/>
            </a:endParaRPr>
          </a:p>
          <a:p>
            <a:pPr indent="-228600" lvl="0" marL="241300" marR="5715" rtl="0" algn="just">
              <a:lnSpc>
                <a:spcPct val="111000"/>
              </a:lnSpc>
              <a:spcBef>
                <a:spcPts val="5"/>
              </a:spcBef>
              <a:spcAft>
                <a:spcPts val="0"/>
              </a:spcAft>
              <a:buSzPts val="1050"/>
              <a:buFont typeface="Arial"/>
              <a:buChar char="•"/>
            </a:pPr>
            <a:r>
              <a:rPr lang="en-US" sz="1050">
                <a:latin typeface="Arial"/>
                <a:ea typeface="Arial"/>
                <a:cs typeface="Arial"/>
                <a:sym typeface="Arial"/>
              </a:rPr>
              <a:t>Immediately after the Engine removal entry, enter, if applicable, a discrepancy or discrepancies for the removal reinstallation of any sub-components from the engine that will be installed on the replacement engine, followed by your name and certificate number. Close the log page.</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If possible, do not include any other discrepancies on this log page.</a:t>
            </a:r>
            <a:endParaRPr sz="1050">
              <a:latin typeface="Arial"/>
              <a:ea typeface="Arial"/>
              <a:cs typeface="Arial"/>
              <a:sym typeface="Arial"/>
            </a:endParaRPr>
          </a:p>
          <a:p>
            <a:pPr indent="-228600" lvl="0" marL="241300" marR="5080" rtl="0" algn="just">
              <a:lnSpc>
                <a:spcPct val="111000"/>
              </a:lnSpc>
              <a:spcBef>
                <a:spcPts val="5"/>
              </a:spcBef>
              <a:spcAft>
                <a:spcPts val="0"/>
              </a:spcAft>
              <a:buSzPts val="1050"/>
              <a:buFont typeface="Arial"/>
              <a:buChar char="•"/>
            </a:pPr>
            <a:r>
              <a:rPr lang="en-US" sz="1050">
                <a:latin typeface="Arial"/>
                <a:ea typeface="Arial"/>
                <a:cs typeface="Arial"/>
                <a:sym typeface="Arial"/>
              </a:rPr>
              <a:t>Upon removal of the engine, complete the corrective action section of the log page, by making a statement in accordance  with  14  CFR  43.9,  that  the  engine  has  been  removed,  to  include  entries  in  the  engine  logbook. Complete parts tags.</a:t>
            </a:r>
            <a:endParaRPr sz="1050">
              <a:latin typeface="Arial"/>
              <a:ea typeface="Arial"/>
              <a:cs typeface="Arial"/>
              <a:sym typeface="Arial"/>
            </a:endParaRPr>
          </a:p>
          <a:p>
            <a:pPr indent="-228600" lvl="0" marL="241300" marR="5715" rtl="0" algn="just">
              <a:lnSpc>
                <a:spcPct val="111100"/>
              </a:lnSpc>
              <a:spcBef>
                <a:spcPts val="5"/>
              </a:spcBef>
              <a:spcAft>
                <a:spcPts val="0"/>
              </a:spcAft>
              <a:buSzPts val="1050"/>
              <a:buFont typeface="Arial"/>
              <a:buChar char="•"/>
            </a:pPr>
            <a:r>
              <a:rPr lang="en-US" sz="1050">
                <a:latin typeface="Arial"/>
                <a:ea typeface="Arial"/>
                <a:cs typeface="Arial"/>
                <a:sym typeface="Arial"/>
              </a:rPr>
              <a:t>If  sub-components are  required  to  be  transferred from  the  removed  engine to  the  replacement  engine,  upon removal of the sub-components from the removed engine and installation on replacement engine, complete the corrective action section of the first log page, by making the statement in accordance with 14 CFR 43.9, that the sub-components have been transferred, to include the engine logbook entries and complete  tags.</a:t>
            </a:r>
            <a:endParaRPr sz="1050">
              <a:latin typeface="Arial"/>
              <a:ea typeface="Arial"/>
              <a:cs typeface="Arial"/>
              <a:sym typeface="Arial"/>
            </a:endParaRPr>
          </a:p>
          <a:p>
            <a:pPr indent="-228600" lvl="0" marL="241300" marR="5080" rtl="0" algn="just">
              <a:lnSpc>
                <a:spcPct val="133333"/>
              </a:lnSpc>
              <a:spcBef>
                <a:spcPts val="60"/>
              </a:spcBef>
              <a:spcAft>
                <a:spcPts val="0"/>
              </a:spcAft>
              <a:buSzPts val="1050"/>
              <a:buFont typeface="Arial"/>
              <a:buChar char="•"/>
            </a:pPr>
            <a:r>
              <a:rPr lang="en-US" sz="1050">
                <a:latin typeface="Arial"/>
                <a:ea typeface="Arial"/>
                <a:cs typeface="Arial"/>
                <a:sym typeface="Arial"/>
              </a:rPr>
              <a:t>Other discrepancies entered on this log page may either be corrected and signed off in accordance with 14 CFR 43.(preferred) or (to expedite) be transferred to the next log page with an entry indicating the transfer. (Example:</a:t>
            </a:r>
            <a:endParaRPr sz="1050">
              <a:latin typeface="Arial"/>
              <a:ea typeface="Arial"/>
              <a:cs typeface="Arial"/>
              <a:sym typeface="Arial"/>
            </a:endParaRPr>
          </a:p>
          <a:p>
            <a:pPr indent="0" lvl="0" marL="241300" marR="7620" rtl="0" algn="l">
              <a:lnSpc>
                <a:spcPct val="132380"/>
              </a:lnSpc>
              <a:spcBef>
                <a:spcPts val="10"/>
              </a:spcBef>
              <a:spcAft>
                <a:spcPts val="0"/>
              </a:spcAft>
              <a:buNone/>
            </a:pPr>
            <a:r>
              <a:rPr lang="en-US" sz="1050">
                <a:latin typeface="Arial"/>
                <a:ea typeface="Arial"/>
                <a:cs typeface="Arial"/>
                <a:sym typeface="Arial"/>
              </a:rPr>
              <a:t>“ACTT, Date, R/H AFT pax lights in overhead flickering is transferred to log page XXXXXX.”), followed by your name and certificate number.</a:t>
            </a:r>
            <a:endParaRPr sz="1050">
              <a:latin typeface="Arial"/>
              <a:ea typeface="Arial"/>
              <a:cs typeface="Arial"/>
              <a:sym typeface="Arial"/>
            </a:endParaRPr>
          </a:p>
          <a:p>
            <a:pPr indent="-228600" lvl="0" marL="241300" marR="6985" rtl="0" algn="just">
              <a:lnSpc>
                <a:spcPct val="133333"/>
              </a:lnSpc>
              <a:spcBef>
                <a:spcPts val="5"/>
              </a:spcBef>
              <a:spcAft>
                <a:spcPts val="0"/>
              </a:spcAft>
              <a:buSzPts val="1050"/>
              <a:buFont typeface="Arial"/>
              <a:buChar char="•"/>
            </a:pPr>
            <a:r>
              <a:rPr lang="en-US" sz="1050">
                <a:latin typeface="Arial"/>
                <a:ea typeface="Arial"/>
                <a:cs typeface="Arial"/>
                <a:sym typeface="Arial"/>
              </a:rPr>
              <a:t>Initiate  next  Aircraft  Status  Form  as  normal,  transferring  airframe  and  remaining  engine  information  (if applicable). Enter the new engine information in the appropriate sections.</a:t>
            </a:r>
            <a:endParaRPr sz="1050">
              <a:latin typeface="Arial"/>
              <a:ea typeface="Arial"/>
              <a:cs typeface="Arial"/>
              <a:sym typeface="Arial"/>
            </a:endParaRPr>
          </a:p>
          <a:p>
            <a:pPr indent="-228600" lvl="0" marL="241300" marR="0" rtl="0" algn="l">
              <a:lnSpc>
                <a:spcPct val="100000"/>
              </a:lnSpc>
              <a:spcBef>
                <a:spcPts val="60"/>
              </a:spcBef>
              <a:spcAft>
                <a:spcPts val="0"/>
              </a:spcAft>
              <a:buSzPts val="1050"/>
              <a:buFont typeface="Arial"/>
              <a:buChar char="•"/>
            </a:pPr>
            <a:r>
              <a:rPr lang="en-US" sz="1050">
                <a:latin typeface="Arial"/>
                <a:ea typeface="Arial"/>
                <a:cs typeface="Arial"/>
                <a:sym typeface="Arial"/>
              </a:rPr>
              <a:t>Enter discrepancy for compliance with any required operational checks (MOC).</a:t>
            </a:r>
            <a:endParaRPr sz="1050">
              <a:latin typeface="Arial"/>
              <a:ea typeface="Arial"/>
              <a:cs typeface="Arial"/>
              <a:sym typeface="Arial"/>
            </a:endParaRPr>
          </a:p>
          <a:p>
            <a:pPr indent="-228600" lvl="0" marL="241300" marR="5715" rtl="0" algn="just">
              <a:lnSpc>
                <a:spcPct val="111000"/>
              </a:lnSpc>
              <a:spcBef>
                <a:spcPts val="5"/>
              </a:spcBef>
              <a:spcAft>
                <a:spcPts val="0"/>
              </a:spcAft>
              <a:buSzPts val="1050"/>
              <a:buFont typeface="Arial"/>
              <a:buChar char="•"/>
            </a:pPr>
            <a:r>
              <a:rPr lang="en-US" sz="1050">
                <a:latin typeface="Arial"/>
                <a:ea typeface="Arial"/>
                <a:cs typeface="Arial"/>
                <a:sym typeface="Arial"/>
              </a:rPr>
              <a:t>Upon installation of engine, complete the corrective action section of the log page, by making a statement in accordance with 14 CFR 43.9, that the engine has been installed, to include the engine logbook entries. Scan and email the log pages(s) to whichever base is the home of record for that aircraft.</a:t>
            </a:r>
            <a:endParaRPr sz="1050">
              <a:latin typeface="Arial"/>
              <a:ea typeface="Arial"/>
              <a:cs typeface="Arial"/>
              <a:sym typeface="Arial"/>
            </a:endParaRPr>
          </a:p>
          <a:p>
            <a:pPr indent="-228600" lvl="0" marL="241300" marR="0" rtl="0" algn="l">
              <a:lnSpc>
                <a:spcPct val="100000"/>
              </a:lnSpc>
              <a:spcBef>
                <a:spcPts val="145"/>
              </a:spcBef>
              <a:spcAft>
                <a:spcPts val="0"/>
              </a:spcAft>
              <a:buSzPts val="1050"/>
              <a:buFont typeface="Arial"/>
              <a:buChar char="•"/>
            </a:pPr>
            <a:r>
              <a:rPr lang="en-US" sz="1050">
                <a:latin typeface="Arial"/>
                <a:ea typeface="Arial"/>
                <a:cs typeface="Arial"/>
                <a:sym typeface="Arial"/>
              </a:rPr>
              <a:t>Complete corrective actions and required documentation for all other items on log page.</a:t>
            </a:r>
            <a:endParaRPr sz="1050">
              <a:latin typeface="Arial"/>
              <a:ea typeface="Arial"/>
              <a:cs typeface="Arial"/>
              <a:sym typeface="Arial"/>
            </a:endParaRPr>
          </a:p>
          <a:p>
            <a:pPr indent="-227965" lvl="0" marL="240665" marR="0" rtl="0" algn="l">
              <a:lnSpc>
                <a:spcPct val="100000"/>
              </a:lnSpc>
              <a:spcBef>
                <a:spcPts val="145"/>
              </a:spcBef>
              <a:spcAft>
                <a:spcPts val="0"/>
              </a:spcAft>
              <a:buSzPts val="1050"/>
              <a:buFont typeface="Arial"/>
              <a:buChar char="•"/>
            </a:pPr>
            <a:r>
              <a:rPr lang="en-US" sz="1050">
                <a:latin typeface="Arial"/>
                <a:ea typeface="Arial"/>
                <a:cs typeface="Arial"/>
                <a:sym typeface="Arial"/>
              </a:rPr>
              <a:t>Close the log page.</a:t>
            </a:r>
            <a:endParaRPr sz="1050">
              <a:latin typeface="Arial"/>
              <a:ea typeface="Arial"/>
              <a:cs typeface="Arial"/>
              <a:sym typeface="Arial"/>
            </a:endParaRPr>
          </a:p>
          <a:p>
            <a:pPr indent="-227965" lvl="0" marL="240665" marR="0" rtl="0" algn="l">
              <a:lnSpc>
                <a:spcPct val="100000"/>
              </a:lnSpc>
              <a:spcBef>
                <a:spcPts val="130"/>
              </a:spcBef>
              <a:spcAft>
                <a:spcPts val="0"/>
              </a:spcAft>
              <a:buSzPts val="1050"/>
              <a:buFont typeface="Arial"/>
              <a:buChar char="•"/>
            </a:pPr>
            <a:r>
              <a:rPr lang="en-US" sz="1050">
                <a:latin typeface="Arial"/>
                <a:ea typeface="Arial"/>
                <a:cs typeface="Arial"/>
                <a:sym typeface="Arial"/>
              </a:rPr>
              <a:t>Initiate next log page as normal.</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413384" lvl="0" marL="413384" marR="6350" rtl="0" algn="just">
              <a:lnSpc>
                <a:spcPct val="95700"/>
              </a:lnSpc>
              <a:spcBef>
                <a:spcPts val="0"/>
              </a:spcBef>
              <a:spcAft>
                <a:spcPts val="0"/>
              </a:spcAft>
              <a:buNone/>
            </a:pPr>
            <a:r>
              <a:rPr b="1" lang="en-US" sz="1050">
                <a:latin typeface="Arial"/>
                <a:ea typeface="Arial"/>
                <a:cs typeface="Arial"/>
                <a:sym typeface="Arial"/>
              </a:rPr>
              <a:t>Note: </a:t>
            </a:r>
            <a:r>
              <a:rPr lang="en-US" sz="1050">
                <a:latin typeface="Arial"/>
                <a:ea typeface="Arial"/>
                <a:cs typeface="Arial"/>
                <a:sym typeface="Arial"/>
              </a:rPr>
              <a:t>If the engine is not loaded in the CALM or a new status sheet did not get printed for the engine, the CALM report  for  the  removed  engine  will  be  updated  by  pen  and  ink  with  the  installed  engine  information.  All inspections and the next component due will be determined and updated prior to return to service.</a:t>
            </a:r>
            <a:endParaRPr sz="1050">
              <a:latin typeface="Arial"/>
              <a:ea typeface="Arial"/>
              <a:cs typeface="Arial"/>
              <a:sym typeface="Arial"/>
            </a:endParaRPr>
          </a:p>
          <a:p>
            <a:pPr indent="0" lvl="0" marL="0" marR="0" rtl="0" algn="l">
              <a:lnSpc>
                <a:spcPct val="100000"/>
              </a:lnSpc>
              <a:spcBef>
                <a:spcPts val="50"/>
              </a:spcBef>
              <a:spcAft>
                <a:spcPts val="0"/>
              </a:spcAft>
              <a:buNone/>
            </a:pPr>
            <a:r>
              <a:t/>
            </a:r>
            <a:endParaRPr sz="9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100" u="sng">
                <a:latin typeface="Arial"/>
                <a:ea typeface="Arial"/>
                <a:cs typeface="Arial"/>
                <a:sym typeface="Arial"/>
              </a:rPr>
              <a:t>RECORDS LOCATION</a:t>
            </a:r>
            <a:endParaRPr sz="1100">
              <a:latin typeface="Arial"/>
              <a:ea typeface="Arial"/>
              <a:cs typeface="Arial"/>
              <a:sym typeface="Arial"/>
            </a:endParaRPr>
          </a:p>
          <a:p>
            <a:pPr indent="0" lvl="0" marL="0" marR="0" rtl="0" algn="l">
              <a:lnSpc>
                <a:spcPct val="100000"/>
              </a:lnSpc>
              <a:spcBef>
                <a:spcPts val="1"/>
              </a:spcBef>
              <a:spcAft>
                <a:spcPts val="0"/>
              </a:spcAft>
              <a:buNone/>
            </a:pPr>
            <a:r>
              <a:t/>
            </a:r>
            <a:endParaRPr sz="1050">
              <a:latin typeface="Times New Roman"/>
              <a:ea typeface="Times New Roman"/>
              <a:cs typeface="Times New Roman"/>
              <a:sym typeface="Times New Roman"/>
            </a:endParaRPr>
          </a:p>
          <a:p>
            <a:pPr indent="-634" lvl="0" marL="13334" marR="6350" rtl="0" algn="just">
              <a:lnSpc>
                <a:spcPct val="95700"/>
              </a:lnSpc>
              <a:spcBef>
                <a:spcPts val="0"/>
              </a:spcBef>
              <a:spcAft>
                <a:spcPts val="0"/>
              </a:spcAft>
              <a:buNone/>
            </a:pPr>
            <a:r>
              <a:rPr lang="en-US" sz="1050">
                <a:latin typeface="Arial"/>
                <a:ea typeface="Arial"/>
                <a:cs typeface="Arial"/>
                <a:sym typeface="Arial"/>
              </a:rPr>
              <a:t>The Helicopter Log Book, the Aircraft Status CALM Report and the current Deferred Maintenance Log shall remain in the aircraft whenever it is flown. When an aircraft is transferred, the current Deferred Maintenance Log and the updated Aircraft Log Book will remain with the aircraft and constitute the current status for that aircraft (135.23 &amp;</a:t>
            </a:r>
            <a:endParaRPr sz="1050">
              <a:latin typeface="Arial"/>
              <a:ea typeface="Arial"/>
              <a:cs typeface="Arial"/>
              <a:sym typeface="Arial"/>
            </a:endParaRPr>
          </a:p>
          <a:p>
            <a:pPr indent="-634" lvl="0" marL="13334" marR="0" rtl="0" algn="l">
              <a:lnSpc>
                <a:spcPct val="115238"/>
              </a:lnSpc>
              <a:spcBef>
                <a:spcPts val="0"/>
              </a:spcBef>
              <a:spcAft>
                <a:spcPts val="0"/>
              </a:spcAft>
              <a:buNone/>
            </a:pPr>
            <a:r>
              <a:rPr lang="en-US" sz="1050">
                <a:latin typeface="Arial"/>
                <a:ea typeface="Arial"/>
                <a:cs typeface="Arial"/>
                <a:sym typeface="Arial"/>
              </a:rPr>
              <a:t>135.65 (a)).</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634" lvl="0" marL="13334" marR="5715" rtl="0" algn="just">
              <a:lnSpc>
                <a:spcPct val="95700"/>
              </a:lnSpc>
              <a:spcBef>
                <a:spcPts val="0"/>
              </a:spcBef>
              <a:spcAft>
                <a:spcPts val="0"/>
              </a:spcAft>
              <a:buNone/>
            </a:pPr>
            <a:r>
              <a:rPr lang="en-US" sz="1050">
                <a:latin typeface="Arial"/>
                <a:ea typeface="Arial"/>
                <a:cs typeface="Arial"/>
                <a:sym typeface="Arial"/>
              </a:rPr>
              <a:t>All  other  maintenance  documents  will  either  reside  in  Homer  or  Fairbanks  depending  on  where  the  aircraft  is stationed.   All maintenance paperwork will remain on file for a period of 24 Months.   The only exception is CAMP inspections which will be replaced as each recurring inspection is completed.</a:t>
            </a:r>
            <a:endParaRPr sz="105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96" name="Shape 96"/>
        <p:cNvGrpSpPr/>
        <p:nvPr/>
      </p:nvGrpSpPr>
      <p:grpSpPr>
        <a:xfrm>
          <a:off x="0" y="0"/>
          <a:ext cx="0" cy="0"/>
          <a:chOff x="0" y="0"/>
          <a:chExt cx="0" cy="0"/>
        </a:xfrm>
      </p:grpSpPr>
      <p:sp>
        <p:nvSpPr>
          <p:cNvPr id="97" name="Google Shape;97;p11"/>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8" name="Google Shape;98;p11"/>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9" name="Google Shape;99;p11"/>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0" name="Google Shape;100;p11"/>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1" name="Google Shape;101;p11"/>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2" name="Google Shape;102;p11"/>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3" name="Google Shape;103;p11"/>
          <p:cNvSpPr txBox="1"/>
          <p:nvPr/>
        </p:nvSpPr>
        <p:spPr>
          <a:xfrm>
            <a:off x="444365" y="714270"/>
            <a:ext cx="6885940" cy="2210435"/>
          </a:xfrm>
          <a:prstGeom prst="rect">
            <a:avLst/>
          </a:prstGeom>
          <a:noFill/>
          <a:ln>
            <a:noFill/>
          </a:ln>
        </p:spPr>
        <p:txBody>
          <a:bodyPr anchorCtr="0" anchor="t" bIns="0" lIns="0" spcFirstLastPara="1" rIns="0" wrap="square" tIns="0">
            <a:noAutofit/>
          </a:bodyPr>
          <a:lstStyle/>
          <a:p>
            <a:pPr indent="0" lvl="0" marL="0" marR="501015" rtl="0" algn="r">
              <a:lnSpc>
                <a:spcPct val="100000"/>
              </a:lnSpc>
              <a:spcBef>
                <a:spcPts val="0"/>
              </a:spcBef>
              <a:spcAft>
                <a:spcPts val="0"/>
              </a:spcAft>
              <a:buNone/>
            </a:pPr>
            <a:r>
              <a:rPr lang="en-US" sz="1400">
                <a:latin typeface="Courier New"/>
                <a:ea typeface="Courier New"/>
                <a:cs typeface="Courier New"/>
                <a:sym typeface="Courier New"/>
              </a:rPr>
              <a:t>v/R-0/09-1-15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INDEX OF TEMPORARY REVISIONS</a:t>
            </a:r>
            <a:endParaRPr sz="1050">
              <a:latin typeface="Arial"/>
              <a:ea typeface="Arial"/>
              <a:cs typeface="Arial"/>
              <a:sym typeface="Arial"/>
            </a:endParaRPr>
          </a:p>
          <a:p>
            <a:pPr indent="0" lvl="0" marL="0" marR="0" rtl="0" algn="l">
              <a:lnSpc>
                <a:spcPct val="100000"/>
              </a:lnSpc>
              <a:spcBef>
                <a:spcPts val="13"/>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500"/>
              </a:lnSpc>
              <a:spcBef>
                <a:spcPts val="0"/>
              </a:spcBef>
              <a:spcAft>
                <a:spcPts val="0"/>
              </a:spcAft>
              <a:buNone/>
            </a:pPr>
            <a:r>
              <a:rPr lang="en-US" sz="1050">
                <a:latin typeface="Arial"/>
                <a:ea typeface="Arial"/>
                <a:cs typeface="Arial"/>
                <a:sym typeface="Arial"/>
              </a:rPr>
              <a:t>This  is  a  STAND  ALONE  document  with  its  own  numbering  and  approval  system.  No  attempt  will  be  made  to incorporated temporary revision numbering changes on this page to the GMM Table of Contents or List of Effected pages.   The  Date  Approved  stamps  at  bottom  of  page  will  reflect  dates  of  approval  of  most  current  </a:t>
            </a:r>
            <a:r>
              <a:rPr i="1" lang="en-US" sz="1050">
                <a:latin typeface="Arial"/>
                <a:ea typeface="Arial"/>
                <a:cs typeface="Arial"/>
                <a:sym typeface="Arial"/>
              </a:rPr>
              <a:t>temporary revision</a:t>
            </a:r>
            <a:r>
              <a:rPr lang="en-US" sz="1050">
                <a:latin typeface="Arial"/>
                <a:ea typeface="Arial"/>
                <a:cs typeface="Arial"/>
                <a:sym typeface="Arial"/>
              </a:rPr>
              <a:t>.</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The  Index  of  Temporary  Revisions  will  list  the  current  GMM Revision  number  –  Temporary  Item  number  (TR#), Section, Page, brief Description of the revision and date. The Temporary Revision (TR) shall be inserted before the affected page in the CAMP and complied with when completing the inspection interval. Temporary Revisions shall be maintained with the completed inspection intervals paperwork until 1) intervals next inspection, or 2) incorporated into CAMP.</a:t>
            </a:r>
            <a:endParaRPr sz="1050">
              <a:latin typeface="Arial"/>
              <a:ea typeface="Arial"/>
              <a:cs typeface="Arial"/>
              <a:sym typeface="Arial"/>
            </a:endParaRPr>
          </a:p>
        </p:txBody>
      </p:sp>
      <p:sp>
        <p:nvSpPr>
          <p:cNvPr id="104" name="Google Shape;104;p11"/>
          <p:cNvSpPr/>
          <p:nvPr/>
        </p:nvSpPr>
        <p:spPr>
          <a:xfrm>
            <a:off x="2253995" y="3241548"/>
            <a:ext cx="4078604" cy="152400"/>
          </a:xfrm>
          <a:custGeom>
            <a:rect b="b" l="l" r="r" t="t"/>
            <a:pathLst>
              <a:path extrusionOk="0" h="120000" w="120000">
                <a:moveTo>
                  <a:pt x="0" y="120000"/>
                </a:moveTo>
                <a:lnTo>
                  <a:pt x="119988" y="120000"/>
                </a:lnTo>
                <a:lnTo>
                  <a:pt x="11998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5" name="Google Shape;105;p11"/>
          <p:cNvSpPr/>
          <p:nvPr/>
        </p:nvSpPr>
        <p:spPr>
          <a:xfrm>
            <a:off x="2253995" y="3409188"/>
            <a:ext cx="4078604" cy="152400"/>
          </a:xfrm>
          <a:custGeom>
            <a:rect b="b" l="l" r="r" t="t"/>
            <a:pathLst>
              <a:path extrusionOk="0" h="120000" w="120000">
                <a:moveTo>
                  <a:pt x="0" y="119999"/>
                </a:moveTo>
                <a:lnTo>
                  <a:pt x="119988" y="119999"/>
                </a:lnTo>
                <a:lnTo>
                  <a:pt x="119988" y="0"/>
                </a:lnTo>
                <a:lnTo>
                  <a:pt x="0" y="0"/>
                </a:lnTo>
                <a:lnTo>
                  <a:pt x="0" y="1199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6" name="Google Shape;106;p11"/>
          <p:cNvSpPr/>
          <p:nvPr/>
        </p:nvSpPr>
        <p:spPr>
          <a:xfrm>
            <a:off x="2253995" y="3576828"/>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7" name="Google Shape;107;p11"/>
          <p:cNvSpPr/>
          <p:nvPr/>
        </p:nvSpPr>
        <p:spPr>
          <a:xfrm>
            <a:off x="2253995" y="3744467"/>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8" name="Google Shape;108;p11"/>
          <p:cNvSpPr/>
          <p:nvPr/>
        </p:nvSpPr>
        <p:spPr>
          <a:xfrm>
            <a:off x="2253995" y="3913632"/>
            <a:ext cx="4078604" cy="152400"/>
          </a:xfrm>
          <a:custGeom>
            <a:rect b="b" l="l" r="r" t="t"/>
            <a:pathLst>
              <a:path extrusionOk="0" h="120000" w="120000">
                <a:moveTo>
                  <a:pt x="0" y="120000"/>
                </a:moveTo>
                <a:lnTo>
                  <a:pt x="119988" y="120000"/>
                </a:lnTo>
                <a:lnTo>
                  <a:pt x="11998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9" name="Google Shape;109;p11"/>
          <p:cNvSpPr/>
          <p:nvPr/>
        </p:nvSpPr>
        <p:spPr>
          <a:xfrm>
            <a:off x="2253995" y="4081271"/>
            <a:ext cx="4078604" cy="152400"/>
          </a:xfrm>
          <a:custGeom>
            <a:rect b="b" l="l" r="r" t="t"/>
            <a:pathLst>
              <a:path extrusionOk="0" h="120000" w="120000">
                <a:moveTo>
                  <a:pt x="0" y="120000"/>
                </a:moveTo>
                <a:lnTo>
                  <a:pt x="119988" y="120000"/>
                </a:lnTo>
                <a:lnTo>
                  <a:pt x="11998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0" name="Google Shape;110;p11"/>
          <p:cNvSpPr/>
          <p:nvPr/>
        </p:nvSpPr>
        <p:spPr>
          <a:xfrm>
            <a:off x="2253995" y="4248899"/>
            <a:ext cx="4078604" cy="152400"/>
          </a:xfrm>
          <a:custGeom>
            <a:rect b="b" l="l" r="r" t="t"/>
            <a:pathLst>
              <a:path extrusionOk="0" h="120000" w="120000">
                <a:moveTo>
                  <a:pt x="0" y="120009"/>
                </a:moveTo>
                <a:lnTo>
                  <a:pt x="119988" y="120009"/>
                </a:lnTo>
                <a:lnTo>
                  <a:pt x="119988" y="0"/>
                </a:lnTo>
                <a:lnTo>
                  <a:pt x="0" y="0"/>
                </a:lnTo>
                <a:lnTo>
                  <a:pt x="0" y="12000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1" name="Google Shape;111;p11"/>
          <p:cNvSpPr/>
          <p:nvPr/>
        </p:nvSpPr>
        <p:spPr>
          <a:xfrm>
            <a:off x="2253995" y="4416552"/>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2" name="Google Shape;112;p11"/>
          <p:cNvSpPr/>
          <p:nvPr/>
        </p:nvSpPr>
        <p:spPr>
          <a:xfrm>
            <a:off x="2253995" y="4584204"/>
            <a:ext cx="4078604" cy="154305"/>
          </a:xfrm>
          <a:custGeom>
            <a:rect b="b" l="l" r="r" t="t"/>
            <a:pathLst>
              <a:path extrusionOk="0" h="120000" w="120000">
                <a:moveTo>
                  <a:pt x="0" y="119694"/>
                </a:moveTo>
                <a:lnTo>
                  <a:pt x="119988" y="119694"/>
                </a:lnTo>
                <a:lnTo>
                  <a:pt x="119988" y="0"/>
                </a:lnTo>
                <a:lnTo>
                  <a:pt x="0" y="0"/>
                </a:lnTo>
                <a:lnTo>
                  <a:pt x="0" y="11969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3" name="Google Shape;113;p11"/>
          <p:cNvSpPr/>
          <p:nvPr/>
        </p:nvSpPr>
        <p:spPr>
          <a:xfrm>
            <a:off x="2253995" y="4751832"/>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4" name="Google Shape;114;p11"/>
          <p:cNvSpPr/>
          <p:nvPr/>
        </p:nvSpPr>
        <p:spPr>
          <a:xfrm>
            <a:off x="2253995" y="4920983"/>
            <a:ext cx="4078604" cy="152400"/>
          </a:xfrm>
          <a:custGeom>
            <a:rect b="b" l="l" r="r" t="t"/>
            <a:pathLst>
              <a:path extrusionOk="0" h="120000" w="120000">
                <a:moveTo>
                  <a:pt x="0" y="120009"/>
                </a:moveTo>
                <a:lnTo>
                  <a:pt x="119988" y="120009"/>
                </a:lnTo>
                <a:lnTo>
                  <a:pt x="119988" y="0"/>
                </a:lnTo>
                <a:lnTo>
                  <a:pt x="0" y="0"/>
                </a:lnTo>
                <a:lnTo>
                  <a:pt x="0" y="12000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5" name="Google Shape;115;p11"/>
          <p:cNvSpPr/>
          <p:nvPr/>
        </p:nvSpPr>
        <p:spPr>
          <a:xfrm>
            <a:off x="2116835" y="5088635"/>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6" name="Google Shape;116;p11"/>
          <p:cNvSpPr/>
          <p:nvPr/>
        </p:nvSpPr>
        <p:spPr>
          <a:xfrm>
            <a:off x="2188464" y="5088635"/>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7" name="Google Shape;117;p11"/>
          <p:cNvSpPr/>
          <p:nvPr/>
        </p:nvSpPr>
        <p:spPr>
          <a:xfrm>
            <a:off x="2253995" y="5088635"/>
            <a:ext cx="4078604" cy="152400"/>
          </a:xfrm>
          <a:custGeom>
            <a:rect b="b" l="l" r="r" t="t"/>
            <a:pathLst>
              <a:path extrusionOk="0" h="120000" w="120000">
                <a:moveTo>
                  <a:pt x="0" y="120000"/>
                </a:moveTo>
                <a:lnTo>
                  <a:pt x="119988" y="120000"/>
                </a:lnTo>
                <a:lnTo>
                  <a:pt x="11998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8" name="Google Shape;118;p11"/>
          <p:cNvSpPr/>
          <p:nvPr/>
        </p:nvSpPr>
        <p:spPr>
          <a:xfrm>
            <a:off x="2116835" y="5256276"/>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9" name="Google Shape;119;p11"/>
          <p:cNvSpPr/>
          <p:nvPr/>
        </p:nvSpPr>
        <p:spPr>
          <a:xfrm>
            <a:off x="2188464" y="5256276"/>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0" name="Google Shape;120;p11"/>
          <p:cNvSpPr/>
          <p:nvPr/>
        </p:nvSpPr>
        <p:spPr>
          <a:xfrm>
            <a:off x="2253995" y="5256276"/>
            <a:ext cx="4078604" cy="152400"/>
          </a:xfrm>
          <a:custGeom>
            <a:rect b="b" l="l" r="r" t="t"/>
            <a:pathLst>
              <a:path extrusionOk="0" h="120000" w="120000">
                <a:moveTo>
                  <a:pt x="0" y="120000"/>
                </a:moveTo>
                <a:lnTo>
                  <a:pt x="119988" y="120000"/>
                </a:lnTo>
                <a:lnTo>
                  <a:pt x="11998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1" name="Google Shape;121;p11"/>
          <p:cNvSpPr/>
          <p:nvPr/>
        </p:nvSpPr>
        <p:spPr>
          <a:xfrm>
            <a:off x="2116835" y="5423915"/>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2" name="Google Shape;122;p11"/>
          <p:cNvSpPr/>
          <p:nvPr/>
        </p:nvSpPr>
        <p:spPr>
          <a:xfrm>
            <a:off x="2188464" y="5423915"/>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3" name="Google Shape;123;p11"/>
          <p:cNvSpPr/>
          <p:nvPr/>
        </p:nvSpPr>
        <p:spPr>
          <a:xfrm>
            <a:off x="2253995" y="5423915"/>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4" name="Google Shape;124;p11"/>
          <p:cNvSpPr/>
          <p:nvPr/>
        </p:nvSpPr>
        <p:spPr>
          <a:xfrm>
            <a:off x="2116835" y="5591555"/>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5" name="Google Shape;125;p11"/>
          <p:cNvSpPr/>
          <p:nvPr/>
        </p:nvSpPr>
        <p:spPr>
          <a:xfrm>
            <a:off x="2188464" y="5591555"/>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6" name="Google Shape;126;p11"/>
          <p:cNvSpPr/>
          <p:nvPr/>
        </p:nvSpPr>
        <p:spPr>
          <a:xfrm>
            <a:off x="2253995" y="5591555"/>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7" name="Google Shape;127;p11"/>
          <p:cNvSpPr/>
          <p:nvPr/>
        </p:nvSpPr>
        <p:spPr>
          <a:xfrm>
            <a:off x="2116835" y="5759196"/>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8" name="Google Shape;128;p11"/>
          <p:cNvSpPr/>
          <p:nvPr/>
        </p:nvSpPr>
        <p:spPr>
          <a:xfrm>
            <a:off x="2188464" y="5759196"/>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9" name="Google Shape;129;p11"/>
          <p:cNvSpPr/>
          <p:nvPr/>
        </p:nvSpPr>
        <p:spPr>
          <a:xfrm>
            <a:off x="2253995" y="5759208"/>
            <a:ext cx="4078604" cy="154305"/>
          </a:xfrm>
          <a:custGeom>
            <a:rect b="b" l="l" r="r" t="t"/>
            <a:pathLst>
              <a:path extrusionOk="0" h="120000" w="120000">
                <a:moveTo>
                  <a:pt x="0" y="119694"/>
                </a:moveTo>
                <a:lnTo>
                  <a:pt x="119988" y="119694"/>
                </a:lnTo>
                <a:lnTo>
                  <a:pt x="119988" y="0"/>
                </a:lnTo>
                <a:lnTo>
                  <a:pt x="0" y="0"/>
                </a:lnTo>
                <a:lnTo>
                  <a:pt x="0" y="11969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0" name="Google Shape;130;p11"/>
          <p:cNvSpPr/>
          <p:nvPr/>
        </p:nvSpPr>
        <p:spPr>
          <a:xfrm>
            <a:off x="1531619" y="5926835"/>
            <a:ext cx="66040" cy="154305"/>
          </a:xfrm>
          <a:custGeom>
            <a:rect b="b" l="l" r="r" t="t"/>
            <a:pathLst>
              <a:path extrusionOk="0" h="120000" w="120000">
                <a:moveTo>
                  <a:pt x="0" y="119704"/>
                </a:moveTo>
                <a:lnTo>
                  <a:pt x="119075" y="119704"/>
                </a:lnTo>
                <a:lnTo>
                  <a:pt x="119075"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1" name="Google Shape;131;p11"/>
          <p:cNvSpPr/>
          <p:nvPr/>
        </p:nvSpPr>
        <p:spPr>
          <a:xfrm>
            <a:off x="982980" y="5926835"/>
            <a:ext cx="548640" cy="154305"/>
          </a:xfrm>
          <a:custGeom>
            <a:rect b="b" l="l" r="r" t="t"/>
            <a:pathLst>
              <a:path extrusionOk="0" h="120000" w="120000">
                <a:moveTo>
                  <a:pt x="0" y="119704"/>
                </a:moveTo>
                <a:lnTo>
                  <a:pt x="120000" y="119704"/>
                </a:lnTo>
                <a:lnTo>
                  <a:pt x="120000"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2" name="Google Shape;132;p11"/>
          <p:cNvSpPr/>
          <p:nvPr/>
        </p:nvSpPr>
        <p:spPr>
          <a:xfrm>
            <a:off x="1603247" y="5926835"/>
            <a:ext cx="66040" cy="154305"/>
          </a:xfrm>
          <a:custGeom>
            <a:rect b="b" l="l" r="r" t="t"/>
            <a:pathLst>
              <a:path extrusionOk="0" h="120000" w="120000">
                <a:moveTo>
                  <a:pt x="0" y="119704"/>
                </a:moveTo>
                <a:lnTo>
                  <a:pt x="119078" y="119704"/>
                </a:lnTo>
                <a:lnTo>
                  <a:pt x="11907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3" name="Google Shape;133;p11"/>
          <p:cNvSpPr/>
          <p:nvPr/>
        </p:nvSpPr>
        <p:spPr>
          <a:xfrm>
            <a:off x="2116835" y="5926835"/>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4" name="Google Shape;134;p11"/>
          <p:cNvSpPr/>
          <p:nvPr/>
        </p:nvSpPr>
        <p:spPr>
          <a:xfrm>
            <a:off x="1668779" y="5926835"/>
            <a:ext cx="448309" cy="154305"/>
          </a:xfrm>
          <a:custGeom>
            <a:rect b="b" l="l" r="r" t="t"/>
            <a:pathLst>
              <a:path extrusionOk="0" h="120000" w="120000">
                <a:moveTo>
                  <a:pt x="0" y="119704"/>
                </a:moveTo>
                <a:lnTo>
                  <a:pt x="119932" y="119704"/>
                </a:lnTo>
                <a:lnTo>
                  <a:pt x="119932"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5" name="Google Shape;135;p11"/>
          <p:cNvSpPr/>
          <p:nvPr/>
        </p:nvSpPr>
        <p:spPr>
          <a:xfrm>
            <a:off x="2188464" y="5926835"/>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6" name="Google Shape;136;p11"/>
          <p:cNvSpPr/>
          <p:nvPr/>
        </p:nvSpPr>
        <p:spPr>
          <a:xfrm>
            <a:off x="2253995" y="5926835"/>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7" name="Google Shape;137;p11"/>
          <p:cNvSpPr/>
          <p:nvPr/>
        </p:nvSpPr>
        <p:spPr>
          <a:xfrm>
            <a:off x="1531619" y="6096000"/>
            <a:ext cx="66040" cy="152400"/>
          </a:xfrm>
          <a:custGeom>
            <a:rect b="b" l="l" r="r" t="t"/>
            <a:pathLst>
              <a:path extrusionOk="0" h="120000" w="120000">
                <a:moveTo>
                  <a:pt x="0" y="120000"/>
                </a:moveTo>
                <a:lnTo>
                  <a:pt x="119075" y="120000"/>
                </a:lnTo>
                <a:lnTo>
                  <a:pt x="119075"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8" name="Google Shape;138;p11"/>
          <p:cNvSpPr/>
          <p:nvPr/>
        </p:nvSpPr>
        <p:spPr>
          <a:xfrm>
            <a:off x="982980" y="6096000"/>
            <a:ext cx="548640" cy="152400"/>
          </a:xfrm>
          <a:custGeom>
            <a:rect b="b" l="l" r="r" t="t"/>
            <a:pathLst>
              <a:path extrusionOk="0" h="120000" w="120000">
                <a:moveTo>
                  <a:pt x="0" y="120000"/>
                </a:moveTo>
                <a:lnTo>
                  <a:pt x="120000" y="120000"/>
                </a:lnTo>
                <a:lnTo>
                  <a:pt x="120000"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9" name="Google Shape;139;p11"/>
          <p:cNvSpPr/>
          <p:nvPr/>
        </p:nvSpPr>
        <p:spPr>
          <a:xfrm>
            <a:off x="1603247" y="6096000"/>
            <a:ext cx="66040" cy="152400"/>
          </a:xfrm>
          <a:custGeom>
            <a:rect b="b" l="l" r="r" t="t"/>
            <a:pathLst>
              <a:path extrusionOk="0" h="120000" w="120000">
                <a:moveTo>
                  <a:pt x="0" y="120000"/>
                </a:moveTo>
                <a:lnTo>
                  <a:pt x="119078" y="120000"/>
                </a:lnTo>
                <a:lnTo>
                  <a:pt x="11907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0" name="Google Shape;140;p11"/>
          <p:cNvSpPr/>
          <p:nvPr/>
        </p:nvSpPr>
        <p:spPr>
          <a:xfrm>
            <a:off x="2116835" y="6096000"/>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1" name="Google Shape;141;p11"/>
          <p:cNvSpPr/>
          <p:nvPr/>
        </p:nvSpPr>
        <p:spPr>
          <a:xfrm>
            <a:off x="1668779" y="6096000"/>
            <a:ext cx="448309" cy="152400"/>
          </a:xfrm>
          <a:custGeom>
            <a:rect b="b" l="l" r="r" t="t"/>
            <a:pathLst>
              <a:path extrusionOk="0" h="120000" w="120000">
                <a:moveTo>
                  <a:pt x="0" y="120000"/>
                </a:moveTo>
                <a:lnTo>
                  <a:pt x="119932" y="120000"/>
                </a:lnTo>
                <a:lnTo>
                  <a:pt x="119932"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2" name="Google Shape;142;p11"/>
          <p:cNvSpPr/>
          <p:nvPr/>
        </p:nvSpPr>
        <p:spPr>
          <a:xfrm>
            <a:off x="2188464" y="6096000"/>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3" name="Google Shape;143;p11"/>
          <p:cNvSpPr/>
          <p:nvPr/>
        </p:nvSpPr>
        <p:spPr>
          <a:xfrm>
            <a:off x="2253995" y="6096000"/>
            <a:ext cx="4078604" cy="152400"/>
          </a:xfrm>
          <a:custGeom>
            <a:rect b="b" l="l" r="r" t="t"/>
            <a:pathLst>
              <a:path extrusionOk="0" h="120000" w="120000">
                <a:moveTo>
                  <a:pt x="0" y="120000"/>
                </a:moveTo>
                <a:lnTo>
                  <a:pt x="119988" y="120000"/>
                </a:lnTo>
                <a:lnTo>
                  <a:pt x="11998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4" name="Google Shape;144;p11"/>
          <p:cNvSpPr/>
          <p:nvPr/>
        </p:nvSpPr>
        <p:spPr>
          <a:xfrm>
            <a:off x="1531619" y="6263640"/>
            <a:ext cx="66040" cy="152400"/>
          </a:xfrm>
          <a:custGeom>
            <a:rect b="b" l="l" r="r" t="t"/>
            <a:pathLst>
              <a:path extrusionOk="0" h="120000" w="120000">
                <a:moveTo>
                  <a:pt x="0" y="120000"/>
                </a:moveTo>
                <a:lnTo>
                  <a:pt x="119075" y="120000"/>
                </a:lnTo>
                <a:lnTo>
                  <a:pt x="119075"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5" name="Google Shape;145;p11"/>
          <p:cNvSpPr/>
          <p:nvPr/>
        </p:nvSpPr>
        <p:spPr>
          <a:xfrm>
            <a:off x="982980" y="6263640"/>
            <a:ext cx="548640" cy="152400"/>
          </a:xfrm>
          <a:custGeom>
            <a:rect b="b" l="l" r="r" t="t"/>
            <a:pathLst>
              <a:path extrusionOk="0" h="120000" w="120000">
                <a:moveTo>
                  <a:pt x="0" y="120000"/>
                </a:moveTo>
                <a:lnTo>
                  <a:pt x="120000" y="120000"/>
                </a:lnTo>
                <a:lnTo>
                  <a:pt x="120000"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6" name="Google Shape;146;p11"/>
          <p:cNvSpPr/>
          <p:nvPr/>
        </p:nvSpPr>
        <p:spPr>
          <a:xfrm>
            <a:off x="1603247" y="6263640"/>
            <a:ext cx="66040" cy="152400"/>
          </a:xfrm>
          <a:custGeom>
            <a:rect b="b" l="l" r="r" t="t"/>
            <a:pathLst>
              <a:path extrusionOk="0" h="120000" w="120000">
                <a:moveTo>
                  <a:pt x="0" y="120000"/>
                </a:moveTo>
                <a:lnTo>
                  <a:pt x="119078" y="120000"/>
                </a:lnTo>
                <a:lnTo>
                  <a:pt x="11907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7" name="Google Shape;147;p11"/>
          <p:cNvSpPr/>
          <p:nvPr/>
        </p:nvSpPr>
        <p:spPr>
          <a:xfrm>
            <a:off x="2116835" y="6263640"/>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8" name="Google Shape;148;p11"/>
          <p:cNvSpPr/>
          <p:nvPr/>
        </p:nvSpPr>
        <p:spPr>
          <a:xfrm>
            <a:off x="1668779" y="6263640"/>
            <a:ext cx="448309" cy="152400"/>
          </a:xfrm>
          <a:custGeom>
            <a:rect b="b" l="l" r="r" t="t"/>
            <a:pathLst>
              <a:path extrusionOk="0" h="120000" w="120000">
                <a:moveTo>
                  <a:pt x="0" y="120000"/>
                </a:moveTo>
                <a:lnTo>
                  <a:pt x="119932" y="120000"/>
                </a:lnTo>
                <a:lnTo>
                  <a:pt x="119932"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9" name="Google Shape;149;p11"/>
          <p:cNvSpPr/>
          <p:nvPr/>
        </p:nvSpPr>
        <p:spPr>
          <a:xfrm>
            <a:off x="2188464" y="6263640"/>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0" name="Google Shape;150;p11"/>
          <p:cNvSpPr/>
          <p:nvPr/>
        </p:nvSpPr>
        <p:spPr>
          <a:xfrm>
            <a:off x="2253995" y="6263640"/>
            <a:ext cx="4078604" cy="152400"/>
          </a:xfrm>
          <a:custGeom>
            <a:rect b="b" l="l" r="r" t="t"/>
            <a:pathLst>
              <a:path extrusionOk="0" h="120000" w="120000">
                <a:moveTo>
                  <a:pt x="0" y="120000"/>
                </a:moveTo>
                <a:lnTo>
                  <a:pt x="119988" y="120000"/>
                </a:lnTo>
                <a:lnTo>
                  <a:pt x="11998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1" name="Google Shape;151;p11"/>
          <p:cNvSpPr/>
          <p:nvPr/>
        </p:nvSpPr>
        <p:spPr>
          <a:xfrm>
            <a:off x="1531619" y="6431279"/>
            <a:ext cx="66040" cy="154305"/>
          </a:xfrm>
          <a:custGeom>
            <a:rect b="b" l="l" r="r" t="t"/>
            <a:pathLst>
              <a:path extrusionOk="0" h="120000" w="120000">
                <a:moveTo>
                  <a:pt x="0" y="119704"/>
                </a:moveTo>
                <a:lnTo>
                  <a:pt x="119075" y="119704"/>
                </a:lnTo>
                <a:lnTo>
                  <a:pt x="119075"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2" name="Google Shape;152;p11"/>
          <p:cNvSpPr/>
          <p:nvPr/>
        </p:nvSpPr>
        <p:spPr>
          <a:xfrm>
            <a:off x="982980" y="6431292"/>
            <a:ext cx="548640" cy="154305"/>
          </a:xfrm>
          <a:custGeom>
            <a:rect b="b" l="l" r="r" t="t"/>
            <a:pathLst>
              <a:path extrusionOk="0" h="120000" w="120000">
                <a:moveTo>
                  <a:pt x="0" y="119694"/>
                </a:moveTo>
                <a:lnTo>
                  <a:pt x="120000" y="119694"/>
                </a:lnTo>
                <a:lnTo>
                  <a:pt x="120000" y="0"/>
                </a:lnTo>
                <a:lnTo>
                  <a:pt x="0" y="0"/>
                </a:lnTo>
                <a:lnTo>
                  <a:pt x="0" y="11969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3" name="Google Shape;153;p11"/>
          <p:cNvSpPr/>
          <p:nvPr/>
        </p:nvSpPr>
        <p:spPr>
          <a:xfrm>
            <a:off x="1603247" y="6431279"/>
            <a:ext cx="66040" cy="154305"/>
          </a:xfrm>
          <a:custGeom>
            <a:rect b="b" l="l" r="r" t="t"/>
            <a:pathLst>
              <a:path extrusionOk="0" h="120000" w="120000">
                <a:moveTo>
                  <a:pt x="0" y="119704"/>
                </a:moveTo>
                <a:lnTo>
                  <a:pt x="119078" y="119704"/>
                </a:lnTo>
                <a:lnTo>
                  <a:pt x="11907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4" name="Google Shape;154;p11"/>
          <p:cNvSpPr/>
          <p:nvPr/>
        </p:nvSpPr>
        <p:spPr>
          <a:xfrm>
            <a:off x="2116835" y="6431279"/>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5" name="Google Shape;155;p11"/>
          <p:cNvSpPr/>
          <p:nvPr/>
        </p:nvSpPr>
        <p:spPr>
          <a:xfrm>
            <a:off x="1668779" y="6431292"/>
            <a:ext cx="448309" cy="154305"/>
          </a:xfrm>
          <a:custGeom>
            <a:rect b="b" l="l" r="r" t="t"/>
            <a:pathLst>
              <a:path extrusionOk="0" h="120000" w="120000">
                <a:moveTo>
                  <a:pt x="0" y="119694"/>
                </a:moveTo>
                <a:lnTo>
                  <a:pt x="119932" y="119694"/>
                </a:lnTo>
                <a:lnTo>
                  <a:pt x="119932" y="0"/>
                </a:lnTo>
                <a:lnTo>
                  <a:pt x="0" y="0"/>
                </a:lnTo>
                <a:lnTo>
                  <a:pt x="0" y="11969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6" name="Google Shape;156;p11"/>
          <p:cNvSpPr/>
          <p:nvPr/>
        </p:nvSpPr>
        <p:spPr>
          <a:xfrm>
            <a:off x="2188464" y="6431279"/>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7" name="Google Shape;157;p11"/>
          <p:cNvSpPr/>
          <p:nvPr/>
        </p:nvSpPr>
        <p:spPr>
          <a:xfrm>
            <a:off x="2253995" y="6431292"/>
            <a:ext cx="4078604" cy="154305"/>
          </a:xfrm>
          <a:custGeom>
            <a:rect b="b" l="l" r="r" t="t"/>
            <a:pathLst>
              <a:path extrusionOk="0" h="120000" w="120000">
                <a:moveTo>
                  <a:pt x="0" y="119694"/>
                </a:moveTo>
                <a:lnTo>
                  <a:pt x="119988" y="119694"/>
                </a:lnTo>
                <a:lnTo>
                  <a:pt x="119988" y="0"/>
                </a:lnTo>
                <a:lnTo>
                  <a:pt x="0" y="0"/>
                </a:lnTo>
                <a:lnTo>
                  <a:pt x="0" y="11969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8" name="Google Shape;158;p11"/>
          <p:cNvSpPr/>
          <p:nvPr/>
        </p:nvSpPr>
        <p:spPr>
          <a:xfrm>
            <a:off x="1531619" y="6598919"/>
            <a:ext cx="66040" cy="154305"/>
          </a:xfrm>
          <a:custGeom>
            <a:rect b="b" l="l" r="r" t="t"/>
            <a:pathLst>
              <a:path extrusionOk="0" h="120000" w="120000">
                <a:moveTo>
                  <a:pt x="0" y="119704"/>
                </a:moveTo>
                <a:lnTo>
                  <a:pt x="119075" y="119704"/>
                </a:lnTo>
                <a:lnTo>
                  <a:pt x="119075"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9" name="Google Shape;159;p11"/>
          <p:cNvSpPr/>
          <p:nvPr/>
        </p:nvSpPr>
        <p:spPr>
          <a:xfrm>
            <a:off x="982980" y="6598919"/>
            <a:ext cx="548640" cy="154305"/>
          </a:xfrm>
          <a:custGeom>
            <a:rect b="b" l="l" r="r" t="t"/>
            <a:pathLst>
              <a:path extrusionOk="0" h="120000" w="120000">
                <a:moveTo>
                  <a:pt x="0" y="119704"/>
                </a:moveTo>
                <a:lnTo>
                  <a:pt x="120000" y="119704"/>
                </a:lnTo>
                <a:lnTo>
                  <a:pt x="120000"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0" name="Google Shape;160;p11"/>
          <p:cNvSpPr/>
          <p:nvPr/>
        </p:nvSpPr>
        <p:spPr>
          <a:xfrm>
            <a:off x="1603247" y="6598919"/>
            <a:ext cx="66040" cy="154305"/>
          </a:xfrm>
          <a:custGeom>
            <a:rect b="b" l="l" r="r" t="t"/>
            <a:pathLst>
              <a:path extrusionOk="0" h="120000" w="120000">
                <a:moveTo>
                  <a:pt x="0" y="119704"/>
                </a:moveTo>
                <a:lnTo>
                  <a:pt x="119078" y="119704"/>
                </a:lnTo>
                <a:lnTo>
                  <a:pt x="11907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1" name="Google Shape;161;p11"/>
          <p:cNvSpPr/>
          <p:nvPr/>
        </p:nvSpPr>
        <p:spPr>
          <a:xfrm>
            <a:off x="2116835" y="6598919"/>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2" name="Google Shape;162;p11"/>
          <p:cNvSpPr/>
          <p:nvPr/>
        </p:nvSpPr>
        <p:spPr>
          <a:xfrm>
            <a:off x="1668779" y="6598919"/>
            <a:ext cx="448309" cy="154305"/>
          </a:xfrm>
          <a:custGeom>
            <a:rect b="b" l="l" r="r" t="t"/>
            <a:pathLst>
              <a:path extrusionOk="0" h="120000" w="120000">
                <a:moveTo>
                  <a:pt x="0" y="119704"/>
                </a:moveTo>
                <a:lnTo>
                  <a:pt x="119932" y="119704"/>
                </a:lnTo>
                <a:lnTo>
                  <a:pt x="119932"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3" name="Google Shape;163;p11"/>
          <p:cNvSpPr/>
          <p:nvPr/>
        </p:nvSpPr>
        <p:spPr>
          <a:xfrm>
            <a:off x="2188464" y="6598919"/>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4" name="Google Shape;164;p11"/>
          <p:cNvSpPr/>
          <p:nvPr/>
        </p:nvSpPr>
        <p:spPr>
          <a:xfrm>
            <a:off x="2253995" y="6598919"/>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5" name="Google Shape;165;p11"/>
          <p:cNvSpPr/>
          <p:nvPr/>
        </p:nvSpPr>
        <p:spPr>
          <a:xfrm>
            <a:off x="1531619" y="6766559"/>
            <a:ext cx="66040" cy="154305"/>
          </a:xfrm>
          <a:custGeom>
            <a:rect b="b" l="l" r="r" t="t"/>
            <a:pathLst>
              <a:path extrusionOk="0" h="120000" w="120000">
                <a:moveTo>
                  <a:pt x="0" y="119704"/>
                </a:moveTo>
                <a:lnTo>
                  <a:pt x="119075" y="119704"/>
                </a:lnTo>
                <a:lnTo>
                  <a:pt x="119075"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6" name="Google Shape;166;p11"/>
          <p:cNvSpPr/>
          <p:nvPr/>
        </p:nvSpPr>
        <p:spPr>
          <a:xfrm>
            <a:off x="982980" y="6766559"/>
            <a:ext cx="548640" cy="154305"/>
          </a:xfrm>
          <a:custGeom>
            <a:rect b="b" l="l" r="r" t="t"/>
            <a:pathLst>
              <a:path extrusionOk="0" h="120000" w="120000">
                <a:moveTo>
                  <a:pt x="0" y="119704"/>
                </a:moveTo>
                <a:lnTo>
                  <a:pt x="120000" y="119704"/>
                </a:lnTo>
                <a:lnTo>
                  <a:pt x="120000"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7" name="Google Shape;167;p11"/>
          <p:cNvSpPr/>
          <p:nvPr/>
        </p:nvSpPr>
        <p:spPr>
          <a:xfrm>
            <a:off x="1603247" y="6766559"/>
            <a:ext cx="66040" cy="154305"/>
          </a:xfrm>
          <a:custGeom>
            <a:rect b="b" l="l" r="r" t="t"/>
            <a:pathLst>
              <a:path extrusionOk="0" h="120000" w="120000">
                <a:moveTo>
                  <a:pt x="0" y="119704"/>
                </a:moveTo>
                <a:lnTo>
                  <a:pt x="119078" y="119704"/>
                </a:lnTo>
                <a:lnTo>
                  <a:pt x="11907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8" name="Google Shape;168;p11"/>
          <p:cNvSpPr/>
          <p:nvPr/>
        </p:nvSpPr>
        <p:spPr>
          <a:xfrm>
            <a:off x="2116835" y="6766559"/>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9" name="Google Shape;169;p11"/>
          <p:cNvSpPr/>
          <p:nvPr/>
        </p:nvSpPr>
        <p:spPr>
          <a:xfrm>
            <a:off x="1668779" y="6766559"/>
            <a:ext cx="448309" cy="154305"/>
          </a:xfrm>
          <a:custGeom>
            <a:rect b="b" l="l" r="r" t="t"/>
            <a:pathLst>
              <a:path extrusionOk="0" h="120000" w="120000">
                <a:moveTo>
                  <a:pt x="0" y="119704"/>
                </a:moveTo>
                <a:lnTo>
                  <a:pt x="119932" y="119704"/>
                </a:lnTo>
                <a:lnTo>
                  <a:pt x="119932"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0" name="Google Shape;170;p11"/>
          <p:cNvSpPr/>
          <p:nvPr/>
        </p:nvSpPr>
        <p:spPr>
          <a:xfrm>
            <a:off x="2188464" y="6766559"/>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1" name="Google Shape;171;p11"/>
          <p:cNvSpPr/>
          <p:nvPr/>
        </p:nvSpPr>
        <p:spPr>
          <a:xfrm>
            <a:off x="2253995" y="6766559"/>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2" name="Google Shape;172;p11"/>
          <p:cNvSpPr/>
          <p:nvPr/>
        </p:nvSpPr>
        <p:spPr>
          <a:xfrm>
            <a:off x="1531619" y="6934200"/>
            <a:ext cx="66040" cy="154305"/>
          </a:xfrm>
          <a:custGeom>
            <a:rect b="b" l="l" r="r" t="t"/>
            <a:pathLst>
              <a:path extrusionOk="0" h="120000" w="120000">
                <a:moveTo>
                  <a:pt x="0" y="119704"/>
                </a:moveTo>
                <a:lnTo>
                  <a:pt x="119075" y="119704"/>
                </a:lnTo>
                <a:lnTo>
                  <a:pt x="119075"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3" name="Google Shape;173;p11"/>
          <p:cNvSpPr/>
          <p:nvPr/>
        </p:nvSpPr>
        <p:spPr>
          <a:xfrm>
            <a:off x="982980" y="6934212"/>
            <a:ext cx="548640" cy="154305"/>
          </a:xfrm>
          <a:custGeom>
            <a:rect b="b" l="l" r="r" t="t"/>
            <a:pathLst>
              <a:path extrusionOk="0" h="120000" w="120000">
                <a:moveTo>
                  <a:pt x="0" y="119694"/>
                </a:moveTo>
                <a:lnTo>
                  <a:pt x="120000" y="119694"/>
                </a:lnTo>
                <a:lnTo>
                  <a:pt x="120000" y="0"/>
                </a:lnTo>
                <a:lnTo>
                  <a:pt x="0" y="0"/>
                </a:lnTo>
                <a:lnTo>
                  <a:pt x="0" y="11969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4" name="Google Shape;174;p11"/>
          <p:cNvSpPr/>
          <p:nvPr/>
        </p:nvSpPr>
        <p:spPr>
          <a:xfrm>
            <a:off x="1603247" y="6934200"/>
            <a:ext cx="66040" cy="154305"/>
          </a:xfrm>
          <a:custGeom>
            <a:rect b="b" l="l" r="r" t="t"/>
            <a:pathLst>
              <a:path extrusionOk="0" h="120000" w="120000">
                <a:moveTo>
                  <a:pt x="0" y="119704"/>
                </a:moveTo>
                <a:lnTo>
                  <a:pt x="119078" y="119704"/>
                </a:lnTo>
                <a:lnTo>
                  <a:pt x="11907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5" name="Google Shape;175;p11"/>
          <p:cNvSpPr/>
          <p:nvPr/>
        </p:nvSpPr>
        <p:spPr>
          <a:xfrm>
            <a:off x="2116835" y="6934200"/>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6" name="Google Shape;176;p11"/>
          <p:cNvSpPr/>
          <p:nvPr/>
        </p:nvSpPr>
        <p:spPr>
          <a:xfrm>
            <a:off x="1668779" y="6934212"/>
            <a:ext cx="448309" cy="154305"/>
          </a:xfrm>
          <a:custGeom>
            <a:rect b="b" l="l" r="r" t="t"/>
            <a:pathLst>
              <a:path extrusionOk="0" h="120000" w="120000">
                <a:moveTo>
                  <a:pt x="0" y="119694"/>
                </a:moveTo>
                <a:lnTo>
                  <a:pt x="119932" y="119694"/>
                </a:lnTo>
                <a:lnTo>
                  <a:pt x="119932" y="0"/>
                </a:lnTo>
                <a:lnTo>
                  <a:pt x="0" y="0"/>
                </a:lnTo>
                <a:lnTo>
                  <a:pt x="0" y="11969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7" name="Google Shape;177;p11"/>
          <p:cNvSpPr/>
          <p:nvPr/>
        </p:nvSpPr>
        <p:spPr>
          <a:xfrm>
            <a:off x="2188464" y="6934200"/>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8" name="Google Shape;178;p11"/>
          <p:cNvSpPr/>
          <p:nvPr/>
        </p:nvSpPr>
        <p:spPr>
          <a:xfrm>
            <a:off x="2253995" y="6934212"/>
            <a:ext cx="4078604" cy="154305"/>
          </a:xfrm>
          <a:custGeom>
            <a:rect b="b" l="l" r="r" t="t"/>
            <a:pathLst>
              <a:path extrusionOk="0" h="120000" w="120000">
                <a:moveTo>
                  <a:pt x="0" y="119694"/>
                </a:moveTo>
                <a:lnTo>
                  <a:pt x="119988" y="119694"/>
                </a:lnTo>
                <a:lnTo>
                  <a:pt x="119988" y="0"/>
                </a:lnTo>
                <a:lnTo>
                  <a:pt x="0" y="0"/>
                </a:lnTo>
                <a:lnTo>
                  <a:pt x="0" y="11969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9" name="Google Shape;179;p11"/>
          <p:cNvSpPr/>
          <p:nvPr/>
        </p:nvSpPr>
        <p:spPr>
          <a:xfrm>
            <a:off x="1531619" y="7101840"/>
            <a:ext cx="66040" cy="154305"/>
          </a:xfrm>
          <a:custGeom>
            <a:rect b="b" l="l" r="r" t="t"/>
            <a:pathLst>
              <a:path extrusionOk="0" h="120000" w="120000">
                <a:moveTo>
                  <a:pt x="0" y="119703"/>
                </a:moveTo>
                <a:lnTo>
                  <a:pt x="119075" y="119703"/>
                </a:lnTo>
                <a:lnTo>
                  <a:pt x="119075" y="0"/>
                </a:lnTo>
                <a:lnTo>
                  <a:pt x="0" y="0"/>
                </a:lnTo>
                <a:lnTo>
                  <a:pt x="0" y="11970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0" name="Google Shape;180;p11"/>
          <p:cNvSpPr/>
          <p:nvPr/>
        </p:nvSpPr>
        <p:spPr>
          <a:xfrm>
            <a:off x="982980" y="7101840"/>
            <a:ext cx="548640" cy="154305"/>
          </a:xfrm>
          <a:custGeom>
            <a:rect b="b" l="l" r="r" t="t"/>
            <a:pathLst>
              <a:path extrusionOk="0" h="120000" w="120000">
                <a:moveTo>
                  <a:pt x="0" y="119703"/>
                </a:moveTo>
                <a:lnTo>
                  <a:pt x="120000" y="119703"/>
                </a:lnTo>
                <a:lnTo>
                  <a:pt x="120000" y="0"/>
                </a:lnTo>
                <a:lnTo>
                  <a:pt x="0" y="0"/>
                </a:lnTo>
                <a:lnTo>
                  <a:pt x="0" y="11970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1" name="Google Shape;181;p11"/>
          <p:cNvSpPr/>
          <p:nvPr/>
        </p:nvSpPr>
        <p:spPr>
          <a:xfrm>
            <a:off x="1603247" y="7101840"/>
            <a:ext cx="66040" cy="154305"/>
          </a:xfrm>
          <a:custGeom>
            <a:rect b="b" l="l" r="r" t="t"/>
            <a:pathLst>
              <a:path extrusionOk="0" h="120000" w="120000">
                <a:moveTo>
                  <a:pt x="0" y="119703"/>
                </a:moveTo>
                <a:lnTo>
                  <a:pt x="119078" y="119703"/>
                </a:lnTo>
                <a:lnTo>
                  <a:pt x="119078" y="0"/>
                </a:lnTo>
                <a:lnTo>
                  <a:pt x="0" y="0"/>
                </a:lnTo>
                <a:lnTo>
                  <a:pt x="0" y="11970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2" name="Google Shape;182;p11"/>
          <p:cNvSpPr/>
          <p:nvPr/>
        </p:nvSpPr>
        <p:spPr>
          <a:xfrm>
            <a:off x="2116835" y="7101840"/>
            <a:ext cx="66040" cy="154305"/>
          </a:xfrm>
          <a:custGeom>
            <a:rect b="b" l="l" r="r" t="t"/>
            <a:pathLst>
              <a:path extrusionOk="0" h="120000" w="120000">
                <a:moveTo>
                  <a:pt x="0" y="119703"/>
                </a:moveTo>
                <a:lnTo>
                  <a:pt x="119076" y="119703"/>
                </a:lnTo>
                <a:lnTo>
                  <a:pt x="119076" y="0"/>
                </a:lnTo>
                <a:lnTo>
                  <a:pt x="0" y="0"/>
                </a:lnTo>
                <a:lnTo>
                  <a:pt x="0" y="11970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3" name="Google Shape;183;p11"/>
          <p:cNvSpPr/>
          <p:nvPr/>
        </p:nvSpPr>
        <p:spPr>
          <a:xfrm>
            <a:off x="1668779" y="7101840"/>
            <a:ext cx="448309" cy="154305"/>
          </a:xfrm>
          <a:custGeom>
            <a:rect b="b" l="l" r="r" t="t"/>
            <a:pathLst>
              <a:path extrusionOk="0" h="120000" w="120000">
                <a:moveTo>
                  <a:pt x="0" y="119703"/>
                </a:moveTo>
                <a:lnTo>
                  <a:pt x="119932" y="119703"/>
                </a:lnTo>
                <a:lnTo>
                  <a:pt x="119932" y="0"/>
                </a:lnTo>
                <a:lnTo>
                  <a:pt x="0" y="0"/>
                </a:lnTo>
                <a:lnTo>
                  <a:pt x="0" y="11970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4" name="Google Shape;184;p11"/>
          <p:cNvSpPr/>
          <p:nvPr/>
        </p:nvSpPr>
        <p:spPr>
          <a:xfrm>
            <a:off x="2188464" y="7101840"/>
            <a:ext cx="66040" cy="154305"/>
          </a:xfrm>
          <a:custGeom>
            <a:rect b="b" l="l" r="r" t="t"/>
            <a:pathLst>
              <a:path extrusionOk="0" h="120000" w="120000">
                <a:moveTo>
                  <a:pt x="0" y="119703"/>
                </a:moveTo>
                <a:lnTo>
                  <a:pt x="119076" y="119703"/>
                </a:lnTo>
                <a:lnTo>
                  <a:pt x="119076" y="0"/>
                </a:lnTo>
                <a:lnTo>
                  <a:pt x="0" y="0"/>
                </a:lnTo>
                <a:lnTo>
                  <a:pt x="0" y="11970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5" name="Google Shape;185;p11"/>
          <p:cNvSpPr/>
          <p:nvPr/>
        </p:nvSpPr>
        <p:spPr>
          <a:xfrm>
            <a:off x="2253995" y="7101840"/>
            <a:ext cx="4078604" cy="154305"/>
          </a:xfrm>
          <a:custGeom>
            <a:rect b="b" l="l" r="r" t="t"/>
            <a:pathLst>
              <a:path extrusionOk="0" h="120000" w="120000">
                <a:moveTo>
                  <a:pt x="0" y="119703"/>
                </a:moveTo>
                <a:lnTo>
                  <a:pt x="119988" y="119703"/>
                </a:lnTo>
                <a:lnTo>
                  <a:pt x="119988" y="0"/>
                </a:lnTo>
                <a:lnTo>
                  <a:pt x="0" y="0"/>
                </a:lnTo>
                <a:lnTo>
                  <a:pt x="0" y="11970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6" name="Google Shape;186;p11"/>
          <p:cNvSpPr/>
          <p:nvPr/>
        </p:nvSpPr>
        <p:spPr>
          <a:xfrm>
            <a:off x="1531619" y="7269480"/>
            <a:ext cx="66040" cy="154305"/>
          </a:xfrm>
          <a:custGeom>
            <a:rect b="b" l="l" r="r" t="t"/>
            <a:pathLst>
              <a:path extrusionOk="0" h="120000" w="120000">
                <a:moveTo>
                  <a:pt x="0" y="119704"/>
                </a:moveTo>
                <a:lnTo>
                  <a:pt x="119075" y="119704"/>
                </a:lnTo>
                <a:lnTo>
                  <a:pt x="119075"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7" name="Google Shape;187;p11"/>
          <p:cNvSpPr/>
          <p:nvPr/>
        </p:nvSpPr>
        <p:spPr>
          <a:xfrm>
            <a:off x="982980" y="7269480"/>
            <a:ext cx="548640" cy="154305"/>
          </a:xfrm>
          <a:custGeom>
            <a:rect b="b" l="l" r="r" t="t"/>
            <a:pathLst>
              <a:path extrusionOk="0" h="120000" w="120000">
                <a:moveTo>
                  <a:pt x="0" y="119704"/>
                </a:moveTo>
                <a:lnTo>
                  <a:pt x="120000" y="119704"/>
                </a:lnTo>
                <a:lnTo>
                  <a:pt x="120000"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8" name="Google Shape;188;p11"/>
          <p:cNvSpPr/>
          <p:nvPr/>
        </p:nvSpPr>
        <p:spPr>
          <a:xfrm>
            <a:off x="1603247" y="7269480"/>
            <a:ext cx="66040" cy="154305"/>
          </a:xfrm>
          <a:custGeom>
            <a:rect b="b" l="l" r="r" t="t"/>
            <a:pathLst>
              <a:path extrusionOk="0" h="120000" w="120000">
                <a:moveTo>
                  <a:pt x="0" y="119704"/>
                </a:moveTo>
                <a:lnTo>
                  <a:pt x="119078" y="119704"/>
                </a:lnTo>
                <a:lnTo>
                  <a:pt x="11907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9" name="Google Shape;189;p11"/>
          <p:cNvSpPr/>
          <p:nvPr/>
        </p:nvSpPr>
        <p:spPr>
          <a:xfrm>
            <a:off x="2116835" y="7269480"/>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0" name="Google Shape;190;p11"/>
          <p:cNvSpPr/>
          <p:nvPr/>
        </p:nvSpPr>
        <p:spPr>
          <a:xfrm>
            <a:off x="1668779" y="7269480"/>
            <a:ext cx="448309" cy="154305"/>
          </a:xfrm>
          <a:custGeom>
            <a:rect b="b" l="l" r="r" t="t"/>
            <a:pathLst>
              <a:path extrusionOk="0" h="120000" w="120000">
                <a:moveTo>
                  <a:pt x="0" y="119704"/>
                </a:moveTo>
                <a:lnTo>
                  <a:pt x="119932" y="119704"/>
                </a:lnTo>
                <a:lnTo>
                  <a:pt x="119932"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1" name="Google Shape;191;p11"/>
          <p:cNvSpPr/>
          <p:nvPr/>
        </p:nvSpPr>
        <p:spPr>
          <a:xfrm>
            <a:off x="2188464" y="7269480"/>
            <a:ext cx="66040" cy="154305"/>
          </a:xfrm>
          <a:custGeom>
            <a:rect b="b" l="l" r="r" t="t"/>
            <a:pathLst>
              <a:path extrusionOk="0" h="120000" w="120000">
                <a:moveTo>
                  <a:pt x="0" y="119704"/>
                </a:moveTo>
                <a:lnTo>
                  <a:pt x="119076" y="119704"/>
                </a:lnTo>
                <a:lnTo>
                  <a:pt x="119076"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2" name="Google Shape;192;p11"/>
          <p:cNvSpPr/>
          <p:nvPr/>
        </p:nvSpPr>
        <p:spPr>
          <a:xfrm>
            <a:off x="2253995" y="7269480"/>
            <a:ext cx="4078604" cy="154305"/>
          </a:xfrm>
          <a:custGeom>
            <a:rect b="b" l="l" r="r" t="t"/>
            <a:pathLst>
              <a:path extrusionOk="0" h="120000" w="120000">
                <a:moveTo>
                  <a:pt x="0" y="119704"/>
                </a:moveTo>
                <a:lnTo>
                  <a:pt x="119988" y="119704"/>
                </a:lnTo>
                <a:lnTo>
                  <a:pt x="119988" y="0"/>
                </a:lnTo>
                <a:lnTo>
                  <a:pt x="0" y="0"/>
                </a:lnTo>
                <a:lnTo>
                  <a:pt x="0" y="11970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3" name="Google Shape;193;p11"/>
          <p:cNvSpPr/>
          <p:nvPr/>
        </p:nvSpPr>
        <p:spPr>
          <a:xfrm>
            <a:off x="1531619" y="7438643"/>
            <a:ext cx="66040" cy="152400"/>
          </a:xfrm>
          <a:custGeom>
            <a:rect b="b" l="l" r="r" t="t"/>
            <a:pathLst>
              <a:path extrusionOk="0" h="120000" w="120000">
                <a:moveTo>
                  <a:pt x="0" y="119999"/>
                </a:moveTo>
                <a:lnTo>
                  <a:pt x="119075" y="119999"/>
                </a:lnTo>
                <a:lnTo>
                  <a:pt x="119075" y="0"/>
                </a:lnTo>
                <a:lnTo>
                  <a:pt x="0" y="0"/>
                </a:lnTo>
                <a:lnTo>
                  <a:pt x="0" y="1199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4" name="Google Shape;194;p11"/>
          <p:cNvSpPr/>
          <p:nvPr/>
        </p:nvSpPr>
        <p:spPr>
          <a:xfrm>
            <a:off x="982980" y="7438643"/>
            <a:ext cx="548640" cy="152400"/>
          </a:xfrm>
          <a:custGeom>
            <a:rect b="b" l="l" r="r" t="t"/>
            <a:pathLst>
              <a:path extrusionOk="0" h="120000" w="120000">
                <a:moveTo>
                  <a:pt x="0" y="119999"/>
                </a:moveTo>
                <a:lnTo>
                  <a:pt x="120000" y="119999"/>
                </a:lnTo>
                <a:lnTo>
                  <a:pt x="120000" y="0"/>
                </a:lnTo>
                <a:lnTo>
                  <a:pt x="0" y="0"/>
                </a:lnTo>
                <a:lnTo>
                  <a:pt x="0" y="1199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5" name="Google Shape;195;p11"/>
          <p:cNvSpPr/>
          <p:nvPr/>
        </p:nvSpPr>
        <p:spPr>
          <a:xfrm>
            <a:off x="1603247" y="7438643"/>
            <a:ext cx="66040" cy="152400"/>
          </a:xfrm>
          <a:custGeom>
            <a:rect b="b" l="l" r="r" t="t"/>
            <a:pathLst>
              <a:path extrusionOk="0" h="120000" w="120000">
                <a:moveTo>
                  <a:pt x="0" y="119999"/>
                </a:moveTo>
                <a:lnTo>
                  <a:pt x="119078" y="119999"/>
                </a:lnTo>
                <a:lnTo>
                  <a:pt x="119078" y="0"/>
                </a:lnTo>
                <a:lnTo>
                  <a:pt x="0" y="0"/>
                </a:lnTo>
                <a:lnTo>
                  <a:pt x="0" y="1199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6" name="Google Shape;196;p11"/>
          <p:cNvSpPr/>
          <p:nvPr/>
        </p:nvSpPr>
        <p:spPr>
          <a:xfrm>
            <a:off x="2116835" y="7438643"/>
            <a:ext cx="66040" cy="152400"/>
          </a:xfrm>
          <a:custGeom>
            <a:rect b="b" l="l" r="r" t="t"/>
            <a:pathLst>
              <a:path extrusionOk="0" h="120000" w="120000">
                <a:moveTo>
                  <a:pt x="0" y="119999"/>
                </a:moveTo>
                <a:lnTo>
                  <a:pt x="119076" y="119999"/>
                </a:lnTo>
                <a:lnTo>
                  <a:pt x="119076" y="0"/>
                </a:lnTo>
                <a:lnTo>
                  <a:pt x="0" y="0"/>
                </a:lnTo>
                <a:lnTo>
                  <a:pt x="0" y="1199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7" name="Google Shape;197;p11"/>
          <p:cNvSpPr/>
          <p:nvPr/>
        </p:nvSpPr>
        <p:spPr>
          <a:xfrm>
            <a:off x="1668779" y="7438643"/>
            <a:ext cx="448309" cy="152400"/>
          </a:xfrm>
          <a:custGeom>
            <a:rect b="b" l="l" r="r" t="t"/>
            <a:pathLst>
              <a:path extrusionOk="0" h="120000" w="120000">
                <a:moveTo>
                  <a:pt x="0" y="119999"/>
                </a:moveTo>
                <a:lnTo>
                  <a:pt x="119932" y="119999"/>
                </a:lnTo>
                <a:lnTo>
                  <a:pt x="119932" y="0"/>
                </a:lnTo>
                <a:lnTo>
                  <a:pt x="0" y="0"/>
                </a:lnTo>
                <a:lnTo>
                  <a:pt x="0" y="1199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8" name="Google Shape;198;p11"/>
          <p:cNvSpPr/>
          <p:nvPr/>
        </p:nvSpPr>
        <p:spPr>
          <a:xfrm>
            <a:off x="2188464" y="7438643"/>
            <a:ext cx="66040" cy="152400"/>
          </a:xfrm>
          <a:custGeom>
            <a:rect b="b" l="l" r="r" t="t"/>
            <a:pathLst>
              <a:path extrusionOk="0" h="120000" w="120000">
                <a:moveTo>
                  <a:pt x="0" y="119999"/>
                </a:moveTo>
                <a:lnTo>
                  <a:pt x="119076" y="119999"/>
                </a:lnTo>
                <a:lnTo>
                  <a:pt x="119076" y="0"/>
                </a:lnTo>
                <a:lnTo>
                  <a:pt x="0" y="0"/>
                </a:lnTo>
                <a:lnTo>
                  <a:pt x="0" y="1199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9" name="Google Shape;199;p11"/>
          <p:cNvSpPr/>
          <p:nvPr/>
        </p:nvSpPr>
        <p:spPr>
          <a:xfrm>
            <a:off x="2253995" y="7438643"/>
            <a:ext cx="4078604" cy="152400"/>
          </a:xfrm>
          <a:custGeom>
            <a:rect b="b" l="l" r="r" t="t"/>
            <a:pathLst>
              <a:path extrusionOk="0" h="120000" w="120000">
                <a:moveTo>
                  <a:pt x="0" y="119999"/>
                </a:moveTo>
                <a:lnTo>
                  <a:pt x="119988" y="119999"/>
                </a:lnTo>
                <a:lnTo>
                  <a:pt x="119988" y="0"/>
                </a:lnTo>
                <a:lnTo>
                  <a:pt x="0" y="0"/>
                </a:lnTo>
                <a:lnTo>
                  <a:pt x="0" y="1199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0" name="Google Shape;200;p11"/>
          <p:cNvSpPr/>
          <p:nvPr/>
        </p:nvSpPr>
        <p:spPr>
          <a:xfrm>
            <a:off x="1531619" y="7606283"/>
            <a:ext cx="66040" cy="152400"/>
          </a:xfrm>
          <a:custGeom>
            <a:rect b="b" l="l" r="r" t="t"/>
            <a:pathLst>
              <a:path extrusionOk="0" h="120000" w="120000">
                <a:moveTo>
                  <a:pt x="0" y="120000"/>
                </a:moveTo>
                <a:lnTo>
                  <a:pt x="119075" y="120000"/>
                </a:lnTo>
                <a:lnTo>
                  <a:pt x="119075"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1" name="Google Shape;201;p11"/>
          <p:cNvSpPr/>
          <p:nvPr/>
        </p:nvSpPr>
        <p:spPr>
          <a:xfrm>
            <a:off x="982980" y="7606283"/>
            <a:ext cx="548640" cy="152400"/>
          </a:xfrm>
          <a:custGeom>
            <a:rect b="b" l="l" r="r" t="t"/>
            <a:pathLst>
              <a:path extrusionOk="0" h="120000" w="120000">
                <a:moveTo>
                  <a:pt x="0" y="120000"/>
                </a:moveTo>
                <a:lnTo>
                  <a:pt x="120000" y="120000"/>
                </a:lnTo>
                <a:lnTo>
                  <a:pt x="120000"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2" name="Google Shape;202;p11"/>
          <p:cNvSpPr/>
          <p:nvPr/>
        </p:nvSpPr>
        <p:spPr>
          <a:xfrm>
            <a:off x="1603247" y="7606283"/>
            <a:ext cx="66040" cy="152400"/>
          </a:xfrm>
          <a:custGeom>
            <a:rect b="b" l="l" r="r" t="t"/>
            <a:pathLst>
              <a:path extrusionOk="0" h="120000" w="120000">
                <a:moveTo>
                  <a:pt x="0" y="120000"/>
                </a:moveTo>
                <a:lnTo>
                  <a:pt x="119078" y="120000"/>
                </a:lnTo>
                <a:lnTo>
                  <a:pt x="11907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3" name="Google Shape;203;p11"/>
          <p:cNvSpPr/>
          <p:nvPr/>
        </p:nvSpPr>
        <p:spPr>
          <a:xfrm>
            <a:off x="2116835" y="7606283"/>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4" name="Google Shape;204;p11"/>
          <p:cNvSpPr/>
          <p:nvPr/>
        </p:nvSpPr>
        <p:spPr>
          <a:xfrm>
            <a:off x="1668779" y="7606283"/>
            <a:ext cx="448309" cy="152400"/>
          </a:xfrm>
          <a:custGeom>
            <a:rect b="b" l="l" r="r" t="t"/>
            <a:pathLst>
              <a:path extrusionOk="0" h="120000" w="120000">
                <a:moveTo>
                  <a:pt x="0" y="120000"/>
                </a:moveTo>
                <a:lnTo>
                  <a:pt x="119932" y="120000"/>
                </a:lnTo>
                <a:lnTo>
                  <a:pt x="119932"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5" name="Google Shape;205;p11"/>
          <p:cNvSpPr/>
          <p:nvPr/>
        </p:nvSpPr>
        <p:spPr>
          <a:xfrm>
            <a:off x="2188464" y="7606283"/>
            <a:ext cx="66040" cy="152400"/>
          </a:xfrm>
          <a:custGeom>
            <a:rect b="b" l="l" r="r" t="t"/>
            <a:pathLst>
              <a:path extrusionOk="0" h="120000" w="120000">
                <a:moveTo>
                  <a:pt x="0" y="120000"/>
                </a:moveTo>
                <a:lnTo>
                  <a:pt x="119076" y="120000"/>
                </a:lnTo>
                <a:lnTo>
                  <a:pt x="119076"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6" name="Google Shape;206;p11"/>
          <p:cNvSpPr/>
          <p:nvPr/>
        </p:nvSpPr>
        <p:spPr>
          <a:xfrm>
            <a:off x="2253995" y="7606283"/>
            <a:ext cx="4078604" cy="152400"/>
          </a:xfrm>
          <a:custGeom>
            <a:rect b="b" l="l" r="r" t="t"/>
            <a:pathLst>
              <a:path extrusionOk="0" h="120000" w="120000">
                <a:moveTo>
                  <a:pt x="0" y="120000"/>
                </a:moveTo>
                <a:lnTo>
                  <a:pt x="119988" y="120000"/>
                </a:lnTo>
                <a:lnTo>
                  <a:pt x="119988" y="0"/>
                </a:lnTo>
                <a:lnTo>
                  <a:pt x="0" y="0"/>
                </a:lnTo>
                <a:lnTo>
                  <a:pt x="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7" name="Google Shape;207;p11"/>
          <p:cNvSpPr txBox="1"/>
          <p:nvPr/>
        </p:nvSpPr>
        <p:spPr>
          <a:xfrm>
            <a:off x="618236" y="7923823"/>
            <a:ext cx="791210" cy="313690"/>
          </a:xfrm>
          <a:prstGeom prst="rect">
            <a:avLst/>
          </a:prstGeom>
          <a:noFill/>
          <a:ln>
            <a:noFill/>
          </a:ln>
        </p:spPr>
        <p:txBody>
          <a:bodyPr anchorCtr="0" anchor="t" bIns="0" lIns="0" spcFirstLastPara="1" rIns="0" wrap="square" tIns="0">
            <a:noAutofit/>
          </a:bodyPr>
          <a:lstStyle/>
          <a:p>
            <a:pPr indent="368300" lvl="0" marL="12700" marR="5080" rtl="0" algn="l">
              <a:lnSpc>
                <a:spcPct val="115238"/>
              </a:lnSpc>
              <a:spcBef>
                <a:spcPts val="0"/>
              </a:spcBef>
              <a:spcAft>
                <a:spcPts val="0"/>
              </a:spcAft>
              <a:buNone/>
            </a:pPr>
            <a:r>
              <a:rPr lang="en-US" sz="1050">
                <a:latin typeface="Arial"/>
                <a:ea typeface="Arial"/>
                <a:cs typeface="Arial"/>
                <a:sym typeface="Arial"/>
              </a:rPr>
              <a:t>DATE: ACCEPTED:</a:t>
            </a:r>
            <a:endParaRPr sz="1050">
              <a:latin typeface="Arial"/>
              <a:ea typeface="Arial"/>
              <a:cs typeface="Arial"/>
              <a:sym typeface="Arial"/>
            </a:endParaRPr>
          </a:p>
        </p:txBody>
      </p:sp>
      <p:sp>
        <p:nvSpPr>
          <p:cNvPr id="208" name="Google Shape;208;p11"/>
          <p:cNvSpPr txBox="1"/>
          <p:nvPr/>
        </p:nvSpPr>
        <p:spPr>
          <a:xfrm>
            <a:off x="1412239" y="7923823"/>
            <a:ext cx="2258695" cy="466090"/>
          </a:xfrm>
          <a:prstGeom prst="rect">
            <a:avLst/>
          </a:prstGeom>
          <a:noFill/>
          <a:ln>
            <a:noFill/>
          </a:ln>
        </p:spPr>
        <p:txBody>
          <a:bodyPr anchorCtr="0" anchor="t" bIns="0" lIns="0" spcFirstLastPara="1" rIns="0" wrap="square" tIns="0">
            <a:noAutofit/>
          </a:bodyPr>
          <a:lstStyle/>
          <a:p>
            <a:pPr indent="-1270" lvl="0" marL="166370" marR="0" rtl="0" algn="l">
              <a:lnSpc>
                <a:spcPct val="117619"/>
              </a:lnSpc>
              <a:spcBef>
                <a:spcPts val="0"/>
              </a:spcBef>
              <a:spcAft>
                <a:spcPts val="0"/>
              </a:spcAft>
              <a:buNone/>
            </a:pPr>
            <a:r>
              <a:rPr lang="en-US" sz="1050" u="sng">
                <a:latin typeface="Arial"/>
                <a:ea typeface="Arial"/>
                <a:cs typeface="Arial"/>
                <a:sym typeface="Arial"/>
              </a:rPr>
              <a:t> 	</a:t>
            </a:r>
            <a:endParaRPr sz="1050">
              <a:latin typeface="Arial"/>
              <a:ea typeface="Arial"/>
              <a:cs typeface="Arial"/>
              <a:sym typeface="Arial"/>
            </a:endParaRPr>
          </a:p>
          <a:p>
            <a:pPr indent="152400" lvl="0" marL="12700" marR="5080" rtl="0" algn="l">
              <a:lnSpc>
                <a:spcPct val="114285"/>
              </a:lnSpc>
              <a:spcBef>
                <a:spcPts val="65"/>
              </a:spcBef>
              <a:spcAft>
                <a:spcPts val="0"/>
              </a:spcAft>
              <a:buNone/>
            </a:pPr>
            <a:r>
              <a:rPr lang="en-US" sz="1050" u="sng">
                <a:latin typeface="Arial"/>
                <a:ea typeface="Arial"/>
                <a:cs typeface="Arial"/>
                <a:sym typeface="Arial"/>
              </a:rPr>
              <a:t> 	</a:t>
            </a:r>
            <a:r>
              <a:rPr lang="en-US" sz="1050">
                <a:latin typeface="Arial"/>
                <a:ea typeface="Arial"/>
                <a:cs typeface="Arial"/>
                <a:sym typeface="Arial"/>
              </a:rPr>
              <a:t> DIRECTOR OF MAINTENANCE</a:t>
            </a:r>
            <a:endParaRPr sz="1050">
              <a:latin typeface="Arial"/>
              <a:ea typeface="Arial"/>
              <a:cs typeface="Arial"/>
              <a:sym typeface="Arial"/>
            </a:endParaRPr>
          </a:p>
        </p:txBody>
      </p:sp>
      <p:sp>
        <p:nvSpPr>
          <p:cNvPr id="209" name="Google Shape;209;p11"/>
          <p:cNvSpPr txBox="1"/>
          <p:nvPr/>
        </p:nvSpPr>
        <p:spPr>
          <a:xfrm>
            <a:off x="3989323" y="7923823"/>
            <a:ext cx="2959735" cy="313690"/>
          </a:xfrm>
          <a:prstGeom prst="rect">
            <a:avLst/>
          </a:prstGeom>
          <a:noFill/>
          <a:ln>
            <a:noFill/>
          </a:ln>
        </p:spPr>
        <p:txBody>
          <a:bodyPr anchorCtr="0" anchor="t" bIns="0" lIns="0" spcFirstLastPara="1" rIns="0" wrap="square" tIns="0">
            <a:noAutofit/>
          </a:bodyPr>
          <a:lstStyle/>
          <a:p>
            <a:pPr indent="368300" lvl="0" marL="12700" marR="5080" rtl="0" algn="l">
              <a:lnSpc>
                <a:spcPct val="115238"/>
              </a:lnSpc>
              <a:spcBef>
                <a:spcPts val="0"/>
              </a:spcBef>
              <a:spcAft>
                <a:spcPts val="0"/>
              </a:spcAft>
              <a:buNone/>
            </a:pPr>
            <a:r>
              <a:rPr lang="en-US" sz="1050">
                <a:latin typeface="Arial"/>
                <a:ea typeface="Arial"/>
                <a:cs typeface="Arial"/>
                <a:sym typeface="Arial"/>
              </a:rPr>
              <a:t>DATE:	</a:t>
            </a:r>
            <a:r>
              <a:rPr lang="en-US" sz="1050" u="sng">
                <a:latin typeface="Arial"/>
                <a:ea typeface="Arial"/>
                <a:cs typeface="Arial"/>
                <a:sym typeface="Arial"/>
              </a:rPr>
              <a:t> 	</a:t>
            </a:r>
            <a:r>
              <a:rPr lang="en-US" sz="1050">
                <a:latin typeface="Arial"/>
                <a:ea typeface="Arial"/>
                <a:cs typeface="Arial"/>
                <a:sym typeface="Arial"/>
              </a:rPr>
              <a:t> ACCEPTED:	</a:t>
            </a:r>
            <a:r>
              <a:rPr lang="en-US" sz="1050" u="sng">
                <a:latin typeface="Arial"/>
                <a:ea typeface="Arial"/>
                <a:cs typeface="Arial"/>
                <a:sym typeface="Arial"/>
              </a:rPr>
              <a:t> 	</a:t>
            </a:r>
            <a:endParaRPr sz="1050">
              <a:latin typeface="Arial"/>
              <a:ea typeface="Arial"/>
              <a:cs typeface="Arial"/>
              <a:sym typeface="Arial"/>
            </a:endParaRPr>
          </a:p>
        </p:txBody>
      </p:sp>
      <p:sp>
        <p:nvSpPr>
          <p:cNvPr id="210" name="Google Shape;210;p11"/>
          <p:cNvSpPr txBox="1"/>
          <p:nvPr/>
        </p:nvSpPr>
        <p:spPr>
          <a:xfrm>
            <a:off x="3827779" y="8230147"/>
            <a:ext cx="2515235"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50">
                <a:latin typeface="Arial"/>
                <a:ea typeface="Arial"/>
                <a:cs typeface="Arial"/>
                <a:sym typeface="Arial"/>
              </a:rPr>
              <a:t>FAA PRINCIPAL AVIONICS INSPECTOR</a:t>
            </a:r>
            <a:endParaRPr sz="1050">
              <a:latin typeface="Arial"/>
              <a:ea typeface="Arial"/>
              <a:cs typeface="Arial"/>
              <a:sym typeface="Arial"/>
            </a:endParaRPr>
          </a:p>
        </p:txBody>
      </p:sp>
      <p:sp>
        <p:nvSpPr>
          <p:cNvPr id="211" name="Google Shape;211;p11"/>
          <p:cNvSpPr txBox="1"/>
          <p:nvPr/>
        </p:nvSpPr>
        <p:spPr>
          <a:xfrm>
            <a:off x="2230627" y="8537995"/>
            <a:ext cx="791210" cy="312420"/>
          </a:xfrm>
          <a:prstGeom prst="rect">
            <a:avLst/>
          </a:prstGeom>
          <a:noFill/>
          <a:ln>
            <a:noFill/>
          </a:ln>
        </p:spPr>
        <p:txBody>
          <a:bodyPr anchorCtr="0" anchor="t" bIns="0" lIns="0" spcFirstLastPara="1" rIns="0" wrap="square" tIns="0">
            <a:noAutofit/>
          </a:bodyPr>
          <a:lstStyle/>
          <a:p>
            <a:pPr indent="368300" lvl="0" marL="12700" marR="5080" rtl="0" algn="l">
              <a:lnSpc>
                <a:spcPct val="114285"/>
              </a:lnSpc>
              <a:spcBef>
                <a:spcPts val="0"/>
              </a:spcBef>
              <a:spcAft>
                <a:spcPts val="0"/>
              </a:spcAft>
              <a:buNone/>
            </a:pPr>
            <a:r>
              <a:rPr lang="en-US" sz="1050">
                <a:latin typeface="Arial"/>
                <a:ea typeface="Arial"/>
                <a:cs typeface="Arial"/>
                <a:sym typeface="Arial"/>
              </a:rPr>
              <a:t>DATE: ACCEPTED:</a:t>
            </a:r>
            <a:endParaRPr sz="1050">
              <a:latin typeface="Arial"/>
              <a:ea typeface="Arial"/>
              <a:cs typeface="Arial"/>
              <a:sym typeface="Arial"/>
            </a:endParaRPr>
          </a:p>
        </p:txBody>
      </p:sp>
      <p:sp>
        <p:nvSpPr>
          <p:cNvPr id="212" name="Google Shape;212;p11"/>
          <p:cNvSpPr txBox="1"/>
          <p:nvPr/>
        </p:nvSpPr>
        <p:spPr>
          <a:xfrm>
            <a:off x="3643376" y="8537995"/>
            <a:ext cx="2030095" cy="312420"/>
          </a:xfrm>
          <a:prstGeom prst="rect">
            <a:avLst/>
          </a:prstGeom>
          <a:noFill/>
          <a:ln>
            <a:noFill/>
          </a:ln>
        </p:spPr>
        <p:txBody>
          <a:bodyPr anchorCtr="0" anchor="t" bIns="0" lIns="0" spcFirstLastPara="1" rIns="0" wrap="square" tIns="0">
            <a:noAutofit/>
          </a:bodyPr>
          <a:lstStyle/>
          <a:p>
            <a:pPr indent="0" lvl="0" marL="12700" marR="0" rtl="0" algn="l">
              <a:lnSpc>
                <a:spcPct val="117142"/>
              </a:lnSpc>
              <a:spcBef>
                <a:spcPts val="0"/>
              </a:spcBef>
              <a:spcAft>
                <a:spcPts val="0"/>
              </a:spcAft>
              <a:buNone/>
            </a:pPr>
            <a:r>
              <a:rPr lang="en-US" sz="1050" u="sng">
                <a:latin typeface="Arial"/>
                <a:ea typeface="Arial"/>
                <a:cs typeface="Arial"/>
                <a:sym typeface="Arial"/>
              </a:rPr>
              <a:t> 	</a:t>
            </a:r>
            <a:endParaRPr sz="1050">
              <a:latin typeface="Arial"/>
              <a:ea typeface="Arial"/>
              <a:cs typeface="Arial"/>
              <a:sym typeface="Arial"/>
            </a:endParaRPr>
          </a:p>
          <a:p>
            <a:pPr indent="0" lvl="0" marL="12700" marR="0" rtl="0" algn="l">
              <a:lnSpc>
                <a:spcPct val="117142"/>
              </a:lnSpc>
              <a:spcBef>
                <a:spcPts val="0"/>
              </a:spcBef>
              <a:spcAft>
                <a:spcPts val="0"/>
              </a:spcAft>
              <a:buNone/>
            </a:pPr>
            <a:r>
              <a:rPr lang="en-US" sz="1050" u="sng">
                <a:latin typeface="Arial"/>
                <a:ea typeface="Arial"/>
                <a:cs typeface="Arial"/>
                <a:sym typeface="Arial"/>
              </a:rPr>
              <a:t> 	</a:t>
            </a:r>
            <a:endParaRPr sz="1050">
              <a:latin typeface="Arial"/>
              <a:ea typeface="Arial"/>
              <a:cs typeface="Arial"/>
              <a:sym typeface="Arial"/>
            </a:endParaRPr>
          </a:p>
        </p:txBody>
      </p:sp>
      <p:sp>
        <p:nvSpPr>
          <p:cNvPr id="213" name="Google Shape;213;p11"/>
          <p:cNvSpPr txBox="1"/>
          <p:nvPr/>
        </p:nvSpPr>
        <p:spPr>
          <a:xfrm>
            <a:off x="1439672" y="8844319"/>
            <a:ext cx="2849245"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50">
                <a:latin typeface="Arial"/>
                <a:ea typeface="Arial"/>
                <a:cs typeface="Arial"/>
                <a:sym typeface="Arial"/>
              </a:rPr>
              <a:t>FAA PRINCIPAL MAINTENANCE INSPECTOR</a:t>
            </a:r>
            <a:endParaRPr sz="1050">
              <a:latin typeface="Arial"/>
              <a:ea typeface="Arial"/>
              <a:cs typeface="Arial"/>
              <a:sym typeface="Arial"/>
            </a:endParaRPr>
          </a:p>
        </p:txBody>
      </p:sp>
      <p:graphicFrame>
        <p:nvGraphicFramePr>
          <p:cNvPr id="214" name="Google Shape;214;p11"/>
          <p:cNvGraphicFramePr/>
          <p:nvPr/>
        </p:nvGraphicFramePr>
        <p:xfrm>
          <a:off x="384936" y="3070225"/>
          <a:ext cx="3000000" cy="3000000"/>
        </p:xfrm>
        <a:graphic>
          <a:graphicData uri="http://schemas.openxmlformats.org/drawingml/2006/table">
            <a:tbl>
              <a:tblPr bandRow="1" firstRow="1">
                <a:noFill/>
                <a:tableStyleId>{D5F92321-5F76-4EAC-B346-909E1DCE97B4}</a:tableStyleId>
              </a:tblPr>
              <a:tblGrid>
                <a:gridCol w="525775"/>
                <a:gridCol w="685800"/>
                <a:gridCol w="585225"/>
                <a:gridCol w="4215375"/>
                <a:gridCol w="859525"/>
              </a:tblGrid>
              <a:tr h="162300">
                <a:tc>
                  <a:txBody>
                    <a:bodyPr/>
                    <a:lstStyle/>
                    <a:p>
                      <a:pPr indent="-1268" lvl="0" marL="64769" marR="0" rtl="0" algn="l">
                        <a:lnSpc>
                          <a:spcPct val="100000"/>
                        </a:lnSpc>
                        <a:spcBef>
                          <a:spcPts val="0"/>
                        </a:spcBef>
                        <a:spcAft>
                          <a:spcPts val="0"/>
                        </a:spcAft>
                        <a:buNone/>
                      </a:pPr>
                      <a:r>
                        <a:rPr b="1" lang="en-US" sz="1050" u="none" cap="none" strike="noStrike">
                          <a:latin typeface="Arial"/>
                          <a:ea typeface="Arial"/>
                          <a:cs typeface="Arial"/>
                          <a:sym typeface="Arial"/>
                        </a:rPr>
                        <a:t>TR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1268" lvl="0" marL="64769" marR="0" rtl="0" algn="l">
                        <a:lnSpc>
                          <a:spcPct val="100000"/>
                        </a:lnSpc>
                        <a:spcBef>
                          <a:spcPts val="0"/>
                        </a:spcBef>
                        <a:spcAft>
                          <a:spcPts val="0"/>
                        </a:spcAft>
                        <a:buNone/>
                      </a:pPr>
                      <a:r>
                        <a:rPr b="1" lang="en-US" sz="1050" u="none" cap="none" strike="noStrike">
                          <a:latin typeface="Arial"/>
                          <a:ea typeface="Arial"/>
                          <a:cs typeface="Arial"/>
                          <a:sym typeface="Arial"/>
                        </a:rPr>
                        <a:t>Section</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6985" lvl="0" marL="146685" marR="0" rtl="0" algn="l">
                        <a:lnSpc>
                          <a:spcPct val="100000"/>
                        </a:lnSpc>
                        <a:spcBef>
                          <a:spcPts val="0"/>
                        </a:spcBef>
                        <a:spcAft>
                          <a:spcPts val="0"/>
                        </a:spcAft>
                        <a:buNone/>
                      </a:pPr>
                      <a:r>
                        <a:rPr b="1" lang="en-US" sz="1050" u="none" cap="none" strike="noStrike">
                          <a:latin typeface="Arial"/>
                          <a:ea typeface="Arial"/>
                          <a:cs typeface="Arial"/>
                          <a:sym typeface="Arial"/>
                        </a:rPr>
                        <a:t>Page</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None/>
                      </a:pPr>
                      <a:r>
                        <a:rPr b="1" lang="en-US" sz="1050" u="none" cap="none" strike="noStrike">
                          <a:latin typeface="Arial"/>
                          <a:ea typeface="Arial"/>
                          <a:cs typeface="Arial"/>
                          <a:sym typeface="Arial"/>
                        </a:rPr>
                        <a:t>Description</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1300">
                      <a:solidFill>
                        <a:srgbClr val="000000"/>
                      </a:solidFill>
                      <a:prstDash val="solid"/>
                      <a:round/>
                      <a:headEnd len="sm" w="sm" type="none"/>
                      <a:tailEnd len="sm" w="sm" type="none"/>
                    </a:lnB>
                    <a:solidFill>
                      <a:srgbClr val="F2F2F2"/>
                    </a:solidFill>
                  </a:tcPr>
                </a:tc>
                <a:tc>
                  <a:txBody>
                    <a:bodyPr/>
                    <a:lstStyle/>
                    <a:p>
                      <a:pPr indent="-1268" lvl="0" marL="64769" marR="0" rtl="0" algn="l">
                        <a:lnSpc>
                          <a:spcPct val="100000"/>
                        </a:lnSpc>
                        <a:spcBef>
                          <a:spcPts val="0"/>
                        </a:spcBef>
                        <a:spcAft>
                          <a:spcPts val="0"/>
                        </a:spcAft>
                        <a:buNone/>
                      </a:pPr>
                      <a:r>
                        <a:rPr b="1" lang="en-US" sz="1050" u="none" cap="none" strike="noStrike">
                          <a:latin typeface="Arial"/>
                          <a:ea typeface="Arial"/>
                          <a:cs typeface="Arial"/>
                          <a:sym typeface="Arial"/>
                        </a:rPr>
                        <a:t>Date</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r>
              <a:tr h="1653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1300">
                      <a:solidFill>
                        <a:srgbClr val="000000"/>
                      </a:solidFill>
                      <a:prstDash val="solid"/>
                      <a:round/>
                      <a:headEnd len="sm" w="sm" type="none"/>
                      <a:tailEnd len="sm" w="sm" type="none"/>
                    </a:lnT>
                    <a:lnB cap="flat" cmpd="sng" w="165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FFFFFF"/>
                      </a:solidFill>
                      <a:prstDash val="solid"/>
                      <a:round/>
                      <a:headEnd len="sm" w="sm" type="none"/>
                      <a:tailEnd len="sm" w="sm" type="none"/>
                    </a:lnT>
                    <a:lnB cap="flat" cmpd="sng" w="165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84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FFFFFF"/>
                      </a:solidFill>
                      <a:prstDash val="solid"/>
                      <a:round/>
                      <a:headEnd len="sm" w="sm" type="none"/>
                      <a:tailEnd len="sm" w="sm" type="none"/>
                    </a:lnT>
                    <a:lnB cap="flat" cmpd="sng" w="14975">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84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FFFFFF"/>
                      </a:solidFill>
                      <a:prstDash val="solid"/>
                      <a:round/>
                      <a:headEnd len="sm" w="sm" type="none"/>
                      <a:tailEnd len="sm" w="sm" type="none"/>
                    </a:lnT>
                    <a:lnB cap="flat" cmpd="sng" w="165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FFFFFF"/>
                      </a:solidFill>
                      <a:prstDash val="solid"/>
                      <a:round/>
                      <a:headEnd len="sm" w="sm" type="none"/>
                      <a:tailEnd len="sm" w="sm" type="none"/>
                    </a:lnT>
                    <a:lnB cap="flat" cmpd="sng" w="165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FFFFFF"/>
                      </a:solidFill>
                      <a:prstDash val="solid"/>
                      <a:round/>
                      <a:headEnd len="sm" w="sm" type="none"/>
                      <a:tailEnd len="sm" w="sm" type="none"/>
                    </a:lnT>
                    <a:lnB cap="flat" cmpd="sng" w="165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FFFFFF"/>
                      </a:solidFill>
                      <a:prstDash val="solid"/>
                      <a:round/>
                      <a:headEnd len="sm" w="sm" type="none"/>
                      <a:tailEnd len="sm" w="sm" type="none"/>
                    </a:lnT>
                    <a:lnB cap="flat" cmpd="sng" w="165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84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FFFFFF"/>
                      </a:solidFill>
                      <a:prstDash val="solid"/>
                      <a:round/>
                      <a:headEnd len="sm" w="sm" type="none"/>
                      <a:tailEnd len="sm" w="sm" type="none"/>
                    </a:lnT>
                    <a:lnB cap="flat" cmpd="sng" w="1495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25">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50">
                      <a:solidFill>
                        <a:srgbClr val="FFFFFF"/>
                      </a:solidFill>
                      <a:prstDash val="solid"/>
                      <a:round/>
                      <a:headEnd len="sm" w="sm" type="none"/>
                      <a:tailEnd len="sm" w="sm" type="none"/>
                    </a:lnT>
                    <a:lnB cap="flat" cmpd="sng" w="13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84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3700">
                      <a:solidFill>
                        <a:srgbClr val="000000"/>
                      </a:solidFill>
                      <a:prstDash val="solid"/>
                      <a:round/>
                      <a:headEnd len="sm" w="sm" type="none"/>
                      <a:tailEnd len="sm" w="sm" type="none"/>
                    </a:lnT>
                    <a:lnB cap="flat" cmpd="sng" w="165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FFFFFF"/>
                      </a:solidFill>
                      <a:prstDash val="solid"/>
                      <a:round/>
                      <a:headEnd len="sm" w="sm" type="none"/>
                      <a:tailEnd len="sm" w="sm" type="none"/>
                    </a:lnT>
                    <a:lnB cap="flat" cmpd="sng" w="165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FFFFFF"/>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84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84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84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5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5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5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25">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50">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50">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50">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497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840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4975">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6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65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5350">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19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19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6500">
                      <a:solidFill>
                        <a:srgbClr val="000000"/>
                      </a:solidFill>
                      <a:prstDash val="solid"/>
                      <a:round/>
                      <a:headEnd len="sm" w="sm" type="none"/>
                      <a:tailEnd len="sm" w="sm" type="none"/>
                    </a:lnT>
                    <a:lnB cap="flat" cmpd="sng" w="119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8" name="Shape 628"/>
        <p:cNvGrpSpPr/>
        <p:nvPr/>
      </p:nvGrpSpPr>
      <p:grpSpPr>
        <a:xfrm>
          <a:off x="0" y="0"/>
          <a:ext cx="0" cy="0"/>
          <a:chOff x="0" y="0"/>
          <a:chExt cx="0" cy="0"/>
        </a:xfrm>
      </p:grpSpPr>
      <p:sp>
        <p:nvSpPr>
          <p:cNvPr id="629" name="Google Shape;629;p56"/>
          <p:cNvSpPr txBox="1"/>
          <p:nvPr/>
        </p:nvSpPr>
        <p:spPr>
          <a:xfrm>
            <a:off x="444500" y="531391"/>
            <a:ext cx="6887845" cy="8576945"/>
          </a:xfrm>
          <a:prstGeom prst="rect">
            <a:avLst/>
          </a:prstGeom>
          <a:noFill/>
          <a:ln>
            <a:noFill/>
          </a:ln>
        </p:spPr>
        <p:txBody>
          <a:bodyPr anchorCtr="0" anchor="t" bIns="0" lIns="0" spcFirstLastPara="1" rIns="0" wrap="square" tIns="0">
            <a:noAutofit/>
          </a:bodyPr>
          <a:lstStyle/>
          <a:p>
            <a:pPr indent="0" lvl="0" marL="0" marR="289560" rtl="0" algn="r">
              <a:lnSpc>
                <a:spcPct val="100000"/>
              </a:lnSpc>
              <a:spcBef>
                <a:spcPts val="0"/>
              </a:spcBef>
              <a:spcAft>
                <a:spcPts val="0"/>
              </a:spcAft>
              <a:buNone/>
            </a:pPr>
            <a:r>
              <a:rPr lang="en-US" sz="1400">
                <a:latin typeface="Courier New"/>
                <a:ea typeface="Courier New"/>
                <a:cs typeface="Courier New"/>
                <a:sym typeface="Courier New"/>
              </a:rPr>
              <a:t>C-4/R-0/09-1-15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RECORD ENTRY REQUIREMENTS</a:t>
            </a:r>
            <a:endParaRPr sz="1050">
              <a:latin typeface="Arial"/>
              <a:ea typeface="Arial"/>
              <a:cs typeface="Arial"/>
              <a:sym typeface="Arial"/>
            </a:endParaRPr>
          </a:p>
          <a:p>
            <a:pPr indent="0" lvl="0" marL="0" marR="0" rtl="0" algn="ctr">
              <a:lnSpc>
                <a:spcPct val="117619"/>
              </a:lnSpc>
              <a:spcBef>
                <a:spcPts val="0"/>
              </a:spcBef>
              <a:spcAft>
                <a:spcPts val="0"/>
              </a:spcAft>
              <a:buNone/>
            </a:pPr>
            <a:r>
              <a:rPr lang="en-US" sz="1050">
                <a:latin typeface="Arial"/>
                <a:ea typeface="Arial"/>
                <a:cs typeface="Arial"/>
                <a:sym typeface="Arial"/>
              </a:rPr>
              <a:t>[135.443]</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900"/>
              </a:lnSpc>
              <a:spcBef>
                <a:spcPts val="0"/>
              </a:spcBef>
              <a:spcAft>
                <a:spcPts val="0"/>
              </a:spcAft>
              <a:buNone/>
            </a:pPr>
            <a:r>
              <a:rPr lang="en-US" sz="1050">
                <a:latin typeface="Arial"/>
                <a:ea typeface="Arial"/>
                <a:cs typeface="Arial"/>
                <a:sym typeface="Arial"/>
              </a:rPr>
              <a:t>Each  person  who  maintains,  performs  preventative  maintenance,  rebuilds  or  alters  an  aircraft,  aircraft  engine, propeller, appliance, or component part shall make an entry in the maintenance record of that component [in the event of engine maintenance, an entry will also be placed in the airframe log book]. The appropriate maintenance entry will contain the following information (ref. FAR Part 43.9).</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A complete description (or reference to data acceptable to the administrator) of the work performed to include:</a:t>
            </a:r>
            <a:endParaRPr sz="1050">
              <a:latin typeface="Arial"/>
              <a:ea typeface="Arial"/>
              <a:cs typeface="Arial"/>
              <a:sym typeface="Arial"/>
            </a:endParaRPr>
          </a:p>
          <a:p>
            <a:pPr indent="0" lvl="0" marL="12700" marR="6350" rtl="0" algn="just">
              <a:lnSpc>
                <a:spcPct val="114285"/>
              </a:lnSpc>
              <a:spcBef>
                <a:spcPts val="640"/>
              </a:spcBef>
              <a:spcAft>
                <a:spcPts val="0"/>
              </a:spcAft>
              <a:buNone/>
            </a:pPr>
            <a:r>
              <a:rPr lang="en-US" sz="1050">
                <a:latin typeface="Arial"/>
                <a:ea typeface="Arial"/>
                <a:cs typeface="Arial"/>
                <a:sym typeface="Arial"/>
              </a:rPr>
              <a:t>If time tracked parts are replaced; aircraft total time, part(s) removed and part(s) installed complete with description, part number, serial number, part total and/or TSO time, etc.</a:t>
            </a:r>
            <a:endParaRPr sz="1050">
              <a:latin typeface="Arial"/>
              <a:ea typeface="Arial"/>
              <a:cs typeface="Arial"/>
              <a:sym typeface="Arial"/>
            </a:endParaRPr>
          </a:p>
          <a:p>
            <a:pPr indent="0" lvl="0" marL="0" marR="0" rtl="0" algn="l">
              <a:lnSpc>
                <a:spcPct val="100000"/>
              </a:lnSpc>
              <a:spcBef>
                <a:spcPts val="42"/>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NOTE: Appropriate serviceability data must accompany corresponding maintenance entries (if applicable).</a:t>
            </a:r>
            <a:endParaRPr sz="1050">
              <a:latin typeface="Arial"/>
              <a:ea typeface="Arial"/>
              <a:cs typeface="Arial"/>
              <a:sym typeface="Arial"/>
            </a:endParaRPr>
          </a:p>
          <a:p>
            <a:pPr indent="0" lvl="0" marL="0" marR="0" rtl="0" algn="l">
              <a:lnSpc>
                <a:spcPct val="100000"/>
              </a:lnSpc>
              <a:spcBef>
                <a:spcPts val="16"/>
              </a:spcBef>
              <a:spcAft>
                <a:spcPts val="0"/>
              </a:spcAft>
              <a:buNone/>
            </a:pPr>
            <a:r>
              <a:t/>
            </a:r>
            <a:endParaRPr sz="1050">
              <a:latin typeface="Times New Roman"/>
              <a:ea typeface="Times New Roman"/>
              <a:cs typeface="Times New Roman"/>
              <a:sym typeface="Times New Roman"/>
            </a:endParaRPr>
          </a:p>
          <a:p>
            <a:pPr indent="-228600" lvl="0" marL="469900" marR="0" rtl="0" algn="l">
              <a:lnSpc>
                <a:spcPct val="100000"/>
              </a:lnSpc>
              <a:spcBef>
                <a:spcPts val="0"/>
              </a:spcBef>
              <a:spcAft>
                <a:spcPts val="0"/>
              </a:spcAft>
              <a:buSzPts val="1050"/>
              <a:buFont typeface="Noto Sans Symbols"/>
              <a:buChar char="∙"/>
            </a:pPr>
            <a:r>
              <a:rPr lang="en-US" sz="1050">
                <a:latin typeface="Arial"/>
                <a:ea typeface="Arial"/>
                <a:cs typeface="Arial"/>
                <a:sym typeface="Arial"/>
              </a:rPr>
              <a:t>The date of completion of the work performed.</a:t>
            </a:r>
            <a:endParaRPr sz="1050">
              <a:latin typeface="Arial"/>
              <a:ea typeface="Arial"/>
              <a:cs typeface="Arial"/>
              <a:sym typeface="Arial"/>
            </a:endParaRPr>
          </a:p>
          <a:p>
            <a:pPr indent="-228600" lvl="0" marL="469900" marR="0" rtl="0" algn="l">
              <a:lnSpc>
                <a:spcPct val="100000"/>
              </a:lnSpc>
              <a:spcBef>
                <a:spcPts val="10"/>
              </a:spcBef>
              <a:spcAft>
                <a:spcPts val="0"/>
              </a:spcAft>
              <a:buSzPts val="1050"/>
              <a:buFont typeface="Noto Sans Symbols"/>
              <a:buChar char="∙"/>
            </a:pPr>
            <a:r>
              <a:rPr lang="en-US" sz="1050">
                <a:latin typeface="Arial"/>
                <a:ea typeface="Arial"/>
                <a:cs typeface="Arial"/>
                <a:sym typeface="Arial"/>
              </a:rPr>
              <a:t>The name of the person performing the work.</a:t>
            </a:r>
            <a:endParaRPr sz="1050">
              <a:latin typeface="Arial"/>
              <a:ea typeface="Arial"/>
              <a:cs typeface="Arial"/>
              <a:sym typeface="Arial"/>
            </a:endParaRPr>
          </a:p>
          <a:p>
            <a:pPr indent="66675" lvl="0" marL="0" marR="0" rtl="0" algn="l">
              <a:lnSpc>
                <a:spcPct val="100000"/>
              </a:lnSpc>
              <a:spcBef>
                <a:spcPts val="26"/>
              </a:spcBef>
              <a:spcAft>
                <a:spcPts val="0"/>
              </a:spcAft>
              <a:buSzPts val="1050"/>
              <a:buFont typeface="Noto Sans Symbols"/>
              <a:buNone/>
            </a:pPr>
            <a:r>
              <a:t/>
            </a:r>
            <a:endParaRPr sz="1050">
              <a:latin typeface="Times New Roman"/>
              <a:ea typeface="Times New Roman"/>
              <a:cs typeface="Times New Roman"/>
              <a:sym typeface="Times New Roman"/>
            </a:endParaRPr>
          </a:p>
          <a:p>
            <a:pPr indent="0" lvl="0" marL="12700" marR="6350" rtl="0" algn="l">
              <a:lnSpc>
                <a:spcPct val="115238"/>
              </a:lnSpc>
              <a:spcBef>
                <a:spcPts val="0"/>
              </a:spcBef>
              <a:spcAft>
                <a:spcPts val="0"/>
              </a:spcAft>
              <a:buNone/>
            </a:pPr>
            <a:r>
              <a:rPr lang="en-US" sz="1050">
                <a:latin typeface="Arial"/>
                <a:ea typeface="Arial"/>
                <a:cs typeface="Arial"/>
                <a:sym typeface="Arial"/>
              </a:rPr>
              <a:t>If  the  work  performed  on the  aircraft,  airframe,  aircraft  engine,  propeller,  appliance  or  component  part  has  been performed satisfactorily, the signature, certificate number, and kind of certificate held by the person approving the work. The signature constitutes the approval for return to service only for the work performed.</a:t>
            </a:r>
            <a:endParaRPr sz="1050">
              <a:latin typeface="Arial"/>
              <a:ea typeface="Arial"/>
              <a:cs typeface="Arial"/>
              <a:sym typeface="Arial"/>
            </a:endParaRPr>
          </a:p>
          <a:p>
            <a:pPr indent="0" lvl="0" marL="0" marR="0" rtl="0" algn="l">
              <a:lnSpc>
                <a:spcPct val="100000"/>
              </a:lnSpc>
              <a:spcBef>
                <a:spcPts val="21"/>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The person approving or disapproving for return to service an aircraft, airframe, aircraft engine, propeller, appliance, or  component  part  after any inspection shall make  an entry in  the maintenance  record  of  that  equipment  [in  the event of engine inspection, an entry will also be placed in the airframe log book. The appropriate maintenance entry will contain the following information (ref. FAR Part 43.11):</a:t>
            </a:r>
            <a:endParaRPr sz="1050">
              <a:latin typeface="Arial"/>
              <a:ea typeface="Arial"/>
              <a:cs typeface="Arial"/>
              <a:sym typeface="Arial"/>
            </a:endParaRPr>
          </a:p>
          <a:p>
            <a:pPr indent="-228600" lvl="0" marL="469900" marR="0" rtl="0" algn="l">
              <a:lnSpc>
                <a:spcPct val="100000"/>
              </a:lnSpc>
              <a:spcBef>
                <a:spcPts val="610"/>
              </a:spcBef>
              <a:spcAft>
                <a:spcPts val="0"/>
              </a:spcAft>
              <a:buSzPts val="1050"/>
              <a:buFont typeface="Noto Sans Symbols"/>
              <a:buChar char="∙"/>
            </a:pPr>
            <a:r>
              <a:rPr lang="en-US" sz="1050">
                <a:latin typeface="Arial"/>
                <a:ea typeface="Arial"/>
                <a:cs typeface="Arial"/>
                <a:sym typeface="Arial"/>
              </a:rPr>
              <a:t>The type of inspection and a brief description of the extent of the inspection to include.</a:t>
            </a:r>
            <a:endParaRPr sz="1050">
              <a:latin typeface="Arial"/>
              <a:ea typeface="Arial"/>
              <a:cs typeface="Arial"/>
              <a:sym typeface="Arial"/>
            </a:endParaRPr>
          </a:p>
          <a:p>
            <a:pPr indent="-228600" lvl="0" marL="469900" marR="5715" rtl="0" algn="l">
              <a:lnSpc>
                <a:spcPct val="114285"/>
              </a:lnSpc>
              <a:spcBef>
                <a:spcPts val="115"/>
              </a:spcBef>
              <a:spcAft>
                <a:spcPts val="0"/>
              </a:spcAft>
              <a:buSzPts val="1050"/>
              <a:buFont typeface="Noto Sans Symbols"/>
              <a:buChar char="∙"/>
            </a:pPr>
            <a:r>
              <a:rPr lang="en-US" sz="1050">
                <a:latin typeface="Arial"/>
                <a:ea typeface="Arial"/>
                <a:cs typeface="Arial"/>
                <a:sym typeface="Arial"/>
              </a:rPr>
              <a:t>(If applicable) part(s) inspected complete with description, part number, serial number, part total and/or TSO time, etc.</a:t>
            </a:r>
            <a:endParaRPr sz="1050">
              <a:latin typeface="Arial"/>
              <a:ea typeface="Arial"/>
              <a:cs typeface="Arial"/>
              <a:sym typeface="Arial"/>
            </a:endParaRPr>
          </a:p>
          <a:p>
            <a:pPr indent="66675" lvl="0" marL="0" marR="0" rtl="0" algn="l">
              <a:lnSpc>
                <a:spcPct val="100000"/>
              </a:lnSpc>
              <a:spcBef>
                <a:spcPts val="17"/>
              </a:spcBef>
              <a:spcAft>
                <a:spcPts val="0"/>
              </a:spcAft>
              <a:buSzPts val="1050"/>
              <a:buFont typeface="Noto Sans Symbols"/>
              <a:buNone/>
            </a:pPr>
            <a:r>
              <a:t/>
            </a:r>
            <a:endParaRPr sz="1050">
              <a:latin typeface="Times New Roman"/>
              <a:ea typeface="Times New Roman"/>
              <a:cs typeface="Times New Roman"/>
              <a:sym typeface="Times New Roman"/>
            </a:endParaRPr>
          </a:p>
          <a:p>
            <a:pPr indent="0" lvl="0" marL="12700" marR="6985" rtl="0" algn="just">
              <a:lnSpc>
                <a:spcPct val="114285"/>
              </a:lnSpc>
              <a:spcBef>
                <a:spcPts val="0"/>
              </a:spcBef>
              <a:spcAft>
                <a:spcPts val="0"/>
              </a:spcAft>
              <a:buNone/>
            </a:pPr>
            <a:r>
              <a:rPr lang="en-US" sz="1050">
                <a:latin typeface="Arial"/>
                <a:ea typeface="Arial"/>
                <a:cs typeface="Arial"/>
                <a:sym typeface="Arial"/>
              </a:rPr>
              <a:t>NOTE: Appropriate serviceability data must accompany corresponding maintenance entries on replacement items (if applicable).</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228600" lvl="0" marL="469900" marR="0" rtl="0" algn="l">
              <a:lnSpc>
                <a:spcPct val="100000"/>
              </a:lnSpc>
              <a:spcBef>
                <a:spcPts val="0"/>
              </a:spcBef>
              <a:spcAft>
                <a:spcPts val="0"/>
              </a:spcAft>
              <a:buSzPts val="1050"/>
              <a:buFont typeface="Noto Sans Symbols"/>
              <a:buChar char="∙"/>
            </a:pPr>
            <a:r>
              <a:rPr lang="en-US" sz="1050">
                <a:latin typeface="Arial"/>
                <a:ea typeface="Arial"/>
                <a:cs typeface="Arial"/>
                <a:sym typeface="Arial"/>
              </a:rPr>
              <a:t>The date of inspection and aircraft total time in service.</a:t>
            </a:r>
            <a:endParaRPr sz="1050">
              <a:latin typeface="Arial"/>
              <a:ea typeface="Arial"/>
              <a:cs typeface="Arial"/>
              <a:sym typeface="Arial"/>
            </a:endParaRPr>
          </a:p>
          <a:p>
            <a:pPr indent="-228600" lvl="0" marL="469900" marR="8255" rtl="0" algn="l">
              <a:lnSpc>
                <a:spcPct val="115238"/>
              </a:lnSpc>
              <a:spcBef>
                <a:spcPts val="95"/>
              </a:spcBef>
              <a:spcAft>
                <a:spcPts val="0"/>
              </a:spcAft>
              <a:buSzPts val="1050"/>
              <a:buFont typeface="Noto Sans Symbols"/>
              <a:buChar char="∙"/>
            </a:pPr>
            <a:r>
              <a:rPr lang="en-US" sz="1050">
                <a:latin typeface="Arial"/>
                <a:ea typeface="Arial"/>
                <a:cs typeface="Arial"/>
                <a:sym typeface="Arial"/>
              </a:rPr>
              <a:t>The  signature,  the  certificate  number,  and  kind  of  certificate  held  by  the  person  approving  for  return  to service the aircraft, airframe, aircraft engine, propeller, appliance, or component part(s), or portions thereof.</a:t>
            </a:r>
            <a:endParaRPr sz="1050">
              <a:latin typeface="Arial"/>
              <a:ea typeface="Arial"/>
              <a:cs typeface="Arial"/>
              <a:sym typeface="Arial"/>
            </a:endParaRPr>
          </a:p>
          <a:p>
            <a:pPr indent="-228600" lvl="0" marL="469900" marR="6350" rtl="0" algn="l">
              <a:lnSpc>
                <a:spcPct val="115238"/>
              </a:lnSpc>
              <a:spcBef>
                <a:spcPts val="60"/>
              </a:spcBef>
              <a:spcAft>
                <a:spcPts val="0"/>
              </a:spcAft>
              <a:buSzPts val="1050"/>
              <a:buFont typeface="Noto Sans Symbols"/>
              <a:buChar char="∙"/>
            </a:pPr>
            <a:r>
              <a:rPr lang="en-US" sz="1050">
                <a:latin typeface="Arial"/>
                <a:ea typeface="Arial"/>
                <a:cs typeface="Arial"/>
                <a:sym typeface="Arial"/>
              </a:rPr>
              <a:t>The following or a similarly worded statement; “I certify that this aircraft has been inspected in accordance with (insert type) inspection and was determined to be in airworthy condition.”</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Examples of maintenance entries: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228600" lvl="0" marL="241300" marR="0" rtl="0" algn="just">
              <a:lnSpc>
                <a:spcPct val="100000"/>
              </a:lnSpc>
              <a:spcBef>
                <a:spcPts val="0"/>
              </a:spcBef>
              <a:spcAft>
                <a:spcPts val="0"/>
              </a:spcAft>
              <a:buSzPts val="1050"/>
              <a:buFont typeface="Arial"/>
              <a:buChar char="∙"/>
            </a:pPr>
            <a:r>
              <a:rPr lang="en-US" sz="1050">
                <a:latin typeface="Arial"/>
                <a:ea typeface="Arial"/>
                <a:cs typeface="Arial"/>
                <a:sym typeface="Arial"/>
              </a:rPr>
              <a:t>Discrepancy:</a:t>
            </a:r>
            <a:endParaRPr sz="1050">
              <a:latin typeface="Arial"/>
              <a:ea typeface="Arial"/>
              <a:cs typeface="Arial"/>
              <a:sym typeface="Arial"/>
            </a:endParaRPr>
          </a:p>
          <a:p>
            <a:pPr indent="66675" lvl="0" marL="0" marR="0" rtl="0" algn="l">
              <a:lnSpc>
                <a:spcPct val="100000"/>
              </a:lnSpc>
              <a:spcBef>
                <a:spcPts val="26"/>
              </a:spcBef>
              <a:spcAft>
                <a:spcPts val="0"/>
              </a:spcAft>
              <a:buSzPts val="1050"/>
              <a:buFont typeface="Arial"/>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05/12/97, 2449.0 hours aircraft total time. Removed main rotor retention cap P/N 123-456-789-001, S/N AMC80112 (component total time 9999.0 hours) due to 10000.0 hour retirement interval.</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228600" lvl="0" marL="241300" marR="0" rtl="0" algn="just">
              <a:lnSpc>
                <a:spcPct val="100000"/>
              </a:lnSpc>
              <a:spcBef>
                <a:spcPts val="0"/>
              </a:spcBef>
              <a:spcAft>
                <a:spcPts val="0"/>
              </a:spcAft>
              <a:buSzPts val="1050"/>
              <a:buFont typeface="Arial"/>
              <a:buChar char="∙"/>
            </a:pPr>
            <a:r>
              <a:rPr lang="en-US" sz="1050">
                <a:latin typeface="Arial"/>
                <a:ea typeface="Arial"/>
                <a:cs typeface="Arial"/>
                <a:sym typeface="Arial"/>
              </a:rPr>
              <a:t>Corrective Action:</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634" lvl="0" marL="13334" marR="5715" rtl="0" algn="just">
              <a:lnSpc>
                <a:spcPct val="95900"/>
              </a:lnSpc>
              <a:spcBef>
                <a:spcPts val="0"/>
              </a:spcBef>
              <a:spcAft>
                <a:spcPts val="0"/>
              </a:spcAft>
              <a:buNone/>
            </a:pPr>
            <a:r>
              <a:rPr lang="en-US" sz="1050">
                <a:latin typeface="Arial"/>
                <a:ea typeface="Arial"/>
                <a:cs typeface="Arial"/>
                <a:sym typeface="Arial"/>
              </a:rPr>
              <a:t>Installed serviceable main rotor retention cap P/N 123-456-789-001, S/N AMC-80155 (component total time 1500.0 hours).  Maintenance  was  performed  in  accordance  with  BHTI  Maintenance  Manual  Volume  XXX,  65-00-22, paragraph 65.02. {Signature of certified A&amp;P Mechanic or an FAA Certified Repair Station holding the proper rating (Appropriate certificate number.)</a:t>
            </a:r>
            <a:endParaRPr sz="1050">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3" name="Shape 633"/>
        <p:cNvGrpSpPr/>
        <p:nvPr/>
      </p:nvGrpSpPr>
      <p:grpSpPr>
        <a:xfrm>
          <a:off x="0" y="0"/>
          <a:ext cx="0" cy="0"/>
          <a:chOff x="0" y="0"/>
          <a:chExt cx="0" cy="0"/>
        </a:xfrm>
      </p:grpSpPr>
      <p:sp>
        <p:nvSpPr>
          <p:cNvPr id="634" name="Google Shape;634;p57"/>
          <p:cNvSpPr txBox="1"/>
          <p:nvPr/>
        </p:nvSpPr>
        <p:spPr>
          <a:xfrm>
            <a:off x="444365" y="531391"/>
            <a:ext cx="6887845" cy="9018270"/>
          </a:xfrm>
          <a:prstGeom prst="rect">
            <a:avLst/>
          </a:prstGeom>
          <a:noFill/>
          <a:ln>
            <a:noFill/>
          </a:ln>
        </p:spPr>
        <p:txBody>
          <a:bodyPr anchorCtr="0" anchor="t" bIns="0" lIns="0" spcFirstLastPara="1" rIns="0" wrap="square" tIns="0">
            <a:noAutofit/>
          </a:bodyPr>
          <a:lstStyle/>
          <a:p>
            <a:pPr indent="0" lvl="0" marL="0" marR="289560" rtl="0" algn="r">
              <a:lnSpc>
                <a:spcPct val="100000"/>
              </a:lnSpc>
              <a:spcBef>
                <a:spcPts val="0"/>
              </a:spcBef>
              <a:spcAft>
                <a:spcPts val="0"/>
              </a:spcAft>
              <a:buNone/>
            </a:pPr>
            <a:r>
              <a:rPr lang="en-US" sz="1400">
                <a:latin typeface="Courier New"/>
                <a:ea typeface="Courier New"/>
                <a:cs typeface="Courier New"/>
                <a:sym typeface="Courier New"/>
              </a:rPr>
              <a:t>C-5/R-0/09-1-15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228600" lvl="0" marL="241300" marR="0" rtl="0" algn="just">
              <a:lnSpc>
                <a:spcPct val="100000"/>
              </a:lnSpc>
              <a:spcBef>
                <a:spcPts val="0"/>
              </a:spcBef>
              <a:spcAft>
                <a:spcPts val="0"/>
              </a:spcAft>
              <a:buSzPts val="1050"/>
              <a:buFont typeface="Arial"/>
              <a:buChar char="•"/>
            </a:pPr>
            <a:r>
              <a:rPr lang="en-US" sz="1050">
                <a:latin typeface="Arial"/>
                <a:ea typeface="Arial"/>
                <a:cs typeface="Arial"/>
                <a:sym typeface="Arial"/>
              </a:rPr>
              <a:t>Discrepancy (as a result of maintenance performed):</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(Made by certified A&amp;P Mechanic or an FAA Certified Repair Station holding the proper rating, if operational check flight  is  required  according  to  FAR  Part  91.407  or  Paragraph  I  of  the  Maintenance  Operational  Check  Flight Procedure):</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4285"/>
              </a:lnSpc>
              <a:spcBef>
                <a:spcPts val="0"/>
              </a:spcBef>
              <a:spcAft>
                <a:spcPts val="0"/>
              </a:spcAft>
              <a:buNone/>
            </a:pPr>
            <a:r>
              <a:rPr lang="en-US" sz="1050">
                <a:latin typeface="Arial"/>
                <a:ea typeface="Arial"/>
                <a:cs typeface="Arial"/>
                <a:sym typeface="Arial"/>
              </a:rPr>
              <a:t>05/12/97, 2499.0 hours aircraft total time. Maintenance operation check flight is due for the replacement of main rotor retention cap (maintenance performed or alteration made) according to the requirements of [Far Part 91.407</a:t>
            </a:r>
            <a:endParaRPr sz="1050">
              <a:latin typeface="Arial"/>
              <a:ea typeface="Arial"/>
              <a:cs typeface="Arial"/>
              <a:sym typeface="Arial"/>
            </a:endParaRPr>
          </a:p>
          <a:p>
            <a:pPr indent="0" lvl="0" marL="12700" marR="6350" rtl="0" algn="just">
              <a:lnSpc>
                <a:spcPct val="114285"/>
              </a:lnSpc>
              <a:spcBef>
                <a:spcPts val="10"/>
              </a:spcBef>
              <a:spcAft>
                <a:spcPts val="0"/>
              </a:spcAft>
              <a:buNone/>
            </a:pPr>
            <a:r>
              <a:rPr lang="en-US" sz="1050">
                <a:latin typeface="Arial"/>
                <a:ea typeface="Arial"/>
                <a:cs typeface="Arial"/>
                <a:sym typeface="Arial"/>
              </a:rPr>
              <a:t>(b) or Manufacturer (quote page and paragraph number) ]. {Signature of certified A&amp;P Mechanic or an FAA Certified Repair Station holding the proper rating (Appropriate certificate number.)</a:t>
            </a:r>
            <a:endParaRPr sz="1050">
              <a:latin typeface="Arial"/>
              <a:ea typeface="Arial"/>
              <a:cs typeface="Arial"/>
              <a:sym typeface="Arial"/>
            </a:endParaRPr>
          </a:p>
          <a:p>
            <a:pPr indent="0" lvl="0" marL="0" marR="0" rtl="0" algn="l">
              <a:lnSpc>
                <a:spcPct val="100000"/>
              </a:lnSpc>
              <a:spcBef>
                <a:spcPts val="42"/>
              </a:spcBef>
              <a:spcAft>
                <a:spcPts val="0"/>
              </a:spcAft>
              <a:buNone/>
            </a:pPr>
            <a:r>
              <a:t/>
            </a:r>
            <a:endParaRPr sz="950">
              <a:latin typeface="Times New Roman"/>
              <a:ea typeface="Times New Roman"/>
              <a:cs typeface="Times New Roman"/>
              <a:sym typeface="Times New Roman"/>
            </a:endParaRPr>
          </a:p>
          <a:p>
            <a:pPr indent="-228600" lvl="0" marL="241300" marR="0" rtl="0" algn="just">
              <a:lnSpc>
                <a:spcPct val="100000"/>
              </a:lnSpc>
              <a:spcBef>
                <a:spcPts val="0"/>
              </a:spcBef>
              <a:spcAft>
                <a:spcPts val="0"/>
              </a:spcAft>
              <a:buSzPts val="1050"/>
              <a:buFont typeface="Arial"/>
              <a:buChar char="•"/>
            </a:pPr>
            <a:r>
              <a:rPr lang="en-US" sz="1050">
                <a:latin typeface="Arial"/>
                <a:ea typeface="Arial"/>
                <a:cs typeface="Arial"/>
                <a:sym typeface="Arial"/>
              </a:rPr>
              <a:t>Corrective Action (after maintenance operational check flight):</a:t>
            </a:r>
            <a:endParaRPr sz="1050">
              <a:latin typeface="Arial"/>
              <a:ea typeface="Arial"/>
              <a:cs typeface="Arial"/>
              <a:sym typeface="Arial"/>
            </a:endParaRPr>
          </a:p>
          <a:p>
            <a:pPr indent="0" lvl="0" marL="0" marR="0" rtl="0" algn="l">
              <a:lnSpc>
                <a:spcPct val="100000"/>
              </a:lnSpc>
              <a:spcBef>
                <a:spcPts val="34"/>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4285"/>
              </a:lnSpc>
              <a:spcBef>
                <a:spcPts val="0"/>
              </a:spcBef>
              <a:spcAft>
                <a:spcPts val="0"/>
              </a:spcAft>
              <a:buNone/>
            </a:pPr>
            <a:r>
              <a:rPr lang="en-US" sz="1050">
                <a:latin typeface="Arial"/>
                <a:ea typeface="Arial"/>
                <a:cs typeface="Arial"/>
                <a:sym typeface="Arial"/>
              </a:rPr>
              <a:t>(Made by designated pilots in command who have a current FAR 135.293 (a) (b) letter of competency on the make and model aircraft requiring the maintenance operational check flight or a pilot approved by the company.)</a:t>
            </a:r>
            <a:endParaRPr sz="1050">
              <a:latin typeface="Arial"/>
              <a:ea typeface="Arial"/>
              <a:cs typeface="Arial"/>
              <a:sym typeface="Arial"/>
            </a:endParaRPr>
          </a:p>
          <a:p>
            <a:pPr indent="0" lvl="0" marL="0" marR="0" rtl="0" algn="l">
              <a:lnSpc>
                <a:spcPct val="100000"/>
              </a:lnSpc>
              <a:spcBef>
                <a:spcPts val="38"/>
              </a:spcBef>
              <a:spcAft>
                <a:spcPts val="0"/>
              </a:spcAft>
              <a:buNone/>
            </a:pPr>
            <a:r>
              <a:t/>
            </a:r>
            <a:endParaRPr sz="1000">
              <a:latin typeface="Times New Roman"/>
              <a:ea typeface="Times New Roman"/>
              <a:cs typeface="Times New Roman"/>
              <a:sym typeface="Times New Roman"/>
            </a:endParaRPr>
          </a:p>
          <a:p>
            <a:pPr indent="0" lvl="0" marL="12700" marR="6350" rtl="0" algn="l">
              <a:lnSpc>
                <a:spcPct val="95700"/>
              </a:lnSpc>
              <a:spcBef>
                <a:spcPts val="0"/>
              </a:spcBef>
              <a:spcAft>
                <a:spcPts val="0"/>
              </a:spcAft>
              <a:buNone/>
            </a:pPr>
            <a:r>
              <a:rPr lang="en-US" sz="1050">
                <a:latin typeface="Arial"/>
                <a:ea typeface="Arial"/>
                <a:cs typeface="Arial"/>
                <a:sym typeface="Arial"/>
              </a:rPr>
              <a:t>05/12/97, 2449.0 hours aircraft total time. Conducted maintenance operational check flight for the replacement of main rotor retention cap as required by BHTI Maintenance Manual Volume XXX, 65-00-22, paragraph 65.02. Aircraft returned to service. {Signature of pilot} (Appropriate certificate number).</a:t>
            </a:r>
            <a:endParaRPr sz="1050">
              <a:latin typeface="Arial"/>
              <a:ea typeface="Arial"/>
              <a:cs typeface="Arial"/>
              <a:sym typeface="Arial"/>
            </a:endParaRPr>
          </a:p>
          <a:p>
            <a:pPr indent="0" lvl="0" marL="0" marR="0" rtl="0" algn="l">
              <a:lnSpc>
                <a:spcPct val="100000"/>
              </a:lnSpc>
              <a:spcBef>
                <a:spcPts val="10"/>
              </a:spcBef>
              <a:spcAft>
                <a:spcPts val="0"/>
              </a:spcAft>
              <a:buNone/>
            </a:pPr>
            <a:r>
              <a:t/>
            </a:r>
            <a:endParaRPr sz="1050">
              <a:latin typeface="Times New Roman"/>
              <a:ea typeface="Times New Roman"/>
              <a:cs typeface="Times New Roman"/>
              <a:sym typeface="Times New Roman"/>
            </a:endParaRPr>
          </a:p>
          <a:p>
            <a:pPr indent="0" lvl="0" marL="12700" marR="163195" rtl="0" algn="l">
              <a:lnSpc>
                <a:spcPct val="95700"/>
              </a:lnSpc>
              <a:spcBef>
                <a:spcPts val="0"/>
              </a:spcBef>
              <a:spcAft>
                <a:spcPts val="0"/>
              </a:spcAft>
              <a:buNone/>
            </a:pPr>
            <a:r>
              <a:rPr lang="en-US" sz="1100">
                <a:latin typeface="Arial"/>
                <a:ea typeface="Arial"/>
                <a:cs typeface="Arial"/>
                <a:sym typeface="Arial"/>
              </a:rPr>
              <a:t>The next due block on the helicopter log should only be used for non-routine items (tq checks, MEL due, and other one off tracking).  All the scheduled next due inspections are on the CALM and shall not be entered on the helicopter log. This procedure  helps prevent a next due time of a scheduled inspection getting carried forward incorrectly.</a:t>
            </a:r>
            <a:endParaRPr sz="1100">
              <a:latin typeface="Arial"/>
              <a:ea typeface="Arial"/>
              <a:cs typeface="Arial"/>
              <a:sym typeface="Arial"/>
            </a:endParaRPr>
          </a:p>
          <a:p>
            <a:pPr indent="0" lvl="0" marL="0" marR="0" rtl="0" algn="l">
              <a:lnSpc>
                <a:spcPct val="100000"/>
              </a:lnSpc>
              <a:spcBef>
                <a:spcPts val="5"/>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100">
                <a:latin typeface="Arial"/>
                <a:ea typeface="Arial"/>
                <a:cs typeface="Arial"/>
                <a:sym typeface="Arial"/>
              </a:rPr>
              <a:t>A copy of the Helicopter Log may be found in </a:t>
            </a:r>
            <a:r>
              <a:rPr lang="en-US" sz="1100" u="sng">
                <a:solidFill>
                  <a:schemeClr val="hlink"/>
                </a:solidFill>
                <a:latin typeface="Arial"/>
                <a:ea typeface="Arial"/>
                <a:cs typeface="Arial"/>
                <a:sym typeface="Arial"/>
                <a:hlinkClick r:id="rId3"/>
              </a:rPr>
              <a:t>Appendix A.</a:t>
            </a:r>
            <a:endParaRPr sz="1100">
              <a:latin typeface="Arial"/>
              <a:ea typeface="Arial"/>
              <a:cs typeface="Arial"/>
              <a:sym typeface="Arial"/>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54"/>
              </a:spcBef>
              <a:spcAft>
                <a:spcPts val="0"/>
              </a:spcAft>
              <a:buNone/>
            </a:pPr>
            <a:r>
              <a:t/>
            </a:r>
            <a:endParaRPr sz="9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LOGBOOK TRANSFER STATEMENT</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When closing out a logbook Maritime Helicopters Inc. requires a logbook entry to be made on the last page of the logbook and the first page of the new logbook stating that all pertinent information has been transferred to the new logbook. For any questions please contact the maintenance department.</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AIRCRAFT COMPLIANCE ACTION NOTICE</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
              </a:spcBef>
              <a:spcAft>
                <a:spcPts val="0"/>
              </a:spcAft>
              <a:buNone/>
            </a:pPr>
            <a:r>
              <a:t/>
            </a:r>
            <a:endParaRPr sz="11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A Compliance Action Notice, or CAN, is Maritime Helicopters Inc.'s method of ensuring action is taken in a timely manner. It may be in reference to an Airworthiness Directive, a Manufacture's Bulletin or whenever the Director of Maintenance or Chief Inspector finds it necessary to ensure compliance with an issue.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7620" rtl="0" algn="just">
              <a:lnSpc>
                <a:spcPct val="115238"/>
              </a:lnSpc>
              <a:spcBef>
                <a:spcPts val="0"/>
              </a:spcBef>
              <a:spcAft>
                <a:spcPts val="0"/>
              </a:spcAft>
              <a:buNone/>
            </a:pPr>
            <a:r>
              <a:rPr lang="en-US" sz="1050">
                <a:latin typeface="Arial"/>
                <a:ea typeface="Arial"/>
                <a:cs typeface="Arial"/>
                <a:sym typeface="Arial"/>
              </a:rPr>
              <a:t>The publication referenced shall be attached to the Compliance Action Notice. The mechanic performing the task shall make the appropriate entry in the log book and return the Compliance Action Notice to the records department to be filed.</a:t>
            </a:r>
            <a:endParaRPr sz="1050">
              <a:latin typeface="Arial"/>
              <a:ea typeface="Arial"/>
              <a:cs typeface="Arial"/>
              <a:sym typeface="Arial"/>
            </a:endParaRPr>
          </a:p>
          <a:p>
            <a:pPr indent="0" lvl="0" marL="0" marR="0" rtl="0" algn="l">
              <a:lnSpc>
                <a:spcPct val="100000"/>
              </a:lnSpc>
              <a:spcBef>
                <a:spcPts val="21"/>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900"/>
              </a:lnSpc>
              <a:spcBef>
                <a:spcPts val="0"/>
              </a:spcBef>
              <a:spcAft>
                <a:spcPts val="0"/>
              </a:spcAft>
              <a:buNone/>
            </a:pPr>
            <a:r>
              <a:rPr lang="en-US" sz="1050">
                <a:latin typeface="Arial"/>
                <a:ea typeface="Arial"/>
                <a:cs typeface="Arial"/>
                <a:sym typeface="Arial"/>
              </a:rPr>
              <a:t>If parts are required, the Director of Maintenance or Chief Inspector shall send the Compliance Action Notice to the Parts department first so that the parts needed to accomplish the task may be acquired. The Parts Manager shall notify  the  Director  of  Maintenance  or  Chief  Inspector  when  the  parts  are  in,  so  maintenance  personnel  can accomplish the task.</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The Compliance Action Notice number shall be the last two digits of  the current year followed by the sequential number of the issued CAN. This reference number will be in the upper left portion of the form. Issuing date, due date, and whether it is a one-time action or a recurring action will also be on the upper portion of the form.</a:t>
            </a:r>
            <a:endParaRPr sz="1050">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8" name="Shape 638"/>
        <p:cNvGrpSpPr/>
        <p:nvPr/>
      </p:nvGrpSpPr>
      <p:grpSpPr>
        <a:xfrm>
          <a:off x="0" y="0"/>
          <a:ext cx="0" cy="0"/>
          <a:chOff x="0" y="0"/>
          <a:chExt cx="0" cy="0"/>
        </a:xfrm>
      </p:grpSpPr>
      <p:sp>
        <p:nvSpPr>
          <p:cNvPr id="639" name="Google Shape;639;p58"/>
          <p:cNvSpPr txBox="1"/>
          <p:nvPr/>
        </p:nvSpPr>
        <p:spPr>
          <a:xfrm>
            <a:off x="444365" y="531391"/>
            <a:ext cx="6886575" cy="4537710"/>
          </a:xfrm>
          <a:prstGeom prst="rect">
            <a:avLst/>
          </a:prstGeom>
          <a:noFill/>
          <a:ln>
            <a:noFill/>
          </a:ln>
        </p:spPr>
        <p:txBody>
          <a:bodyPr anchorCtr="0" anchor="t" bIns="0" lIns="0" spcFirstLastPara="1" rIns="0" wrap="square" tIns="0">
            <a:noAutofit/>
          </a:bodyPr>
          <a:lstStyle/>
          <a:p>
            <a:pPr indent="0" lvl="0" marL="0" marR="289560" rtl="0" algn="r">
              <a:lnSpc>
                <a:spcPct val="100000"/>
              </a:lnSpc>
              <a:spcBef>
                <a:spcPts val="0"/>
              </a:spcBef>
              <a:spcAft>
                <a:spcPts val="0"/>
              </a:spcAft>
              <a:buNone/>
            </a:pPr>
            <a:r>
              <a:rPr lang="en-US" sz="1400">
                <a:latin typeface="Courier New"/>
                <a:ea typeface="Courier New"/>
                <a:cs typeface="Courier New"/>
                <a:sym typeface="Courier New"/>
              </a:rPr>
              <a:t>C-6/R-0/09-1-15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a:latin typeface="Arial"/>
                <a:ea typeface="Arial"/>
                <a:cs typeface="Arial"/>
                <a:sym typeface="Arial"/>
              </a:rPr>
              <a:t>The registration numbers of all aircraft affected by that particular CAN will be listed.</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The reason for the CAN will be listed by bulletin number or other brief description. The affected part and affected part numbers will be listed if applicable. The “COMMENTS” section will have basic instructions listed, as well as whether or not this action requires a logbook entry.</a:t>
            </a:r>
            <a:endParaRPr sz="1050">
              <a:latin typeface="Arial"/>
              <a:ea typeface="Arial"/>
              <a:cs typeface="Arial"/>
              <a:sym typeface="Arial"/>
            </a:endParaRPr>
          </a:p>
          <a:p>
            <a:pPr indent="0" lvl="0" marL="12700" marR="0" rtl="0" algn="l">
              <a:lnSpc>
                <a:spcPct val="109047"/>
              </a:lnSpc>
              <a:spcBef>
                <a:spcPts val="0"/>
              </a:spcBef>
              <a:spcAft>
                <a:spcPts val="0"/>
              </a:spcAft>
              <a:buNone/>
            </a:pPr>
            <a:r>
              <a:rPr lang="en-US" sz="1050">
                <a:latin typeface="Arial"/>
                <a:ea typeface="Arial"/>
                <a:cs typeface="Arial"/>
                <a:sym typeface="Arial"/>
              </a:rPr>
              <a:t>The lower portion of the Compliance Action Notice has information necessary for recordkeeping and tracking. The</a:t>
            </a:r>
            <a:endParaRPr sz="1050">
              <a:latin typeface="Arial"/>
              <a:ea typeface="Arial"/>
              <a:cs typeface="Arial"/>
              <a:sym typeface="Arial"/>
            </a:endParaRPr>
          </a:p>
          <a:p>
            <a:pPr indent="0" lvl="0" marL="12700" marR="6350" rtl="0" algn="l">
              <a:lnSpc>
                <a:spcPct val="115238"/>
              </a:lnSpc>
              <a:spcBef>
                <a:spcPts val="55"/>
              </a:spcBef>
              <a:spcAft>
                <a:spcPts val="0"/>
              </a:spcAft>
              <a:buNone/>
            </a:pPr>
            <a:r>
              <a:rPr lang="en-US" sz="1050">
                <a:latin typeface="Arial"/>
                <a:ea typeface="Arial"/>
                <a:cs typeface="Arial"/>
                <a:sym typeface="Arial"/>
              </a:rPr>
              <a:t>registration number and serial number will be printed on this section of the CAN. The aircraft total time at completion and, if recurring, time next due will be filled in by the technician.</a:t>
            </a:r>
            <a:endParaRPr sz="1050">
              <a:latin typeface="Arial"/>
              <a:ea typeface="Arial"/>
              <a:cs typeface="Arial"/>
              <a:sym typeface="Arial"/>
            </a:endParaRPr>
          </a:p>
          <a:p>
            <a:pPr indent="0" lvl="0" marL="0" marR="0" rtl="0" algn="l">
              <a:lnSpc>
                <a:spcPct val="100000"/>
              </a:lnSpc>
              <a:spcBef>
                <a:spcPts val="22"/>
              </a:spcBef>
              <a:spcAft>
                <a:spcPts val="0"/>
              </a:spcAft>
              <a:buNone/>
            </a:pPr>
            <a:r>
              <a:t/>
            </a:r>
            <a:endParaRPr sz="1000">
              <a:latin typeface="Times New Roman"/>
              <a:ea typeface="Times New Roman"/>
              <a:cs typeface="Times New Roman"/>
              <a:sym typeface="Times New Roman"/>
            </a:endParaRPr>
          </a:p>
          <a:p>
            <a:pPr indent="0" lvl="0" marL="12700" marR="5080" rtl="0" algn="l">
              <a:lnSpc>
                <a:spcPct val="95800"/>
              </a:lnSpc>
              <a:spcBef>
                <a:spcPts val="0"/>
              </a:spcBef>
              <a:spcAft>
                <a:spcPts val="0"/>
              </a:spcAft>
              <a:buNone/>
            </a:pPr>
            <a:r>
              <a:rPr lang="en-US" sz="1050">
                <a:latin typeface="Arial"/>
                <a:ea typeface="Arial"/>
                <a:cs typeface="Arial"/>
                <a:sym typeface="Arial"/>
              </a:rPr>
              <a:t>The  method  of  compliance  section  shall  state  the  wording  of  the  logbook  entry  or  describe  the  method  of compliance  with  enough  detail  to  ensure  understanding.  A  signature  and  date  must  be  included,  and  either  a certificate type and number or an employee identification number must be entered on the lower portion of the CAN. The completed Compliance Action Notice shall be returned to the Maintenance Records Department as soon as possible after completion, on or before the due date. The Maintenance Records Department shall enter required information on historical records, airworthiness directive and bulletin lists as needed.</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l">
              <a:lnSpc>
                <a:spcPct val="115238"/>
              </a:lnSpc>
              <a:spcBef>
                <a:spcPts val="0"/>
              </a:spcBef>
              <a:spcAft>
                <a:spcPts val="0"/>
              </a:spcAft>
              <a:buNone/>
            </a:pPr>
            <a:r>
              <a:rPr lang="en-US" sz="1050">
                <a:latin typeface="Arial"/>
                <a:ea typeface="Arial"/>
                <a:cs typeface="Arial"/>
                <a:sym typeface="Arial"/>
              </a:rPr>
              <a:t>The  Compliance  Action  Notice  Completion  Sheet  provides  means  to  ascertain  status  of  CAN's  and  provide additional information necessary to the Records Department.</a:t>
            </a:r>
            <a:endParaRPr sz="1050">
              <a:latin typeface="Arial"/>
              <a:ea typeface="Arial"/>
              <a:cs typeface="Arial"/>
              <a:sym typeface="Arial"/>
            </a:endParaRPr>
          </a:p>
          <a:p>
            <a:pPr indent="0" lvl="0" marL="0" marR="0" rtl="0" algn="l">
              <a:lnSpc>
                <a:spcPct val="100000"/>
              </a:lnSpc>
              <a:spcBef>
                <a:spcPts val="51"/>
              </a:spcBef>
              <a:spcAft>
                <a:spcPts val="0"/>
              </a:spcAft>
              <a:buNone/>
            </a:pPr>
            <a:r>
              <a:t/>
            </a:r>
            <a:endParaRPr sz="1000">
              <a:latin typeface="Times New Roman"/>
              <a:ea typeface="Times New Roman"/>
              <a:cs typeface="Times New Roman"/>
              <a:sym typeface="Times New Roman"/>
            </a:endParaRPr>
          </a:p>
          <a:p>
            <a:pPr indent="0" lvl="0" marL="12700" marR="5080" rtl="0" algn="l">
              <a:lnSpc>
                <a:spcPct val="115238"/>
              </a:lnSpc>
              <a:spcBef>
                <a:spcPts val="0"/>
              </a:spcBef>
              <a:spcAft>
                <a:spcPts val="0"/>
              </a:spcAft>
              <a:buNone/>
            </a:pPr>
            <a:r>
              <a:rPr lang="en-US" sz="1050">
                <a:latin typeface="Arial"/>
                <a:ea typeface="Arial"/>
                <a:cs typeface="Arial"/>
                <a:sym typeface="Arial"/>
              </a:rPr>
              <a:t>The form includes the CAN number, the issue and due date, and the subject along with method of compliance. The form also includes a section to inform whether a logbook entry is required.</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50">
              <a:latin typeface="Times New Roman"/>
              <a:ea typeface="Times New Roman"/>
              <a:cs typeface="Times New Roman"/>
              <a:sym typeface="Times New Roman"/>
            </a:endParaRPr>
          </a:p>
          <a:p>
            <a:pPr indent="0" lvl="0" marL="12700" marR="5715" rtl="0" algn="l">
              <a:lnSpc>
                <a:spcPct val="114285"/>
              </a:lnSpc>
              <a:spcBef>
                <a:spcPts val="0"/>
              </a:spcBef>
              <a:spcAft>
                <a:spcPts val="0"/>
              </a:spcAft>
              <a:buNone/>
            </a:pPr>
            <a:r>
              <a:rPr lang="en-US" sz="1050">
                <a:latin typeface="Arial"/>
                <a:ea typeface="Arial"/>
                <a:cs typeface="Arial"/>
                <a:sym typeface="Arial"/>
              </a:rPr>
              <a:t>When  the  Compliance  Action  Notice  is  returned  to  the  Records  Department,  the  date  and  aircraft  total  time  are recorded on this form, and the name and identifying number of the technician responsible is also recorded.</a:t>
            </a:r>
            <a:endParaRPr sz="1050">
              <a:latin typeface="Arial"/>
              <a:ea typeface="Arial"/>
              <a:cs typeface="Arial"/>
              <a:sym typeface="Arial"/>
            </a:endParaRPr>
          </a:p>
          <a:p>
            <a:pPr indent="0" lvl="0" marL="0" marR="0" rtl="0" algn="l">
              <a:lnSpc>
                <a:spcPct val="100000"/>
              </a:lnSpc>
              <a:spcBef>
                <a:spcPts val="51"/>
              </a:spcBef>
              <a:spcAft>
                <a:spcPts val="0"/>
              </a:spcAft>
              <a:buNone/>
            </a:pPr>
            <a:r>
              <a:t/>
            </a:r>
            <a:endParaRPr sz="9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100">
                <a:latin typeface="Arial"/>
                <a:ea typeface="Arial"/>
                <a:cs typeface="Arial"/>
                <a:sym typeface="Arial"/>
              </a:rPr>
              <a:t>A copy of the Compliance Action Notice may be found in </a:t>
            </a:r>
            <a:r>
              <a:rPr lang="en-US" sz="1100" u="sng">
                <a:solidFill>
                  <a:schemeClr val="hlink"/>
                </a:solidFill>
                <a:latin typeface="Arial"/>
                <a:ea typeface="Arial"/>
                <a:cs typeface="Arial"/>
                <a:sym typeface="Arial"/>
                <a:hlinkClick r:id="rId3"/>
              </a:rPr>
              <a:t>Appendix A</a:t>
            </a:r>
            <a:r>
              <a:rPr lang="en-US" sz="1100">
                <a:latin typeface="Arial"/>
                <a:ea typeface="Arial"/>
                <a:cs typeface="Arial"/>
                <a:sym typeface="Arial"/>
              </a:rPr>
              <a:t>.</a:t>
            </a:r>
            <a:endParaRPr sz="1100">
              <a:latin typeface="Arial"/>
              <a:ea typeface="Arial"/>
              <a:cs typeface="Arial"/>
              <a:sym typeface="Arial"/>
            </a:endParaRPr>
          </a:p>
        </p:txBody>
      </p:sp>
      <p:sp>
        <p:nvSpPr>
          <p:cNvPr id="640" name="Google Shape;640;p58"/>
          <p:cNvSpPr txBox="1"/>
          <p:nvPr/>
        </p:nvSpPr>
        <p:spPr>
          <a:xfrm>
            <a:off x="444500" y="5520475"/>
            <a:ext cx="6883400" cy="1929130"/>
          </a:xfrm>
          <a:prstGeom prst="rect">
            <a:avLst/>
          </a:prstGeom>
          <a:noFill/>
          <a:ln>
            <a:noFill/>
          </a:ln>
        </p:spPr>
        <p:txBody>
          <a:bodyPr anchorCtr="0" anchor="t" bIns="0" lIns="0" spcFirstLastPara="1" rIns="0" wrap="square" tIns="0">
            <a:noAutofit/>
          </a:bodyPr>
          <a:lstStyle/>
          <a:p>
            <a:pPr indent="-635" lvl="0" marL="635" marR="0" rtl="0" algn="ctr">
              <a:lnSpc>
                <a:spcPct val="100000"/>
              </a:lnSpc>
              <a:spcBef>
                <a:spcPts val="0"/>
              </a:spcBef>
              <a:spcAft>
                <a:spcPts val="0"/>
              </a:spcAft>
              <a:buNone/>
            </a:pPr>
            <a:r>
              <a:rPr b="1" lang="en-US" sz="1050" u="sng">
                <a:latin typeface="Arial"/>
                <a:ea typeface="Arial"/>
                <a:cs typeface="Arial"/>
                <a:sym typeface="Arial"/>
              </a:rPr>
              <a:t>ENGINE TREND CHARTS</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100">
              <a:latin typeface="Times New Roman"/>
              <a:ea typeface="Times New Roman"/>
              <a:cs typeface="Times New Roman"/>
              <a:sym typeface="Times New Roman"/>
            </a:endParaRPr>
          </a:p>
          <a:p>
            <a:pPr indent="0" lvl="0" marL="12700" marR="6350" rtl="0" algn="just">
              <a:lnSpc>
                <a:spcPct val="95900"/>
              </a:lnSpc>
              <a:spcBef>
                <a:spcPts val="0"/>
              </a:spcBef>
              <a:spcAft>
                <a:spcPts val="0"/>
              </a:spcAft>
              <a:buNone/>
            </a:pPr>
            <a:r>
              <a:rPr lang="en-US" sz="1100">
                <a:latin typeface="Arial"/>
                <a:ea typeface="Arial"/>
                <a:cs typeface="Arial"/>
                <a:sym typeface="Arial"/>
              </a:rPr>
              <a:t>The trend check analysis provides a method for the Maritime Helicopters to monitor engine health. Tracking the daily power checks on each engine over an extended period of time will help provide a good picture of the engine overall heath and performance.</a:t>
            </a:r>
            <a:endParaRPr sz="1100">
              <a:latin typeface="Arial"/>
              <a:ea typeface="Arial"/>
              <a:cs typeface="Arial"/>
              <a:sym typeface="Arial"/>
            </a:endParaRPr>
          </a:p>
          <a:p>
            <a:pPr indent="0" lvl="0" marL="0" marR="0" rtl="0" algn="l">
              <a:lnSpc>
                <a:spcPct val="100000"/>
              </a:lnSpc>
              <a:spcBef>
                <a:spcPts val="3"/>
              </a:spcBef>
              <a:spcAft>
                <a:spcPts val="0"/>
              </a:spcAft>
              <a:buNone/>
            </a:pPr>
            <a:r>
              <a:t/>
            </a:r>
            <a:endParaRPr sz="11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100">
                <a:latin typeface="Arial"/>
                <a:ea typeface="Arial"/>
                <a:cs typeface="Arial"/>
                <a:sym typeface="Arial"/>
              </a:rPr>
              <a:t>Engine trend charts shall be kept in the aircraft log book with the aircraft make, N number, engine S/N, and current month entered at the top of the form. At the end of the flight day the pilot shall plot the power check result on the engine trend chart. At the end of the month the charts will be pulled and sent to the aircrafts base to go with the engine records and a new chart will be started for the next month.</a:t>
            </a:r>
            <a:endParaRPr sz="1100">
              <a:latin typeface="Arial"/>
              <a:ea typeface="Arial"/>
              <a:cs typeface="Arial"/>
              <a:sym typeface="Arial"/>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100">
                <a:latin typeface="Arial"/>
                <a:ea typeface="Arial"/>
                <a:cs typeface="Arial"/>
                <a:sym typeface="Arial"/>
              </a:rPr>
              <a:t>A copy of the Engine Trend Chart may be found in </a:t>
            </a:r>
            <a:r>
              <a:rPr lang="en-US" sz="1100" u="sng">
                <a:solidFill>
                  <a:schemeClr val="hlink"/>
                </a:solidFill>
                <a:latin typeface="Arial"/>
                <a:ea typeface="Arial"/>
                <a:cs typeface="Arial"/>
                <a:sym typeface="Arial"/>
                <a:hlinkClick r:id="rId4"/>
              </a:rPr>
              <a:t>Appendix A.</a:t>
            </a:r>
            <a:endParaRPr sz="1100">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4" name="Shape 644"/>
        <p:cNvGrpSpPr/>
        <p:nvPr/>
      </p:nvGrpSpPr>
      <p:grpSpPr>
        <a:xfrm>
          <a:off x="0" y="0"/>
          <a:ext cx="0" cy="0"/>
          <a:chOff x="0" y="0"/>
          <a:chExt cx="0" cy="0"/>
        </a:xfrm>
      </p:grpSpPr>
      <p:sp>
        <p:nvSpPr>
          <p:cNvPr id="645" name="Google Shape;645;p59"/>
          <p:cNvSpPr txBox="1"/>
          <p:nvPr/>
        </p:nvSpPr>
        <p:spPr>
          <a:xfrm>
            <a:off x="444500" y="531391"/>
            <a:ext cx="6928484" cy="1920875"/>
          </a:xfrm>
          <a:prstGeom prst="rect">
            <a:avLst/>
          </a:prstGeom>
          <a:noFill/>
          <a:ln>
            <a:noFill/>
          </a:ln>
        </p:spPr>
        <p:txBody>
          <a:bodyPr anchorCtr="0" anchor="t" bIns="0" lIns="0" spcFirstLastPara="1" rIns="0" wrap="square" tIns="0">
            <a:noAutofit/>
          </a:bodyPr>
          <a:lstStyle/>
          <a:p>
            <a:pPr indent="0" lvl="0" marL="0" marR="330200" rtl="0" algn="r">
              <a:lnSpc>
                <a:spcPct val="100000"/>
              </a:lnSpc>
              <a:spcBef>
                <a:spcPts val="0"/>
              </a:spcBef>
              <a:spcAft>
                <a:spcPts val="0"/>
              </a:spcAft>
              <a:buNone/>
            </a:pPr>
            <a:r>
              <a:rPr lang="en-US" sz="1400">
                <a:latin typeface="Courier New"/>
                <a:ea typeface="Courier New"/>
                <a:cs typeface="Courier New"/>
                <a:sym typeface="Courier New"/>
              </a:rPr>
              <a:t>C-7/R-0/09-1-15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635" lvl="0" marL="2045335" marR="0" rtl="0" algn="l">
              <a:lnSpc>
                <a:spcPct val="100000"/>
              </a:lnSpc>
              <a:spcBef>
                <a:spcPts val="0"/>
              </a:spcBef>
              <a:spcAft>
                <a:spcPts val="0"/>
              </a:spcAft>
              <a:buNone/>
            </a:pPr>
            <a:r>
              <a:rPr b="1" lang="en-US" sz="1050" u="sng">
                <a:latin typeface="Arial"/>
                <a:ea typeface="Arial"/>
                <a:cs typeface="Arial"/>
                <a:sym typeface="Arial"/>
              </a:rPr>
              <a:t>SUBMISSION OF MAINTENANCE RECORDS</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u="sng">
                <a:latin typeface="Arial"/>
                <a:ea typeface="Arial"/>
                <a:cs typeface="Arial"/>
                <a:sym typeface="Arial"/>
              </a:rPr>
              <a:t>Maintenance Times Submission Policy</a:t>
            </a:r>
            <a:r>
              <a:rPr lang="en-US" sz="1050">
                <a:latin typeface="Arial"/>
                <a:ea typeface="Arial"/>
                <a:cs typeface="Arial"/>
                <a:sym typeface="Arial"/>
              </a:rPr>
              <a:t> – On Base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Procedures</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12700" lvl="0" marL="12700" marR="5080" rtl="0" algn="l">
              <a:lnSpc>
                <a:spcPct val="114285"/>
              </a:lnSpc>
              <a:spcBef>
                <a:spcPts val="0"/>
              </a:spcBef>
              <a:spcAft>
                <a:spcPts val="0"/>
              </a:spcAft>
              <a:buNone/>
            </a:pPr>
            <a:r>
              <a:rPr lang="en-US" sz="1050">
                <a:latin typeface="Arial"/>
                <a:ea typeface="Arial"/>
                <a:cs typeface="Arial"/>
                <a:sym typeface="Arial"/>
              </a:rPr>
              <a:t>Either the mechanic or pilot will submit the current day’s Log Pages using email to </a:t>
            </a:r>
            <a:r>
              <a:rPr lang="en-US" sz="1050" u="sng">
                <a:solidFill>
                  <a:schemeClr val="hlink"/>
                </a:solidFill>
                <a:latin typeface="Arial"/>
                <a:ea typeface="Arial"/>
                <a:cs typeface="Arial"/>
                <a:sym typeface="Arial"/>
                <a:hlinkClick r:id="rId3"/>
              </a:rPr>
              <a:t>actimes@maritimehelicopters.com</a:t>
            </a:r>
            <a:r>
              <a:rPr lang="en-US" sz="1050">
                <a:solidFill>
                  <a:srgbClr val="0000FF"/>
                </a:solidFill>
                <a:latin typeface="Arial"/>
                <a:ea typeface="Arial"/>
                <a:cs typeface="Arial"/>
                <a:sym typeface="Arial"/>
              </a:rPr>
              <a:t> </a:t>
            </a:r>
            <a:r>
              <a:rPr lang="en-US" sz="1050">
                <a:latin typeface="Arial"/>
                <a:ea typeface="Arial"/>
                <a:cs typeface="Arial"/>
                <a:sym typeface="Arial"/>
              </a:rPr>
              <a:t>by the end of their shift daily.</a:t>
            </a:r>
            <a:endParaRPr sz="1050">
              <a:latin typeface="Arial"/>
              <a:ea typeface="Arial"/>
              <a:cs typeface="Arial"/>
              <a:sym typeface="Arial"/>
            </a:endParaRPr>
          </a:p>
        </p:txBody>
      </p:sp>
      <p:sp>
        <p:nvSpPr>
          <p:cNvPr id="646" name="Google Shape;646;p59"/>
          <p:cNvSpPr/>
          <p:nvPr/>
        </p:nvSpPr>
        <p:spPr>
          <a:xfrm>
            <a:off x="1268728" y="3155950"/>
            <a:ext cx="1112520" cy="590550"/>
          </a:xfrm>
          <a:custGeom>
            <a:rect b="b" l="l" r="r" t="t"/>
            <a:pathLst>
              <a:path extrusionOk="0" h="120000" w="120000">
                <a:moveTo>
                  <a:pt x="10616" y="0"/>
                </a:moveTo>
                <a:lnTo>
                  <a:pt x="6126" y="1871"/>
                </a:lnTo>
                <a:lnTo>
                  <a:pt x="2582" y="6924"/>
                </a:lnTo>
                <a:lnTo>
                  <a:pt x="435" y="14313"/>
                </a:lnTo>
                <a:lnTo>
                  <a:pt x="0" y="100000"/>
                </a:lnTo>
                <a:lnTo>
                  <a:pt x="115" y="102965"/>
                </a:lnTo>
                <a:lnTo>
                  <a:pt x="1722" y="110924"/>
                </a:lnTo>
                <a:lnTo>
                  <a:pt x="4867" y="116816"/>
                </a:lnTo>
                <a:lnTo>
                  <a:pt x="9103" y="119798"/>
                </a:lnTo>
                <a:lnTo>
                  <a:pt x="109383" y="120000"/>
                </a:lnTo>
                <a:lnTo>
                  <a:pt x="110957" y="119781"/>
                </a:lnTo>
                <a:lnTo>
                  <a:pt x="115182" y="116755"/>
                </a:lnTo>
                <a:lnTo>
                  <a:pt x="118310" y="110829"/>
                </a:lnTo>
                <a:lnTo>
                  <a:pt x="119892" y="102849"/>
                </a:lnTo>
                <a:lnTo>
                  <a:pt x="120000" y="20000"/>
                </a:lnTo>
                <a:lnTo>
                  <a:pt x="119884" y="17034"/>
                </a:lnTo>
                <a:lnTo>
                  <a:pt x="118277" y="9075"/>
                </a:lnTo>
                <a:lnTo>
                  <a:pt x="115132" y="3183"/>
                </a:lnTo>
                <a:lnTo>
                  <a:pt x="110896" y="201"/>
                </a:lnTo>
                <a:lnTo>
                  <a:pt x="10616" y="0"/>
                </a:lnTo>
                <a:close/>
              </a:path>
            </a:pathLst>
          </a:custGeom>
          <a:noFill/>
          <a:ln cap="flat" cmpd="sng" w="12700">
            <a:solidFill>
              <a:srgbClr val="F79646"/>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7" name="Google Shape;647;p59"/>
          <p:cNvSpPr txBox="1"/>
          <p:nvPr/>
        </p:nvSpPr>
        <p:spPr>
          <a:xfrm>
            <a:off x="1390865" y="3242182"/>
            <a:ext cx="868044" cy="419100"/>
          </a:xfrm>
          <a:prstGeom prst="rect">
            <a:avLst/>
          </a:prstGeom>
          <a:noFill/>
          <a:ln>
            <a:noFill/>
          </a:ln>
        </p:spPr>
        <p:txBody>
          <a:bodyPr anchorCtr="0" anchor="t" bIns="0" lIns="0" spcFirstLastPara="1" rIns="0" wrap="square" tIns="0">
            <a:noAutofit/>
          </a:bodyPr>
          <a:lstStyle/>
          <a:p>
            <a:pPr indent="0" lvl="0" marL="12700" marR="5080" rtl="0" algn="ctr">
              <a:lnSpc>
                <a:spcPct val="101699"/>
              </a:lnSpc>
              <a:spcBef>
                <a:spcPts val="0"/>
              </a:spcBef>
              <a:spcAft>
                <a:spcPts val="0"/>
              </a:spcAft>
              <a:buNone/>
            </a:pPr>
            <a:r>
              <a:rPr lang="en-US" sz="900">
                <a:latin typeface="Calibri"/>
                <a:ea typeface="Calibri"/>
                <a:cs typeface="Calibri"/>
                <a:sym typeface="Calibri"/>
              </a:rPr>
              <a:t>Have any inspections been performed today?</a:t>
            </a:r>
            <a:endParaRPr sz="900">
              <a:latin typeface="Calibri"/>
              <a:ea typeface="Calibri"/>
              <a:cs typeface="Calibri"/>
              <a:sym typeface="Calibri"/>
            </a:endParaRPr>
          </a:p>
        </p:txBody>
      </p:sp>
      <p:sp>
        <p:nvSpPr>
          <p:cNvPr id="648" name="Google Shape;648;p59"/>
          <p:cNvSpPr/>
          <p:nvPr/>
        </p:nvSpPr>
        <p:spPr>
          <a:xfrm>
            <a:off x="4687563" y="4813300"/>
            <a:ext cx="1296035" cy="1056640"/>
          </a:xfrm>
          <a:custGeom>
            <a:rect b="b" l="l" r="r" t="t"/>
            <a:pathLst>
              <a:path extrusionOk="0" h="120000" w="120000">
                <a:moveTo>
                  <a:pt x="16306" y="0"/>
                </a:moveTo>
                <a:lnTo>
                  <a:pt x="12313" y="604"/>
                </a:lnTo>
                <a:lnTo>
                  <a:pt x="8680" y="2318"/>
                </a:lnTo>
                <a:lnTo>
                  <a:pt x="5526" y="4994"/>
                </a:lnTo>
                <a:lnTo>
                  <a:pt x="2972" y="8486"/>
                </a:lnTo>
                <a:lnTo>
                  <a:pt x="1138" y="12645"/>
                </a:lnTo>
                <a:lnTo>
                  <a:pt x="144" y="17324"/>
                </a:lnTo>
                <a:lnTo>
                  <a:pt x="0" y="99999"/>
                </a:lnTo>
                <a:lnTo>
                  <a:pt x="56" y="101671"/>
                </a:lnTo>
                <a:lnTo>
                  <a:pt x="863" y="106439"/>
                </a:lnTo>
                <a:lnTo>
                  <a:pt x="2536" y="110716"/>
                </a:lnTo>
                <a:lnTo>
                  <a:pt x="4953" y="114355"/>
                </a:lnTo>
                <a:lnTo>
                  <a:pt x="7995" y="117210"/>
                </a:lnTo>
                <a:lnTo>
                  <a:pt x="11540" y="119132"/>
                </a:lnTo>
                <a:lnTo>
                  <a:pt x="15469" y="119974"/>
                </a:lnTo>
                <a:lnTo>
                  <a:pt x="103694" y="120000"/>
                </a:lnTo>
                <a:lnTo>
                  <a:pt x="105058" y="119931"/>
                </a:lnTo>
                <a:lnTo>
                  <a:pt x="108944" y="118940"/>
                </a:lnTo>
                <a:lnTo>
                  <a:pt x="112431" y="116889"/>
                </a:lnTo>
                <a:lnTo>
                  <a:pt x="115398" y="113924"/>
                </a:lnTo>
                <a:lnTo>
                  <a:pt x="117725" y="110193"/>
                </a:lnTo>
                <a:lnTo>
                  <a:pt x="119292" y="105844"/>
                </a:lnTo>
                <a:lnTo>
                  <a:pt x="119978" y="101024"/>
                </a:lnTo>
                <a:lnTo>
                  <a:pt x="120000" y="20000"/>
                </a:lnTo>
                <a:lnTo>
                  <a:pt x="119943" y="18327"/>
                </a:lnTo>
                <a:lnTo>
                  <a:pt x="119136" y="13560"/>
                </a:lnTo>
                <a:lnTo>
                  <a:pt x="117463" y="9283"/>
                </a:lnTo>
                <a:lnTo>
                  <a:pt x="115046" y="5644"/>
                </a:lnTo>
                <a:lnTo>
                  <a:pt x="112005" y="2789"/>
                </a:lnTo>
                <a:lnTo>
                  <a:pt x="108459" y="867"/>
                </a:lnTo>
                <a:lnTo>
                  <a:pt x="104530" y="25"/>
                </a:lnTo>
                <a:lnTo>
                  <a:pt x="16306" y="0"/>
                </a:lnTo>
                <a:close/>
              </a:path>
            </a:pathLst>
          </a:custGeom>
          <a:noFill/>
          <a:ln cap="flat" cmpd="sng" w="12675">
            <a:solidFill>
              <a:srgbClr val="F79646"/>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9" name="Google Shape;649;p59"/>
          <p:cNvSpPr txBox="1"/>
          <p:nvPr/>
        </p:nvSpPr>
        <p:spPr>
          <a:xfrm>
            <a:off x="4914391" y="4921630"/>
            <a:ext cx="840740" cy="559435"/>
          </a:xfrm>
          <a:prstGeom prst="rect">
            <a:avLst/>
          </a:prstGeom>
          <a:noFill/>
          <a:ln>
            <a:noFill/>
          </a:ln>
        </p:spPr>
        <p:txBody>
          <a:bodyPr anchorCtr="0" anchor="t" bIns="0" lIns="0" spcFirstLastPara="1" rIns="0" wrap="square" tIns="0">
            <a:noAutofit/>
          </a:bodyPr>
          <a:lstStyle/>
          <a:p>
            <a:pPr indent="-12700" lvl="0" marL="12700" marR="5080" rtl="0" algn="ctr">
              <a:lnSpc>
                <a:spcPct val="101899"/>
              </a:lnSpc>
              <a:spcBef>
                <a:spcPts val="0"/>
              </a:spcBef>
              <a:spcAft>
                <a:spcPts val="0"/>
              </a:spcAft>
              <a:buNone/>
            </a:pPr>
            <a:r>
              <a:rPr lang="en-US" sz="900">
                <a:latin typeface="Calibri"/>
                <a:ea typeface="Calibri"/>
                <a:cs typeface="Calibri"/>
                <a:sym typeface="Calibri"/>
              </a:rPr>
              <a:t>Are the pilot’s calculated ending times correct for each column?</a:t>
            </a:r>
            <a:endParaRPr sz="900">
              <a:latin typeface="Calibri"/>
              <a:ea typeface="Calibri"/>
              <a:cs typeface="Calibri"/>
              <a:sym typeface="Calibri"/>
            </a:endParaRPr>
          </a:p>
        </p:txBody>
      </p:sp>
      <p:sp>
        <p:nvSpPr>
          <p:cNvPr id="650" name="Google Shape;650;p59"/>
          <p:cNvSpPr/>
          <p:nvPr/>
        </p:nvSpPr>
        <p:spPr>
          <a:xfrm>
            <a:off x="4951733" y="6764019"/>
            <a:ext cx="1169670" cy="968375"/>
          </a:xfrm>
          <a:custGeom>
            <a:rect b="b" l="l" r="r" t="t"/>
            <a:pathLst>
              <a:path extrusionOk="0" h="120000" w="120000">
                <a:moveTo>
                  <a:pt x="16557" y="0"/>
                </a:moveTo>
                <a:lnTo>
                  <a:pt x="12149" y="716"/>
                </a:lnTo>
                <a:lnTo>
                  <a:pt x="8189" y="2738"/>
                </a:lnTo>
                <a:lnTo>
                  <a:pt x="4835" y="5874"/>
                </a:lnTo>
                <a:lnTo>
                  <a:pt x="2247" y="9933"/>
                </a:lnTo>
                <a:lnTo>
                  <a:pt x="582" y="14722"/>
                </a:lnTo>
                <a:lnTo>
                  <a:pt x="0" y="100000"/>
                </a:lnTo>
                <a:lnTo>
                  <a:pt x="67" y="101823"/>
                </a:lnTo>
                <a:lnTo>
                  <a:pt x="1039" y="106988"/>
                </a:lnTo>
                <a:lnTo>
                  <a:pt x="3038" y="111548"/>
                </a:lnTo>
                <a:lnTo>
                  <a:pt x="5906" y="115312"/>
                </a:lnTo>
                <a:lnTo>
                  <a:pt x="9486" y="118089"/>
                </a:lnTo>
                <a:lnTo>
                  <a:pt x="13617" y="119685"/>
                </a:lnTo>
                <a:lnTo>
                  <a:pt x="103440" y="120000"/>
                </a:lnTo>
                <a:lnTo>
                  <a:pt x="104950" y="119917"/>
                </a:lnTo>
                <a:lnTo>
                  <a:pt x="109226" y="118744"/>
                </a:lnTo>
                <a:lnTo>
                  <a:pt x="113002" y="116329"/>
                </a:lnTo>
                <a:lnTo>
                  <a:pt x="116119" y="112864"/>
                </a:lnTo>
                <a:lnTo>
                  <a:pt x="118417" y="108541"/>
                </a:lnTo>
                <a:lnTo>
                  <a:pt x="119739" y="103551"/>
                </a:lnTo>
                <a:lnTo>
                  <a:pt x="120000" y="19999"/>
                </a:lnTo>
                <a:lnTo>
                  <a:pt x="119932" y="18176"/>
                </a:lnTo>
                <a:lnTo>
                  <a:pt x="118960" y="13011"/>
                </a:lnTo>
                <a:lnTo>
                  <a:pt x="116961" y="8450"/>
                </a:lnTo>
                <a:lnTo>
                  <a:pt x="114092" y="4686"/>
                </a:lnTo>
                <a:lnTo>
                  <a:pt x="110513" y="1910"/>
                </a:lnTo>
                <a:lnTo>
                  <a:pt x="106381" y="314"/>
                </a:lnTo>
                <a:lnTo>
                  <a:pt x="16557" y="0"/>
                </a:lnTo>
                <a:close/>
              </a:path>
            </a:pathLst>
          </a:custGeom>
          <a:noFill/>
          <a:ln cap="flat" cmpd="sng" w="12700">
            <a:solidFill>
              <a:srgbClr val="F79646"/>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1" name="Google Shape;651;p59"/>
          <p:cNvSpPr txBox="1"/>
          <p:nvPr/>
        </p:nvSpPr>
        <p:spPr>
          <a:xfrm>
            <a:off x="5085079" y="6867779"/>
            <a:ext cx="904240" cy="699135"/>
          </a:xfrm>
          <a:prstGeom prst="rect">
            <a:avLst/>
          </a:prstGeom>
          <a:noFill/>
          <a:ln>
            <a:noFill/>
          </a:ln>
        </p:spPr>
        <p:txBody>
          <a:bodyPr anchorCtr="0" anchor="t" bIns="0" lIns="0" spcFirstLastPara="1" rIns="0" wrap="square" tIns="0">
            <a:noAutofit/>
          </a:bodyPr>
          <a:lstStyle/>
          <a:p>
            <a:pPr indent="-12700" lvl="0" marL="12700" marR="5080" rtl="0" algn="ctr">
              <a:lnSpc>
                <a:spcPct val="102000"/>
              </a:lnSpc>
              <a:spcBef>
                <a:spcPts val="0"/>
              </a:spcBef>
              <a:spcAft>
                <a:spcPts val="0"/>
              </a:spcAft>
              <a:buNone/>
            </a:pPr>
            <a:r>
              <a:rPr lang="en-US" sz="900">
                <a:latin typeface="Calibri"/>
                <a:ea typeface="Calibri"/>
                <a:cs typeface="Calibri"/>
                <a:sym typeface="Calibri"/>
              </a:rPr>
              <a:t>Create a write-up for your correction and correct the times at top of log page.</a:t>
            </a:r>
            <a:endParaRPr sz="900">
              <a:latin typeface="Calibri"/>
              <a:ea typeface="Calibri"/>
              <a:cs typeface="Calibri"/>
              <a:sym typeface="Calibri"/>
            </a:endParaRPr>
          </a:p>
        </p:txBody>
      </p:sp>
      <p:sp>
        <p:nvSpPr>
          <p:cNvPr id="652" name="Google Shape;652;p59"/>
          <p:cNvSpPr/>
          <p:nvPr/>
        </p:nvSpPr>
        <p:spPr>
          <a:xfrm>
            <a:off x="5160013" y="3155950"/>
            <a:ext cx="961390" cy="425450"/>
          </a:xfrm>
          <a:custGeom>
            <a:rect b="b" l="l" r="r" t="t"/>
            <a:pathLst>
              <a:path extrusionOk="0" h="120000" w="120000">
                <a:moveTo>
                  <a:pt x="8850" y="0"/>
                </a:moveTo>
                <a:lnTo>
                  <a:pt x="3846" y="3501"/>
                </a:lnTo>
                <a:lnTo>
                  <a:pt x="643" y="12500"/>
                </a:lnTo>
                <a:lnTo>
                  <a:pt x="0" y="100000"/>
                </a:lnTo>
                <a:lnTo>
                  <a:pt x="184" y="104082"/>
                </a:lnTo>
                <a:lnTo>
                  <a:pt x="2656" y="114284"/>
                </a:lnTo>
                <a:lnTo>
                  <a:pt x="7227" y="119664"/>
                </a:lnTo>
                <a:lnTo>
                  <a:pt x="111148" y="120000"/>
                </a:lnTo>
                <a:lnTo>
                  <a:pt x="112954" y="119582"/>
                </a:lnTo>
                <a:lnTo>
                  <a:pt x="117470" y="113998"/>
                </a:lnTo>
                <a:lnTo>
                  <a:pt x="119851" y="103670"/>
                </a:lnTo>
                <a:lnTo>
                  <a:pt x="120000" y="19998"/>
                </a:lnTo>
                <a:lnTo>
                  <a:pt x="119815" y="15917"/>
                </a:lnTo>
                <a:lnTo>
                  <a:pt x="117343" y="5716"/>
                </a:lnTo>
                <a:lnTo>
                  <a:pt x="112772" y="335"/>
                </a:lnTo>
                <a:lnTo>
                  <a:pt x="8850" y="0"/>
                </a:lnTo>
                <a:close/>
              </a:path>
            </a:pathLst>
          </a:custGeom>
          <a:noFill/>
          <a:ln cap="flat" cmpd="sng" w="12700">
            <a:solidFill>
              <a:srgbClr val="F79646"/>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3" name="Google Shape;653;p59"/>
          <p:cNvSpPr txBox="1"/>
          <p:nvPr/>
        </p:nvSpPr>
        <p:spPr>
          <a:xfrm>
            <a:off x="5271008" y="3233039"/>
            <a:ext cx="739140"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Has the aircraft</a:t>
            </a:r>
            <a:endParaRPr sz="900">
              <a:latin typeface="Calibri"/>
              <a:ea typeface="Calibri"/>
              <a:cs typeface="Calibri"/>
              <a:sym typeface="Calibri"/>
            </a:endParaRPr>
          </a:p>
        </p:txBody>
      </p:sp>
      <p:sp>
        <p:nvSpPr>
          <p:cNvPr id="654" name="Google Shape;654;p59"/>
          <p:cNvSpPr txBox="1"/>
          <p:nvPr/>
        </p:nvSpPr>
        <p:spPr>
          <a:xfrm>
            <a:off x="5324347" y="3373246"/>
            <a:ext cx="633730"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flown today?</a:t>
            </a:r>
            <a:endParaRPr sz="900">
              <a:latin typeface="Calibri"/>
              <a:ea typeface="Calibri"/>
              <a:cs typeface="Calibri"/>
              <a:sym typeface="Calibri"/>
            </a:endParaRPr>
          </a:p>
        </p:txBody>
      </p:sp>
      <p:sp>
        <p:nvSpPr>
          <p:cNvPr id="655" name="Google Shape;655;p59"/>
          <p:cNvSpPr/>
          <p:nvPr/>
        </p:nvSpPr>
        <p:spPr>
          <a:xfrm>
            <a:off x="1191260" y="4165600"/>
            <a:ext cx="405130" cy="240029"/>
          </a:xfrm>
          <a:custGeom>
            <a:rect b="b" l="l" r="r" t="t"/>
            <a:pathLst>
              <a:path extrusionOk="0" h="120000" w="120000">
                <a:moveTo>
                  <a:pt x="11849" y="0"/>
                </a:moveTo>
                <a:lnTo>
                  <a:pt x="1555" y="10088"/>
                </a:lnTo>
                <a:lnTo>
                  <a:pt x="0" y="100000"/>
                </a:lnTo>
                <a:lnTo>
                  <a:pt x="755" y="107045"/>
                </a:lnTo>
                <a:lnTo>
                  <a:pt x="2839" y="112992"/>
                </a:lnTo>
                <a:lnTo>
                  <a:pt x="5975" y="117374"/>
                </a:lnTo>
                <a:lnTo>
                  <a:pt x="9887" y="119727"/>
                </a:lnTo>
                <a:lnTo>
                  <a:pt x="108150" y="120000"/>
                </a:lnTo>
                <a:lnTo>
                  <a:pt x="112323" y="118724"/>
                </a:lnTo>
                <a:lnTo>
                  <a:pt x="115846" y="115207"/>
                </a:lnTo>
                <a:lnTo>
                  <a:pt x="118443" y="109914"/>
                </a:lnTo>
                <a:lnTo>
                  <a:pt x="119838" y="103311"/>
                </a:lnTo>
                <a:lnTo>
                  <a:pt x="120000" y="20000"/>
                </a:lnTo>
                <a:lnTo>
                  <a:pt x="119243" y="12956"/>
                </a:lnTo>
                <a:lnTo>
                  <a:pt x="117158" y="7010"/>
                </a:lnTo>
                <a:lnTo>
                  <a:pt x="114022" y="2626"/>
                </a:lnTo>
                <a:lnTo>
                  <a:pt x="110110" y="272"/>
                </a:lnTo>
                <a:lnTo>
                  <a:pt x="11849" y="0"/>
                </a:lnTo>
                <a:close/>
              </a:path>
            </a:pathLst>
          </a:custGeom>
          <a:noFill/>
          <a:ln cap="flat" cmpd="sng" w="12700">
            <a:solidFill>
              <a:srgbClr val="9BBB59"/>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6" name="Google Shape;656;p59"/>
          <p:cNvSpPr txBox="1"/>
          <p:nvPr/>
        </p:nvSpPr>
        <p:spPr>
          <a:xfrm>
            <a:off x="1302511" y="4234307"/>
            <a:ext cx="182880"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Yes</a:t>
            </a:r>
            <a:endParaRPr sz="900">
              <a:latin typeface="Calibri"/>
              <a:ea typeface="Calibri"/>
              <a:cs typeface="Calibri"/>
              <a:sym typeface="Calibri"/>
            </a:endParaRPr>
          </a:p>
        </p:txBody>
      </p:sp>
      <p:sp>
        <p:nvSpPr>
          <p:cNvPr id="657" name="Google Shape;657;p59"/>
          <p:cNvSpPr/>
          <p:nvPr/>
        </p:nvSpPr>
        <p:spPr>
          <a:xfrm>
            <a:off x="4898393" y="4124959"/>
            <a:ext cx="410845" cy="240665"/>
          </a:xfrm>
          <a:custGeom>
            <a:rect b="b" l="l" r="r" t="t"/>
            <a:pathLst>
              <a:path extrusionOk="0" h="120000" w="120000">
                <a:moveTo>
                  <a:pt x="11714" y="0"/>
                </a:moveTo>
                <a:lnTo>
                  <a:pt x="1553" y="10040"/>
                </a:lnTo>
                <a:lnTo>
                  <a:pt x="0" y="100002"/>
                </a:lnTo>
                <a:lnTo>
                  <a:pt x="743" y="107029"/>
                </a:lnTo>
                <a:lnTo>
                  <a:pt x="2794" y="112965"/>
                </a:lnTo>
                <a:lnTo>
                  <a:pt x="5881" y="117348"/>
                </a:lnTo>
                <a:lnTo>
                  <a:pt x="9733" y="119715"/>
                </a:lnTo>
                <a:lnTo>
                  <a:pt x="108281" y="120000"/>
                </a:lnTo>
                <a:lnTo>
                  <a:pt x="112398" y="118731"/>
                </a:lnTo>
                <a:lnTo>
                  <a:pt x="115875" y="115231"/>
                </a:lnTo>
                <a:lnTo>
                  <a:pt x="118444" y="109962"/>
                </a:lnTo>
                <a:lnTo>
                  <a:pt x="119832" y="103388"/>
                </a:lnTo>
                <a:lnTo>
                  <a:pt x="120000" y="19997"/>
                </a:lnTo>
                <a:lnTo>
                  <a:pt x="119255" y="12971"/>
                </a:lnTo>
                <a:lnTo>
                  <a:pt x="117204" y="7036"/>
                </a:lnTo>
                <a:lnTo>
                  <a:pt x="114117" y="2653"/>
                </a:lnTo>
                <a:lnTo>
                  <a:pt x="110265" y="285"/>
                </a:lnTo>
                <a:lnTo>
                  <a:pt x="11714" y="0"/>
                </a:lnTo>
                <a:close/>
              </a:path>
            </a:pathLst>
          </a:custGeom>
          <a:noFill/>
          <a:ln cap="flat" cmpd="sng" w="12700">
            <a:solidFill>
              <a:srgbClr val="9BBB59"/>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8" name="Google Shape;658;p59"/>
          <p:cNvSpPr txBox="1"/>
          <p:nvPr/>
        </p:nvSpPr>
        <p:spPr>
          <a:xfrm>
            <a:off x="5011928" y="4193159"/>
            <a:ext cx="182880"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Yes</a:t>
            </a:r>
            <a:endParaRPr sz="900">
              <a:latin typeface="Calibri"/>
              <a:ea typeface="Calibri"/>
              <a:cs typeface="Calibri"/>
              <a:sym typeface="Calibri"/>
            </a:endParaRPr>
          </a:p>
        </p:txBody>
      </p:sp>
      <p:sp>
        <p:nvSpPr>
          <p:cNvPr id="659" name="Google Shape;659;p59"/>
          <p:cNvSpPr/>
          <p:nvPr/>
        </p:nvSpPr>
        <p:spPr>
          <a:xfrm>
            <a:off x="2155189" y="4165600"/>
            <a:ext cx="364490" cy="240029"/>
          </a:xfrm>
          <a:custGeom>
            <a:rect b="b" l="l" r="r" t="t"/>
            <a:pathLst>
              <a:path extrusionOk="0" h="120000" w="120000">
                <a:moveTo>
                  <a:pt x="13170" y="0"/>
                </a:moveTo>
                <a:lnTo>
                  <a:pt x="1728" y="10088"/>
                </a:lnTo>
                <a:lnTo>
                  <a:pt x="0" y="100000"/>
                </a:lnTo>
                <a:lnTo>
                  <a:pt x="839" y="107045"/>
                </a:lnTo>
                <a:lnTo>
                  <a:pt x="3155" y="112992"/>
                </a:lnTo>
                <a:lnTo>
                  <a:pt x="6641" y="117374"/>
                </a:lnTo>
                <a:lnTo>
                  <a:pt x="10990" y="119727"/>
                </a:lnTo>
                <a:lnTo>
                  <a:pt x="106829" y="120000"/>
                </a:lnTo>
                <a:lnTo>
                  <a:pt x="111467" y="118724"/>
                </a:lnTo>
                <a:lnTo>
                  <a:pt x="115383" y="115207"/>
                </a:lnTo>
                <a:lnTo>
                  <a:pt x="118270" y="109914"/>
                </a:lnTo>
                <a:lnTo>
                  <a:pt x="119820" y="103311"/>
                </a:lnTo>
                <a:lnTo>
                  <a:pt x="120000" y="20000"/>
                </a:lnTo>
                <a:lnTo>
                  <a:pt x="119159" y="12956"/>
                </a:lnTo>
                <a:lnTo>
                  <a:pt x="116842" y="7010"/>
                </a:lnTo>
                <a:lnTo>
                  <a:pt x="113356" y="2626"/>
                </a:lnTo>
                <a:lnTo>
                  <a:pt x="109008" y="272"/>
                </a:lnTo>
                <a:lnTo>
                  <a:pt x="13170" y="0"/>
                </a:lnTo>
                <a:close/>
              </a:path>
            </a:pathLst>
          </a:custGeom>
          <a:noFill/>
          <a:ln cap="flat" cmpd="sng" w="12700">
            <a:solidFill>
              <a:srgbClr val="C0504D"/>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60" name="Google Shape;660;p59"/>
          <p:cNvSpPr txBox="1"/>
          <p:nvPr/>
        </p:nvSpPr>
        <p:spPr>
          <a:xfrm>
            <a:off x="2258060" y="4234307"/>
            <a:ext cx="159385"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No</a:t>
            </a:r>
            <a:endParaRPr sz="900">
              <a:latin typeface="Calibri"/>
              <a:ea typeface="Calibri"/>
              <a:cs typeface="Calibri"/>
              <a:sym typeface="Calibri"/>
            </a:endParaRPr>
          </a:p>
        </p:txBody>
      </p:sp>
      <p:sp>
        <p:nvSpPr>
          <p:cNvPr id="661" name="Google Shape;661;p59"/>
          <p:cNvSpPr/>
          <p:nvPr/>
        </p:nvSpPr>
        <p:spPr>
          <a:xfrm>
            <a:off x="5983609" y="4164965"/>
            <a:ext cx="365760" cy="240665"/>
          </a:xfrm>
          <a:custGeom>
            <a:rect b="b" l="l" r="r" t="t"/>
            <a:pathLst>
              <a:path extrusionOk="0" h="120000" w="120000">
                <a:moveTo>
                  <a:pt x="13158" y="0"/>
                </a:moveTo>
                <a:lnTo>
                  <a:pt x="1744" y="10040"/>
                </a:lnTo>
                <a:lnTo>
                  <a:pt x="0" y="100002"/>
                </a:lnTo>
                <a:lnTo>
                  <a:pt x="835" y="107029"/>
                </a:lnTo>
                <a:lnTo>
                  <a:pt x="3138" y="112965"/>
                </a:lnTo>
                <a:lnTo>
                  <a:pt x="6606" y="117348"/>
                </a:lnTo>
                <a:lnTo>
                  <a:pt x="10933" y="119715"/>
                </a:lnTo>
                <a:lnTo>
                  <a:pt x="106837" y="120000"/>
                </a:lnTo>
                <a:lnTo>
                  <a:pt x="111460" y="118731"/>
                </a:lnTo>
                <a:lnTo>
                  <a:pt x="115367" y="115231"/>
                </a:lnTo>
                <a:lnTo>
                  <a:pt x="118252" y="109962"/>
                </a:lnTo>
                <a:lnTo>
                  <a:pt x="119811" y="103388"/>
                </a:lnTo>
                <a:lnTo>
                  <a:pt x="120000" y="19997"/>
                </a:lnTo>
                <a:lnTo>
                  <a:pt x="119164" y="12971"/>
                </a:lnTo>
                <a:lnTo>
                  <a:pt x="116859" y="7036"/>
                </a:lnTo>
                <a:lnTo>
                  <a:pt x="113392" y="2653"/>
                </a:lnTo>
                <a:lnTo>
                  <a:pt x="109065" y="285"/>
                </a:lnTo>
                <a:lnTo>
                  <a:pt x="13158" y="0"/>
                </a:lnTo>
                <a:close/>
              </a:path>
            </a:pathLst>
          </a:custGeom>
          <a:noFill/>
          <a:ln cap="flat" cmpd="sng" w="12700">
            <a:solidFill>
              <a:srgbClr val="C0504D"/>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62" name="Google Shape;662;p59"/>
          <p:cNvSpPr txBox="1"/>
          <p:nvPr/>
        </p:nvSpPr>
        <p:spPr>
          <a:xfrm>
            <a:off x="6086347" y="4234307"/>
            <a:ext cx="159385"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No</a:t>
            </a:r>
            <a:endParaRPr sz="900">
              <a:latin typeface="Calibri"/>
              <a:ea typeface="Calibri"/>
              <a:cs typeface="Calibri"/>
              <a:sym typeface="Calibri"/>
            </a:endParaRPr>
          </a:p>
        </p:txBody>
      </p:sp>
      <p:sp>
        <p:nvSpPr>
          <p:cNvPr id="663" name="Google Shape;663;p59"/>
          <p:cNvSpPr/>
          <p:nvPr/>
        </p:nvSpPr>
        <p:spPr>
          <a:xfrm>
            <a:off x="1338585" y="4770120"/>
            <a:ext cx="1112520" cy="617855"/>
          </a:xfrm>
          <a:custGeom>
            <a:rect b="b" l="l" r="r" t="t"/>
            <a:pathLst>
              <a:path extrusionOk="0" h="120000" w="120000">
                <a:moveTo>
                  <a:pt x="11106" y="0"/>
                </a:moveTo>
                <a:lnTo>
                  <a:pt x="6598" y="1716"/>
                </a:lnTo>
                <a:lnTo>
                  <a:pt x="2977" y="6372"/>
                </a:lnTo>
                <a:lnTo>
                  <a:pt x="652" y="13231"/>
                </a:lnTo>
                <a:lnTo>
                  <a:pt x="0" y="100000"/>
                </a:lnTo>
                <a:lnTo>
                  <a:pt x="110" y="102837"/>
                </a:lnTo>
                <a:lnTo>
                  <a:pt x="1653" y="110504"/>
                </a:lnTo>
                <a:lnTo>
                  <a:pt x="4692" y="116329"/>
                </a:lnTo>
                <a:lnTo>
                  <a:pt x="8818" y="119575"/>
                </a:lnTo>
                <a:lnTo>
                  <a:pt x="108891" y="120000"/>
                </a:lnTo>
                <a:lnTo>
                  <a:pt x="110467" y="119800"/>
                </a:lnTo>
                <a:lnTo>
                  <a:pt x="114725" y="117022"/>
                </a:lnTo>
                <a:lnTo>
                  <a:pt x="117960" y="111550"/>
                </a:lnTo>
                <a:lnTo>
                  <a:pt x="119763" y="104122"/>
                </a:lnTo>
                <a:lnTo>
                  <a:pt x="120000" y="19999"/>
                </a:lnTo>
                <a:lnTo>
                  <a:pt x="119889" y="17162"/>
                </a:lnTo>
                <a:lnTo>
                  <a:pt x="118346" y="9496"/>
                </a:lnTo>
                <a:lnTo>
                  <a:pt x="115306" y="3671"/>
                </a:lnTo>
                <a:lnTo>
                  <a:pt x="111181" y="425"/>
                </a:lnTo>
                <a:lnTo>
                  <a:pt x="11106" y="0"/>
                </a:lnTo>
                <a:close/>
              </a:path>
            </a:pathLst>
          </a:custGeom>
          <a:noFill/>
          <a:ln cap="flat" cmpd="sng" w="12700">
            <a:solidFill>
              <a:srgbClr val="F79646"/>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64" name="Google Shape;664;p59"/>
          <p:cNvSpPr txBox="1"/>
          <p:nvPr/>
        </p:nvSpPr>
        <p:spPr>
          <a:xfrm>
            <a:off x="1521967" y="4857622"/>
            <a:ext cx="746760" cy="417195"/>
          </a:xfrm>
          <a:prstGeom prst="rect">
            <a:avLst/>
          </a:prstGeom>
          <a:noFill/>
          <a:ln>
            <a:noFill/>
          </a:ln>
        </p:spPr>
        <p:txBody>
          <a:bodyPr anchorCtr="0" anchor="t" bIns="0" lIns="0" spcFirstLastPara="1" rIns="0" wrap="square" tIns="0">
            <a:noAutofit/>
          </a:bodyPr>
          <a:lstStyle/>
          <a:p>
            <a:pPr indent="-12065" lvl="0" marL="12065" marR="5080" rtl="0" algn="ctr">
              <a:lnSpc>
                <a:spcPct val="101099"/>
              </a:lnSpc>
              <a:spcBef>
                <a:spcPts val="0"/>
              </a:spcBef>
              <a:spcAft>
                <a:spcPts val="0"/>
              </a:spcAft>
              <a:buNone/>
            </a:pPr>
            <a:r>
              <a:rPr lang="en-US" sz="900">
                <a:latin typeface="Calibri"/>
                <a:ea typeface="Calibri"/>
                <a:cs typeface="Calibri"/>
                <a:sym typeface="Calibri"/>
              </a:rPr>
              <a:t>Are inspections properly signed off?</a:t>
            </a:r>
            <a:endParaRPr sz="900">
              <a:latin typeface="Calibri"/>
              <a:ea typeface="Calibri"/>
              <a:cs typeface="Calibri"/>
              <a:sym typeface="Calibri"/>
            </a:endParaRPr>
          </a:p>
        </p:txBody>
      </p:sp>
      <p:sp>
        <p:nvSpPr>
          <p:cNvPr id="665" name="Google Shape;665;p59"/>
          <p:cNvSpPr/>
          <p:nvPr/>
        </p:nvSpPr>
        <p:spPr>
          <a:xfrm>
            <a:off x="1047744" y="5684520"/>
            <a:ext cx="403860" cy="241300"/>
          </a:xfrm>
          <a:custGeom>
            <a:rect b="b" l="l" r="r" t="t"/>
            <a:pathLst>
              <a:path extrusionOk="0" h="120000" w="120000">
                <a:moveTo>
                  <a:pt x="11950" y="0"/>
                </a:moveTo>
                <a:lnTo>
                  <a:pt x="1602" y="9990"/>
                </a:lnTo>
                <a:lnTo>
                  <a:pt x="0" y="99997"/>
                </a:lnTo>
                <a:lnTo>
                  <a:pt x="754" y="107007"/>
                </a:lnTo>
                <a:lnTo>
                  <a:pt x="2835" y="112933"/>
                </a:lnTo>
                <a:lnTo>
                  <a:pt x="5969" y="117318"/>
                </a:lnTo>
                <a:lnTo>
                  <a:pt x="9881" y="119701"/>
                </a:lnTo>
                <a:lnTo>
                  <a:pt x="108052" y="120000"/>
                </a:lnTo>
                <a:lnTo>
                  <a:pt x="112240" y="118736"/>
                </a:lnTo>
                <a:lnTo>
                  <a:pt x="115780" y="115252"/>
                </a:lnTo>
                <a:lnTo>
                  <a:pt x="118398" y="110005"/>
                </a:lnTo>
                <a:lnTo>
                  <a:pt x="119822" y="103456"/>
                </a:lnTo>
                <a:lnTo>
                  <a:pt x="120000" y="20001"/>
                </a:lnTo>
                <a:lnTo>
                  <a:pt x="119245" y="12990"/>
                </a:lnTo>
                <a:lnTo>
                  <a:pt x="117163" y="7064"/>
                </a:lnTo>
                <a:lnTo>
                  <a:pt x="114029" y="2679"/>
                </a:lnTo>
                <a:lnTo>
                  <a:pt x="110118" y="297"/>
                </a:lnTo>
                <a:lnTo>
                  <a:pt x="11950" y="0"/>
                </a:lnTo>
                <a:close/>
              </a:path>
            </a:pathLst>
          </a:custGeom>
          <a:noFill/>
          <a:ln cap="flat" cmpd="sng" w="12700">
            <a:solidFill>
              <a:srgbClr val="9BBB59"/>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66" name="Google Shape;666;p59"/>
          <p:cNvSpPr txBox="1"/>
          <p:nvPr/>
        </p:nvSpPr>
        <p:spPr>
          <a:xfrm>
            <a:off x="1157732" y="5753734"/>
            <a:ext cx="182880"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Yes</a:t>
            </a:r>
            <a:endParaRPr sz="900">
              <a:latin typeface="Calibri"/>
              <a:ea typeface="Calibri"/>
              <a:cs typeface="Calibri"/>
              <a:sym typeface="Calibri"/>
            </a:endParaRPr>
          </a:p>
        </p:txBody>
      </p:sp>
      <p:sp>
        <p:nvSpPr>
          <p:cNvPr id="667" name="Google Shape;667;p59"/>
          <p:cNvSpPr/>
          <p:nvPr/>
        </p:nvSpPr>
        <p:spPr>
          <a:xfrm>
            <a:off x="4702813" y="6250940"/>
            <a:ext cx="391160" cy="240665"/>
          </a:xfrm>
          <a:custGeom>
            <a:rect b="b" l="l" r="r" t="t"/>
            <a:pathLst>
              <a:path extrusionOk="0" h="120000" w="120000">
                <a:moveTo>
                  <a:pt x="12303" y="0"/>
                </a:moveTo>
                <a:lnTo>
                  <a:pt x="1631" y="10040"/>
                </a:lnTo>
                <a:lnTo>
                  <a:pt x="0" y="100002"/>
                </a:lnTo>
                <a:lnTo>
                  <a:pt x="781" y="107029"/>
                </a:lnTo>
                <a:lnTo>
                  <a:pt x="2934" y="112965"/>
                </a:lnTo>
                <a:lnTo>
                  <a:pt x="6177" y="117348"/>
                </a:lnTo>
                <a:lnTo>
                  <a:pt x="10223" y="119715"/>
                </a:lnTo>
                <a:lnTo>
                  <a:pt x="107691" y="120000"/>
                </a:lnTo>
                <a:lnTo>
                  <a:pt x="112015" y="118731"/>
                </a:lnTo>
                <a:lnTo>
                  <a:pt x="115668" y="115231"/>
                </a:lnTo>
                <a:lnTo>
                  <a:pt x="118366" y="109962"/>
                </a:lnTo>
                <a:lnTo>
                  <a:pt x="119823" y="103388"/>
                </a:lnTo>
                <a:lnTo>
                  <a:pt x="120000" y="19997"/>
                </a:lnTo>
                <a:lnTo>
                  <a:pt x="119218" y="12971"/>
                </a:lnTo>
                <a:lnTo>
                  <a:pt x="117063" y="7036"/>
                </a:lnTo>
                <a:lnTo>
                  <a:pt x="113821" y="2653"/>
                </a:lnTo>
                <a:lnTo>
                  <a:pt x="109775" y="285"/>
                </a:lnTo>
                <a:lnTo>
                  <a:pt x="12303" y="0"/>
                </a:lnTo>
                <a:close/>
              </a:path>
            </a:pathLst>
          </a:custGeom>
          <a:noFill/>
          <a:ln cap="flat" cmpd="sng" w="12700">
            <a:solidFill>
              <a:srgbClr val="9BBB59"/>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68" name="Google Shape;668;p59"/>
          <p:cNvSpPr txBox="1"/>
          <p:nvPr/>
        </p:nvSpPr>
        <p:spPr>
          <a:xfrm>
            <a:off x="4807711" y="6319137"/>
            <a:ext cx="182880"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Yes</a:t>
            </a:r>
            <a:endParaRPr sz="900">
              <a:latin typeface="Calibri"/>
              <a:ea typeface="Calibri"/>
              <a:cs typeface="Calibri"/>
              <a:sym typeface="Calibri"/>
            </a:endParaRPr>
          </a:p>
        </p:txBody>
      </p:sp>
      <p:sp>
        <p:nvSpPr>
          <p:cNvPr id="669" name="Google Shape;669;p59"/>
          <p:cNvSpPr/>
          <p:nvPr/>
        </p:nvSpPr>
        <p:spPr>
          <a:xfrm>
            <a:off x="2379345" y="5684520"/>
            <a:ext cx="363855" cy="241935"/>
          </a:xfrm>
          <a:custGeom>
            <a:rect b="b" l="l" r="r" t="t"/>
            <a:pathLst>
              <a:path extrusionOk="0" h="120000" w="120000">
                <a:moveTo>
                  <a:pt x="13298" y="0"/>
                </a:moveTo>
                <a:lnTo>
                  <a:pt x="1800" y="9945"/>
                </a:lnTo>
                <a:lnTo>
                  <a:pt x="0" y="99999"/>
                </a:lnTo>
                <a:lnTo>
                  <a:pt x="835" y="106991"/>
                </a:lnTo>
                <a:lnTo>
                  <a:pt x="3141" y="112907"/>
                </a:lnTo>
                <a:lnTo>
                  <a:pt x="6613" y="117291"/>
                </a:lnTo>
                <a:lnTo>
                  <a:pt x="10949" y="119688"/>
                </a:lnTo>
                <a:lnTo>
                  <a:pt x="106701" y="120000"/>
                </a:lnTo>
                <a:lnTo>
                  <a:pt x="111350" y="118742"/>
                </a:lnTo>
                <a:lnTo>
                  <a:pt x="115283" y="115275"/>
                </a:lnTo>
                <a:lnTo>
                  <a:pt x="118198" y="110053"/>
                </a:lnTo>
                <a:lnTo>
                  <a:pt x="119792" y="103532"/>
                </a:lnTo>
                <a:lnTo>
                  <a:pt x="120000" y="19999"/>
                </a:lnTo>
                <a:lnTo>
                  <a:pt x="119163" y="13008"/>
                </a:lnTo>
                <a:lnTo>
                  <a:pt x="116858" y="7092"/>
                </a:lnTo>
                <a:lnTo>
                  <a:pt x="113386" y="2708"/>
                </a:lnTo>
                <a:lnTo>
                  <a:pt x="109050" y="310"/>
                </a:lnTo>
                <a:lnTo>
                  <a:pt x="13298" y="0"/>
                </a:lnTo>
                <a:close/>
              </a:path>
            </a:pathLst>
          </a:custGeom>
          <a:noFill/>
          <a:ln cap="flat" cmpd="sng" w="12700">
            <a:solidFill>
              <a:srgbClr val="C0504D"/>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70" name="Google Shape;670;p59"/>
          <p:cNvSpPr txBox="1"/>
          <p:nvPr/>
        </p:nvSpPr>
        <p:spPr>
          <a:xfrm>
            <a:off x="2482088" y="5753734"/>
            <a:ext cx="159385"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No</a:t>
            </a:r>
            <a:endParaRPr sz="900">
              <a:latin typeface="Calibri"/>
              <a:ea typeface="Calibri"/>
              <a:cs typeface="Calibri"/>
              <a:sym typeface="Calibri"/>
            </a:endParaRPr>
          </a:p>
        </p:txBody>
      </p:sp>
      <p:sp>
        <p:nvSpPr>
          <p:cNvPr id="671" name="Google Shape;671;p59"/>
          <p:cNvSpPr/>
          <p:nvPr/>
        </p:nvSpPr>
        <p:spPr>
          <a:xfrm>
            <a:off x="5572130" y="6266179"/>
            <a:ext cx="363855" cy="240665"/>
          </a:xfrm>
          <a:custGeom>
            <a:rect b="b" l="l" r="r" t="t"/>
            <a:pathLst>
              <a:path extrusionOk="0" h="120000" w="120000">
                <a:moveTo>
                  <a:pt x="13227" y="0"/>
                </a:moveTo>
                <a:lnTo>
                  <a:pt x="1753" y="10040"/>
                </a:lnTo>
                <a:lnTo>
                  <a:pt x="0" y="100001"/>
                </a:lnTo>
                <a:lnTo>
                  <a:pt x="839" y="107028"/>
                </a:lnTo>
                <a:lnTo>
                  <a:pt x="3155" y="112964"/>
                </a:lnTo>
                <a:lnTo>
                  <a:pt x="6640" y="117347"/>
                </a:lnTo>
                <a:lnTo>
                  <a:pt x="10990" y="119714"/>
                </a:lnTo>
                <a:lnTo>
                  <a:pt x="106768" y="120000"/>
                </a:lnTo>
                <a:lnTo>
                  <a:pt x="111416" y="118730"/>
                </a:lnTo>
                <a:lnTo>
                  <a:pt x="115343" y="115230"/>
                </a:lnTo>
                <a:lnTo>
                  <a:pt x="118244" y="109962"/>
                </a:lnTo>
                <a:lnTo>
                  <a:pt x="119811" y="103388"/>
                </a:lnTo>
                <a:lnTo>
                  <a:pt x="120000" y="19997"/>
                </a:lnTo>
                <a:lnTo>
                  <a:pt x="119159" y="12971"/>
                </a:lnTo>
                <a:lnTo>
                  <a:pt x="116843" y="7036"/>
                </a:lnTo>
                <a:lnTo>
                  <a:pt x="113358" y="2653"/>
                </a:lnTo>
                <a:lnTo>
                  <a:pt x="109008" y="285"/>
                </a:lnTo>
                <a:lnTo>
                  <a:pt x="13227" y="0"/>
                </a:lnTo>
                <a:close/>
              </a:path>
            </a:pathLst>
          </a:custGeom>
          <a:noFill/>
          <a:ln cap="flat" cmpd="sng" w="12675">
            <a:solidFill>
              <a:srgbClr val="C0504D"/>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72" name="Google Shape;672;p59"/>
          <p:cNvSpPr txBox="1"/>
          <p:nvPr/>
        </p:nvSpPr>
        <p:spPr>
          <a:xfrm>
            <a:off x="5674867" y="6334378"/>
            <a:ext cx="159385" cy="1397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900">
                <a:latin typeface="Calibri"/>
                <a:ea typeface="Calibri"/>
                <a:cs typeface="Calibri"/>
                <a:sym typeface="Calibri"/>
              </a:rPr>
              <a:t>No</a:t>
            </a:r>
            <a:endParaRPr sz="900">
              <a:latin typeface="Calibri"/>
              <a:ea typeface="Calibri"/>
              <a:cs typeface="Calibri"/>
              <a:sym typeface="Calibri"/>
            </a:endParaRPr>
          </a:p>
        </p:txBody>
      </p:sp>
      <p:sp>
        <p:nvSpPr>
          <p:cNvPr id="673" name="Google Shape;673;p59"/>
          <p:cNvSpPr/>
          <p:nvPr/>
        </p:nvSpPr>
        <p:spPr>
          <a:xfrm>
            <a:off x="2337435" y="6341745"/>
            <a:ext cx="1264920" cy="1334135"/>
          </a:xfrm>
          <a:custGeom>
            <a:rect b="b" l="l" r="r" t="t"/>
            <a:pathLst>
              <a:path extrusionOk="0" h="120000" w="120000">
                <a:moveTo>
                  <a:pt x="19999" y="0"/>
                </a:moveTo>
                <a:lnTo>
                  <a:pt x="15194" y="551"/>
                </a:lnTo>
                <a:lnTo>
                  <a:pt x="10809" y="2116"/>
                </a:lnTo>
                <a:lnTo>
                  <a:pt x="6984" y="4564"/>
                </a:lnTo>
                <a:lnTo>
                  <a:pt x="3859" y="7763"/>
                </a:lnTo>
                <a:lnTo>
                  <a:pt x="1571" y="11581"/>
                </a:lnTo>
                <a:lnTo>
                  <a:pt x="261" y="15886"/>
                </a:lnTo>
                <a:lnTo>
                  <a:pt x="0" y="18962"/>
                </a:lnTo>
                <a:lnTo>
                  <a:pt x="0" y="101037"/>
                </a:lnTo>
                <a:lnTo>
                  <a:pt x="581" y="105594"/>
                </a:lnTo>
                <a:lnTo>
                  <a:pt x="2232" y="109751"/>
                </a:lnTo>
                <a:lnTo>
                  <a:pt x="4814" y="113377"/>
                </a:lnTo>
                <a:lnTo>
                  <a:pt x="8188" y="116341"/>
                </a:lnTo>
                <a:lnTo>
                  <a:pt x="12215" y="118509"/>
                </a:lnTo>
                <a:lnTo>
                  <a:pt x="16756" y="119751"/>
                </a:lnTo>
                <a:lnTo>
                  <a:pt x="19999" y="120000"/>
                </a:lnTo>
                <a:lnTo>
                  <a:pt x="100000" y="120000"/>
                </a:lnTo>
                <a:lnTo>
                  <a:pt x="104805" y="119448"/>
                </a:lnTo>
                <a:lnTo>
                  <a:pt x="109190" y="117883"/>
                </a:lnTo>
                <a:lnTo>
                  <a:pt x="113015" y="115435"/>
                </a:lnTo>
                <a:lnTo>
                  <a:pt x="116140" y="112236"/>
                </a:lnTo>
                <a:lnTo>
                  <a:pt x="118428" y="108418"/>
                </a:lnTo>
                <a:lnTo>
                  <a:pt x="119738" y="104113"/>
                </a:lnTo>
                <a:lnTo>
                  <a:pt x="120000" y="101037"/>
                </a:lnTo>
                <a:lnTo>
                  <a:pt x="120000" y="18962"/>
                </a:lnTo>
                <a:lnTo>
                  <a:pt x="119418" y="14405"/>
                </a:lnTo>
                <a:lnTo>
                  <a:pt x="117767" y="10248"/>
                </a:lnTo>
                <a:lnTo>
                  <a:pt x="115185" y="6622"/>
                </a:lnTo>
                <a:lnTo>
                  <a:pt x="111811" y="3658"/>
                </a:lnTo>
                <a:lnTo>
                  <a:pt x="107784" y="1490"/>
                </a:lnTo>
                <a:lnTo>
                  <a:pt x="103243" y="248"/>
                </a:lnTo>
                <a:lnTo>
                  <a:pt x="100000" y="0"/>
                </a:lnTo>
                <a:lnTo>
                  <a:pt x="19999" y="0"/>
                </a:lnTo>
                <a:close/>
              </a:path>
            </a:pathLst>
          </a:custGeom>
          <a:noFill/>
          <a:ln cap="flat" cmpd="sng" w="12675">
            <a:solidFill>
              <a:srgbClr val="F79646"/>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74" name="Google Shape;674;p59"/>
          <p:cNvSpPr txBox="1"/>
          <p:nvPr/>
        </p:nvSpPr>
        <p:spPr>
          <a:xfrm>
            <a:off x="2480449" y="6456298"/>
            <a:ext cx="977265" cy="976630"/>
          </a:xfrm>
          <a:prstGeom prst="rect">
            <a:avLst/>
          </a:prstGeom>
          <a:noFill/>
          <a:ln>
            <a:noFill/>
          </a:ln>
        </p:spPr>
        <p:txBody>
          <a:bodyPr anchorCtr="0" anchor="t" bIns="0" lIns="0" spcFirstLastPara="1" rIns="0" wrap="square" tIns="0">
            <a:noAutofit/>
          </a:bodyPr>
          <a:lstStyle/>
          <a:p>
            <a:pPr indent="-12700" lvl="0" marL="12700" marR="5080" rtl="0" algn="ctr">
              <a:lnSpc>
                <a:spcPct val="101699"/>
              </a:lnSpc>
              <a:spcBef>
                <a:spcPts val="0"/>
              </a:spcBef>
              <a:spcAft>
                <a:spcPts val="0"/>
              </a:spcAft>
              <a:buNone/>
            </a:pPr>
            <a:r>
              <a:rPr lang="en-US" sz="900">
                <a:latin typeface="Calibri"/>
                <a:ea typeface="Calibri"/>
                <a:cs typeface="Calibri"/>
                <a:sym typeface="Calibri"/>
              </a:rPr>
              <a:t>Verify that inspection has been performed. If it has, mechanic who performed the inspection must sign off on it.</a:t>
            </a:r>
            <a:endParaRPr sz="900">
              <a:latin typeface="Calibri"/>
              <a:ea typeface="Calibri"/>
              <a:cs typeface="Calibri"/>
              <a:sym typeface="Calibri"/>
            </a:endParaRPr>
          </a:p>
        </p:txBody>
      </p:sp>
      <p:sp>
        <p:nvSpPr>
          <p:cNvPr id="675" name="Google Shape;675;p59"/>
          <p:cNvSpPr/>
          <p:nvPr/>
        </p:nvSpPr>
        <p:spPr>
          <a:xfrm>
            <a:off x="2451105" y="8485505"/>
            <a:ext cx="2382520" cy="534035"/>
          </a:xfrm>
          <a:custGeom>
            <a:rect b="b" l="l" r="r" t="t"/>
            <a:pathLst>
              <a:path extrusionOk="0" h="120000" w="120000">
                <a:moveTo>
                  <a:pt x="4482" y="0"/>
                </a:moveTo>
                <a:lnTo>
                  <a:pt x="2406" y="2271"/>
                </a:lnTo>
                <a:lnTo>
                  <a:pt x="843" y="8322"/>
                </a:lnTo>
                <a:lnTo>
                  <a:pt x="49" y="17012"/>
                </a:lnTo>
                <a:lnTo>
                  <a:pt x="0" y="100001"/>
                </a:lnTo>
                <a:lnTo>
                  <a:pt x="59" y="103273"/>
                </a:lnTo>
                <a:lnTo>
                  <a:pt x="879" y="111900"/>
                </a:lnTo>
                <a:lnTo>
                  <a:pt x="2461" y="117856"/>
                </a:lnTo>
                <a:lnTo>
                  <a:pt x="115516" y="120000"/>
                </a:lnTo>
                <a:lnTo>
                  <a:pt x="116250" y="119733"/>
                </a:lnTo>
                <a:lnTo>
                  <a:pt x="118183" y="116075"/>
                </a:lnTo>
                <a:lnTo>
                  <a:pt x="119519" y="109018"/>
                </a:lnTo>
                <a:lnTo>
                  <a:pt x="120000" y="19998"/>
                </a:lnTo>
                <a:lnTo>
                  <a:pt x="119940" y="16727"/>
                </a:lnTo>
                <a:lnTo>
                  <a:pt x="119120" y="8099"/>
                </a:lnTo>
                <a:lnTo>
                  <a:pt x="117538" y="2144"/>
                </a:lnTo>
                <a:lnTo>
                  <a:pt x="4482" y="0"/>
                </a:lnTo>
                <a:close/>
              </a:path>
            </a:pathLst>
          </a:custGeom>
          <a:noFill/>
          <a:ln cap="flat" cmpd="sng" w="12700">
            <a:solidFill>
              <a:srgbClr val="8064A2"/>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76" name="Google Shape;676;p59"/>
          <p:cNvSpPr txBox="1"/>
          <p:nvPr/>
        </p:nvSpPr>
        <p:spPr>
          <a:xfrm>
            <a:off x="2728976" y="8571992"/>
            <a:ext cx="1824989" cy="339725"/>
          </a:xfrm>
          <a:prstGeom prst="rect">
            <a:avLst/>
          </a:prstGeom>
          <a:noFill/>
          <a:ln>
            <a:noFill/>
          </a:ln>
        </p:spPr>
        <p:txBody>
          <a:bodyPr anchorCtr="0" anchor="t" bIns="0" lIns="0" spcFirstLastPara="1" rIns="0" wrap="square" tIns="0">
            <a:noAutofit/>
          </a:bodyPr>
          <a:lstStyle/>
          <a:p>
            <a:pPr indent="-135890" lvl="0" marL="135890" marR="5080" rtl="0" algn="l">
              <a:lnSpc>
                <a:spcPct val="103600"/>
              </a:lnSpc>
              <a:spcBef>
                <a:spcPts val="0"/>
              </a:spcBef>
              <a:spcAft>
                <a:spcPts val="0"/>
              </a:spcAft>
              <a:buNone/>
            </a:pPr>
            <a:r>
              <a:rPr lang="en-US" sz="1100">
                <a:latin typeface="Calibri"/>
                <a:ea typeface="Calibri"/>
                <a:cs typeface="Calibri"/>
                <a:sym typeface="Calibri"/>
              </a:rPr>
              <a:t>The log page is now ready to be submitted to Maintenance.</a:t>
            </a:r>
            <a:endParaRPr sz="1100">
              <a:latin typeface="Calibri"/>
              <a:ea typeface="Calibri"/>
              <a:cs typeface="Calibri"/>
              <a:sym typeface="Calibri"/>
            </a:endParaRPr>
          </a:p>
        </p:txBody>
      </p:sp>
      <p:sp>
        <p:nvSpPr>
          <p:cNvPr id="677" name="Google Shape;677;p59"/>
          <p:cNvSpPr/>
          <p:nvPr/>
        </p:nvSpPr>
        <p:spPr>
          <a:xfrm>
            <a:off x="1439354" y="3746500"/>
            <a:ext cx="386080" cy="375285"/>
          </a:xfrm>
          <a:custGeom>
            <a:rect b="b" l="l" r="r" t="t"/>
            <a:pathLst>
              <a:path extrusionOk="0" h="120000" w="120000">
                <a:moveTo>
                  <a:pt x="119861" y="0"/>
                </a:moveTo>
                <a:lnTo>
                  <a:pt x="0" y="119857"/>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78" name="Google Shape;678;p59"/>
          <p:cNvSpPr/>
          <p:nvPr/>
        </p:nvSpPr>
        <p:spPr>
          <a:xfrm>
            <a:off x="1393828" y="4085169"/>
            <a:ext cx="81280" cy="80645"/>
          </a:xfrm>
          <a:custGeom>
            <a:rect b="b" l="l" r="r" t="t"/>
            <a:pathLst>
              <a:path extrusionOk="0" h="120000" w="120000">
                <a:moveTo>
                  <a:pt x="41455" y="0"/>
                </a:moveTo>
                <a:lnTo>
                  <a:pt x="0" y="119678"/>
                </a:lnTo>
                <a:lnTo>
                  <a:pt x="119868" y="81297"/>
                </a:lnTo>
                <a:lnTo>
                  <a:pt x="41455"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79" name="Google Shape;679;p59"/>
          <p:cNvSpPr/>
          <p:nvPr/>
        </p:nvSpPr>
        <p:spPr>
          <a:xfrm>
            <a:off x="1393825" y="4405629"/>
            <a:ext cx="450215" cy="327660"/>
          </a:xfrm>
          <a:custGeom>
            <a:rect b="b" l="l" r="r" t="t"/>
            <a:pathLst>
              <a:path extrusionOk="0" h="120000" w="120000">
                <a:moveTo>
                  <a:pt x="0" y="0"/>
                </a:moveTo>
                <a:lnTo>
                  <a:pt x="119854" y="119809"/>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0" name="Google Shape;680;p59"/>
          <p:cNvSpPr/>
          <p:nvPr/>
        </p:nvSpPr>
        <p:spPr>
          <a:xfrm>
            <a:off x="1810807" y="4694480"/>
            <a:ext cx="84455" cy="76200"/>
          </a:xfrm>
          <a:custGeom>
            <a:rect b="b" l="l" r="r" t="t"/>
            <a:pathLst>
              <a:path extrusionOk="0" h="120000" w="120000">
                <a:moveTo>
                  <a:pt x="63699" y="0"/>
                </a:moveTo>
                <a:lnTo>
                  <a:pt x="0" y="97039"/>
                </a:lnTo>
                <a:lnTo>
                  <a:pt x="119403" y="119119"/>
                </a:lnTo>
                <a:lnTo>
                  <a:pt x="63699"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1" name="Google Shape;681;p59"/>
          <p:cNvSpPr/>
          <p:nvPr/>
        </p:nvSpPr>
        <p:spPr>
          <a:xfrm>
            <a:off x="1307376" y="5387975"/>
            <a:ext cx="588010" cy="270510"/>
          </a:xfrm>
          <a:custGeom>
            <a:rect b="b" l="l" r="r" t="t"/>
            <a:pathLst>
              <a:path extrusionOk="0" h="120000" w="120000">
                <a:moveTo>
                  <a:pt x="119888" y="0"/>
                </a:moveTo>
                <a:lnTo>
                  <a:pt x="0" y="119785"/>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2" name="Google Shape;682;p59"/>
          <p:cNvSpPr/>
          <p:nvPr/>
        </p:nvSpPr>
        <p:spPr>
          <a:xfrm>
            <a:off x="1249674" y="5618069"/>
            <a:ext cx="85725" cy="69850"/>
          </a:xfrm>
          <a:custGeom>
            <a:rect b="b" l="l" r="r" t="t"/>
            <a:pathLst>
              <a:path extrusionOk="0" h="120000" w="120000">
                <a:moveTo>
                  <a:pt x="74648" y="0"/>
                </a:moveTo>
                <a:lnTo>
                  <a:pt x="0" y="114152"/>
                </a:lnTo>
                <a:lnTo>
                  <a:pt x="119199" y="118952"/>
                </a:lnTo>
                <a:lnTo>
                  <a:pt x="74648"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3" name="Google Shape;683;p59"/>
          <p:cNvSpPr/>
          <p:nvPr/>
        </p:nvSpPr>
        <p:spPr>
          <a:xfrm>
            <a:off x="1894839" y="5387975"/>
            <a:ext cx="608965" cy="271145"/>
          </a:xfrm>
          <a:custGeom>
            <a:rect b="b" l="l" r="r" t="t"/>
            <a:pathLst>
              <a:path extrusionOk="0" h="120000" w="120000">
                <a:moveTo>
                  <a:pt x="0" y="0"/>
                </a:moveTo>
                <a:lnTo>
                  <a:pt x="119952" y="119819"/>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4" name="Google Shape;684;p59"/>
          <p:cNvSpPr/>
          <p:nvPr/>
        </p:nvSpPr>
        <p:spPr>
          <a:xfrm>
            <a:off x="2476477" y="5618739"/>
            <a:ext cx="85725" cy="69850"/>
          </a:xfrm>
          <a:custGeom>
            <a:rect b="b" l="l" r="r" t="t"/>
            <a:pathLst>
              <a:path extrusionOk="0" h="120000" w="120000">
                <a:moveTo>
                  <a:pt x="43359" y="0"/>
                </a:moveTo>
                <a:lnTo>
                  <a:pt x="0" y="119606"/>
                </a:lnTo>
                <a:lnTo>
                  <a:pt x="119146" y="113018"/>
                </a:lnTo>
                <a:lnTo>
                  <a:pt x="43359"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5" name="Google Shape;685;p59"/>
          <p:cNvSpPr/>
          <p:nvPr/>
        </p:nvSpPr>
        <p:spPr>
          <a:xfrm>
            <a:off x="2560954" y="5926454"/>
            <a:ext cx="364490" cy="370205"/>
          </a:xfrm>
          <a:custGeom>
            <a:rect b="b" l="l" r="r" t="t"/>
            <a:pathLst>
              <a:path extrusionOk="0" h="120000" w="120000">
                <a:moveTo>
                  <a:pt x="0" y="0"/>
                </a:moveTo>
                <a:lnTo>
                  <a:pt x="119966" y="119946"/>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6" name="Google Shape;686;p59"/>
          <p:cNvSpPr/>
          <p:nvPr/>
        </p:nvSpPr>
        <p:spPr>
          <a:xfrm>
            <a:off x="2889289" y="6260716"/>
            <a:ext cx="80645" cy="81280"/>
          </a:xfrm>
          <a:custGeom>
            <a:rect b="b" l="l" r="r" t="t"/>
            <a:pathLst>
              <a:path extrusionOk="0" h="120000" w="120000">
                <a:moveTo>
                  <a:pt x="80787" y="0"/>
                </a:moveTo>
                <a:lnTo>
                  <a:pt x="0" y="78938"/>
                </a:lnTo>
                <a:lnTo>
                  <a:pt x="119943" y="119626"/>
                </a:lnTo>
                <a:lnTo>
                  <a:pt x="80787"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7" name="Google Shape;687;p59"/>
          <p:cNvSpPr/>
          <p:nvPr/>
        </p:nvSpPr>
        <p:spPr>
          <a:xfrm>
            <a:off x="2969895" y="7675880"/>
            <a:ext cx="632460" cy="761365"/>
          </a:xfrm>
          <a:custGeom>
            <a:rect b="b" l="l" r="r" t="t"/>
            <a:pathLst>
              <a:path extrusionOk="0" h="120000" w="120000">
                <a:moveTo>
                  <a:pt x="0" y="0"/>
                </a:moveTo>
                <a:lnTo>
                  <a:pt x="119891" y="119907"/>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8" name="Google Shape;688;p59"/>
          <p:cNvSpPr/>
          <p:nvPr/>
        </p:nvSpPr>
        <p:spPr>
          <a:xfrm>
            <a:off x="3564361" y="8402543"/>
            <a:ext cx="78105" cy="83185"/>
          </a:xfrm>
          <a:custGeom>
            <a:rect b="b" l="l" r="r" t="t"/>
            <a:pathLst>
              <a:path extrusionOk="0" h="120000" w="120000">
                <a:moveTo>
                  <a:pt x="90069" y="0"/>
                </a:moveTo>
                <a:lnTo>
                  <a:pt x="0" y="70223"/>
                </a:lnTo>
                <a:lnTo>
                  <a:pt x="119844" y="119671"/>
                </a:lnTo>
                <a:lnTo>
                  <a:pt x="90069"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9" name="Google Shape;689;p59"/>
          <p:cNvSpPr/>
          <p:nvPr/>
        </p:nvSpPr>
        <p:spPr>
          <a:xfrm>
            <a:off x="1249680" y="5925820"/>
            <a:ext cx="1177290" cy="2849245"/>
          </a:xfrm>
          <a:custGeom>
            <a:rect b="b" l="l" r="r" t="t"/>
            <a:pathLst>
              <a:path extrusionOk="0" h="120000" w="120000">
                <a:moveTo>
                  <a:pt x="0" y="0"/>
                </a:moveTo>
                <a:lnTo>
                  <a:pt x="119988" y="119988"/>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0" name="Google Shape;690;p59"/>
          <p:cNvSpPr/>
          <p:nvPr/>
        </p:nvSpPr>
        <p:spPr>
          <a:xfrm>
            <a:off x="2386796" y="8748510"/>
            <a:ext cx="70485" cy="85090"/>
          </a:xfrm>
          <a:custGeom>
            <a:rect b="b" l="l" r="r" t="t"/>
            <a:pathLst>
              <a:path extrusionOk="0" h="120000" w="120000">
                <a:moveTo>
                  <a:pt x="119891" y="0"/>
                </a:moveTo>
                <a:lnTo>
                  <a:pt x="0" y="41031"/>
                </a:lnTo>
                <a:lnTo>
                  <a:pt x="109470" y="119837"/>
                </a:lnTo>
                <a:lnTo>
                  <a:pt x="119891"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1" name="Google Shape;691;p59"/>
          <p:cNvSpPr/>
          <p:nvPr/>
        </p:nvSpPr>
        <p:spPr>
          <a:xfrm>
            <a:off x="5148135" y="3581400"/>
            <a:ext cx="492759" cy="498475"/>
          </a:xfrm>
          <a:custGeom>
            <a:rect b="b" l="l" r="r" t="t"/>
            <a:pathLst>
              <a:path extrusionOk="0" h="120000" w="120000">
                <a:moveTo>
                  <a:pt x="119953" y="0"/>
                </a:moveTo>
                <a:lnTo>
                  <a:pt x="0" y="119981"/>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2" name="Google Shape;692;p59"/>
          <p:cNvSpPr/>
          <p:nvPr/>
        </p:nvSpPr>
        <p:spPr>
          <a:xfrm>
            <a:off x="5103498" y="4043984"/>
            <a:ext cx="80645" cy="81280"/>
          </a:xfrm>
          <a:custGeom>
            <a:rect b="b" l="l" r="r" t="t"/>
            <a:pathLst>
              <a:path extrusionOk="0" h="120000" w="120000">
                <a:moveTo>
                  <a:pt x="39363" y="0"/>
                </a:moveTo>
                <a:lnTo>
                  <a:pt x="0" y="119551"/>
                </a:lnTo>
                <a:lnTo>
                  <a:pt x="120017" y="79068"/>
                </a:lnTo>
                <a:lnTo>
                  <a:pt x="39363"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3" name="Google Shape;693;p59"/>
          <p:cNvSpPr/>
          <p:nvPr/>
        </p:nvSpPr>
        <p:spPr>
          <a:xfrm>
            <a:off x="5103495" y="4365625"/>
            <a:ext cx="203200" cy="392430"/>
          </a:xfrm>
          <a:custGeom>
            <a:rect b="b" l="l" r="r" t="t"/>
            <a:pathLst>
              <a:path extrusionOk="0" h="120000" w="120000">
                <a:moveTo>
                  <a:pt x="0" y="0"/>
                </a:moveTo>
                <a:lnTo>
                  <a:pt x="119654" y="119837"/>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4" name="Google Shape;694;p59"/>
          <p:cNvSpPr/>
          <p:nvPr/>
        </p:nvSpPr>
        <p:spPr>
          <a:xfrm>
            <a:off x="5266432" y="4728748"/>
            <a:ext cx="69215" cy="85725"/>
          </a:xfrm>
          <a:custGeom>
            <a:rect b="b" l="l" r="r" t="t"/>
            <a:pathLst>
              <a:path extrusionOk="0" h="120000" w="120000">
                <a:moveTo>
                  <a:pt x="117357" y="0"/>
                </a:moveTo>
                <a:lnTo>
                  <a:pt x="0" y="48977"/>
                </a:lnTo>
                <a:lnTo>
                  <a:pt x="119339" y="119252"/>
                </a:lnTo>
                <a:lnTo>
                  <a:pt x="117357"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5" name="Google Shape;695;p59"/>
          <p:cNvSpPr/>
          <p:nvPr/>
        </p:nvSpPr>
        <p:spPr>
          <a:xfrm>
            <a:off x="4950218" y="5941695"/>
            <a:ext cx="385445" cy="273050"/>
          </a:xfrm>
          <a:custGeom>
            <a:rect b="b" l="l" r="r" t="t"/>
            <a:pathLst>
              <a:path extrusionOk="0" h="120000" w="120000">
                <a:moveTo>
                  <a:pt x="119877" y="0"/>
                </a:moveTo>
                <a:lnTo>
                  <a:pt x="0" y="119782"/>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6" name="Google Shape;696;p59"/>
          <p:cNvSpPr/>
          <p:nvPr/>
        </p:nvSpPr>
        <p:spPr>
          <a:xfrm>
            <a:off x="4898395" y="6175816"/>
            <a:ext cx="84455" cy="75565"/>
          </a:xfrm>
          <a:custGeom>
            <a:rect b="b" l="l" r="r" t="t"/>
            <a:pathLst>
              <a:path extrusionOk="0" h="120000" w="120000">
                <a:moveTo>
                  <a:pt x="57077" y="0"/>
                </a:moveTo>
                <a:lnTo>
                  <a:pt x="0" y="119294"/>
                </a:lnTo>
                <a:lnTo>
                  <a:pt x="119639" y="98762"/>
                </a:lnTo>
                <a:lnTo>
                  <a:pt x="57077"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7" name="Google Shape;697;p59"/>
          <p:cNvSpPr/>
          <p:nvPr/>
        </p:nvSpPr>
        <p:spPr>
          <a:xfrm>
            <a:off x="3676205" y="6491604"/>
            <a:ext cx="1222375" cy="1940560"/>
          </a:xfrm>
          <a:custGeom>
            <a:rect b="b" l="l" r="r" t="t"/>
            <a:pathLst>
              <a:path extrusionOk="0" h="120000" w="120000">
                <a:moveTo>
                  <a:pt x="119981" y="0"/>
                </a:moveTo>
                <a:lnTo>
                  <a:pt x="0" y="119975"/>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8" name="Google Shape;698;p59"/>
          <p:cNvSpPr/>
          <p:nvPr/>
        </p:nvSpPr>
        <p:spPr>
          <a:xfrm>
            <a:off x="3642362" y="8400721"/>
            <a:ext cx="73025" cy="85090"/>
          </a:xfrm>
          <a:custGeom>
            <a:rect b="b" l="l" r="r" t="t"/>
            <a:pathLst>
              <a:path extrusionOk="0" h="120000" w="120000">
                <a:moveTo>
                  <a:pt x="13752" y="0"/>
                </a:moveTo>
                <a:lnTo>
                  <a:pt x="0" y="119569"/>
                </a:lnTo>
                <a:lnTo>
                  <a:pt x="119707" y="57276"/>
                </a:lnTo>
                <a:lnTo>
                  <a:pt x="13752"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99" name="Google Shape;699;p59"/>
          <p:cNvSpPr/>
          <p:nvPr/>
        </p:nvSpPr>
        <p:spPr>
          <a:xfrm>
            <a:off x="5335270" y="5941695"/>
            <a:ext cx="368935" cy="285750"/>
          </a:xfrm>
          <a:custGeom>
            <a:rect b="b" l="l" r="r" t="t"/>
            <a:pathLst>
              <a:path extrusionOk="0" h="120000" w="120000">
                <a:moveTo>
                  <a:pt x="0" y="0"/>
                </a:moveTo>
                <a:lnTo>
                  <a:pt x="119983" y="119941"/>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0" name="Google Shape;700;p59"/>
          <p:cNvSpPr/>
          <p:nvPr/>
        </p:nvSpPr>
        <p:spPr>
          <a:xfrm>
            <a:off x="5670798" y="6189402"/>
            <a:ext cx="83820" cy="76835"/>
          </a:xfrm>
          <a:custGeom>
            <a:rect b="b" l="l" r="r" t="t"/>
            <a:pathLst>
              <a:path extrusionOk="0" h="120000" w="120000">
                <a:moveTo>
                  <a:pt x="66781" y="0"/>
                </a:moveTo>
                <a:lnTo>
                  <a:pt x="0" y="94094"/>
                </a:lnTo>
                <a:lnTo>
                  <a:pt x="119636" y="119900"/>
                </a:lnTo>
                <a:lnTo>
                  <a:pt x="66781"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1" name="Google Shape;701;p59"/>
          <p:cNvSpPr/>
          <p:nvPr/>
        </p:nvSpPr>
        <p:spPr>
          <a:xfrm>
            <a:off x="5577598" y="6506844"/>
            <a:ext cx="177165" cy="208915"/>
          </a:xfrm>
          <a:custGeom>
            <a:rect b="b" l="l" r="r" t="t"/>
            <a:pathLst>
              <a:path extrusionOk="0" h="120000" w="120000">
                <a:moveTo>
                  <a:pt x="119733" y="0"/>
                </a:moveTo>
                <a:lnTo>
                  <a:pt x="0" y="119882"/>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2" name="Google Shape;702;p59"/>
          <p:cNvSpPr/>
          <p:nvPr/>
        </p:nvSpPr>
        <p:spPr>
          <a:xfrm>
            <a:off x="5536562" y="6681254"/>
            <a:ext cx="78740" cy="83185"/>
          </a:xfrm>
          <a:custGeom>
            <a:rect b="b" l="l" r="r" t="t"/>
            <a:pathLst>
              <a:path extrusionOk="0" h="120000" w="120000">
                <a:moveTo>
                  <a:pt x="30734" y="0"/>
                </a:moveTo>
                <a:lnTo>
                  <a:pt x="0" y="119395"/>
                </a:lnTo>
                <a:lnTo>
                  <a:pt x="119361" y="71028"/>
                </a:lnTo>
                <a:lnTo>
                  <a:pt x="30734"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3" name="Google Shape;703;p59"/>
          <p:cNvSpPr/>
          <p:nvPr/>
        </p:nvSpPr>
        <p:spPr>
          <a:xfrm>
            <a:off x="4867770" y="7732394"/>
            <a:ext cx="669290" cy="1048385"/>
          </a:xfrm>
          <a:custGeom>
            <a:rect b="b" l="l" r="r" t="t"/>
            <a:pathLst>
              <a:path extrusionOk="0" h="120000" w="120000">
                <a:moveTo>
                  <a:pt x="119911" y="0"/>
                </a:moveTo>
                <a:lnTo>
                  <a:pt x="0" y="119978"/>
                </a:lnTo>
              </a:path>
            </a:pathLst>
          </a:custGeom>
          <a:noFill/>
          <a:ln cap="flat" cmpd="sng" w="12675">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4" name="Google Shape;704;p59"/>
          <p:cNvSpPr/>
          <p:nvPr/>
        </p:nvSpPr>
        <p:spPr>
          <a:xfrm>
            <a:off x="4833622" y="8749388"/>
            <a:ext cx="73660" cy="85090"/>
          </a:xfrm>
          <a:custGeom>
            <a:rect b="b" l="l" r="r" t="t"/>
            <a:pathLst>
              <a:path extrusionOk="0" h="120000" w="120000">
                <a:moveTo>
                  <a:pt x="14440" y="0"/>
                </a:moveTo>
                <a:lnTo>
                  <a:pt x="0" y="119497"/>
                </a:lnTo>
                <a:lnTo>
                  <a:pt x="119089" y="57795"/>
                </a:lnTo>
                <a:lnTo>
                  <a:pt x="14440"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5" name="Google Shape;705;p59"/>
          <p:cNvSpPr/>
          <p:nvPr/>
        </p:nvSpPr>
        <p:spPr>
          <a:xfrm>
            <a:off x="5640704" y="3581400"/>
            <a:ext cx="483870" cy="536575"/>
          </a:xfrm>
          <a:custGeom>
            <a:rect b="b" l="l" r="r" t="t"/>
            <a:pathLst>
              <a:path extrusionOk="0" h="120000" w="120000">
                <a:moveTo>
                  <a:pt x="0" y="0"/>
                </a:moveTo>
                <a:lnTo>
                  <a:pt x="119851" y="119957"/>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6" name="Google Shape;706;p59"/>
          <p:cNvSpPr/>
          <p:nvPr/>
        </p:nvSpPr>
        <p:spPr>
          <a:xfrm>
            <a:off x="6087172" y="4082850"/>
            <a:ext cx="79375" cy="82550"/>
          </a:xfrm>
          <a:custGeom>
            <a:rect b="b" l="l" r="r" t="t"/>
            <a:pathLst>
              <a:path extrusionOk="0" h="120000" w="120000">
                <a:moveTo>
                  <a:pt x="85592" y="0"/>
                </a:moveTo>
                <a:lnTo>
                  <a:pt x="0" y="74141"/>
                </a:lnTo>
                <a:lnTo>
                  <a:pt x="119903" y="119372"/>
                </a:lnTo>
                <a:lnTo>
                  <a:pt x="85592"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7" name="Google Shape;707;p59"/>
          <p:cNvSpPr/>
          <p:nvPr/>
        </p:nvSpPr>
        <p:spPr>
          <a:xfrm>
            <a:off x="1824989" y="3746500"/>
            <a:ext cx="463550" cy="379095"/>
          </a:xfrm>
          <a:custGeom>
            <a:rect b="b" l="l" r="r" t="t"/>
            <a:pathLst>
              <a:path extrusionOk="0" h="120000" w="120000">
                <a:moveTo>
                  <a:pt x="0" y="0"/>
                </a:moveTo>
                <a:lnTo>
                  <a:pt x="119933" y="119939"/>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8" name="Google Shape;708;p59"/>
          <p:cNvSpPr/>
          <p:nvPr/>
        </p:nvSpPr>
        <p:spPr>
          <a:xfrm>
            <a:off x="2254326" y="4087864"/>
            <a:ext cx="83185" cy="78105"/>
          </a:xfrm>
          <a:custGeom>
            <a:rect b="b" l="l" r="r" t="t"/>
            <a:pathLst>
              <a:path extrusionOk="0" h="120000" w="120000">
                <a:moveTo>
                  <a:pt x="69599" y="0"/>
                </a:moveTo>
                <a:lnTo>
                  <a:pt x="0" y="90614"/>
                </a:lnTo>
                <a:lnTo>
                  <a:pt x="119888" y="119434"/>
                </a:lnTo>
                <a:lnTo>
                  <a:pt x="69599"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9" name="Google Shape;709;p59"/>
          <p:cNvSpPr/>
          <p:nvPr/>
        </p:nvSpPr>
        <p:spPr>
          <a:xfrm>
            <a:off x="2444750" y="3451225"/>
            <a:ext cx="3721735" cy="1182370"/>
          </a:xfrm>
          <a:custGeom>
            <a:rect b="b" l="l" r="r" t="t"/>
            <a:pathLst>
              <a:path extrusionOk="0" h="120000" w="120000">
                <a:moveTo>
                  <a:pt x="120000" y="96863"/>
                </a:moveTo>
                <a:lnTo>
                  <a:pt x="120000" y="119998"/>
                </a:lnTo>
                <a:lnTo>
                  <a:pt x="72237" y="119998"/>
                </a:lnTo>
                <a:lnTo>
                  <a:pt x="72237" y="0"/>
                </a:lnTo>
                <a:lnTo>
                  <a:pt x="0" y="0"/>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0" name="Google Shape;710;p59"/>
          <p:cNvSpPr/>
          <p:nvPr/>
        </p:nvSpPr>
        <p:spPr>
          <a:xfrm>
            <a:off x="2381251" y="3413122"/>
            <a:ext cx="76200" cy="76200"/>
          </a:xfrm>
          <a:custGeom>
            <a:rect b="b" l="l" r="r" t="t"/>
            <a:pathLst>
              <a:path extrusionOk="0" h="120000" w="120000">
                <a:moveTo>
                  <a:pt x="120000" y="0"/>
                </a:moveTo>
                <a:lnTo>
                  <a:pt x="0" y="60000"/>
                </a:lnTo>
                <a:lnTo>
                  <a:pt x="120000" y="120000"/>
                </a:lnTo>
                <a:lnTo>
                  <a:pt x="120000"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1" name="Google Shape;711;p59"/>
          <p:cNvSpPr/>
          <p:nvPr/>
        </p:nvSpPr>
        <p:spPr>
          <a:xfrm>
            <a:off x="2337435" y="3368675"/>
            <a:ext cx="2759075" cy="1265555"/>
          </a:xfrm>
          <a:custGeom>
            <a:rect b="b" l="l" r="r" t="t"/>
            <a:pathLst>
              <a:path extrusionOk="0" h="120000" w="120000">
                <a:moveTo>
                  <a:pt x="0" y="98324"/>
                </a:moveTo>
                <a:lnTo>
                  <a:pt x="0" y="120001"/>
                </a:lnTo>
                <a:lnTo>
                  <a:pt x="20795" y="120001"/>
                </a:lnTo>
                <a:lnTo>
                  <a:pt x="20795" y="0"/>
                </a:lnTo>
                <a:lnTo>
                  <a:pt x="120000" y="0"/>
                </a:lnTo>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2" name="Google Shape;712;p59"/>
          <p:cNvSpPr/>
          <p:nvPr/>
        </p:nvSpPr>
        <p:spPr>
          <a:xfrm>
            <a:off x="5083811" y="3330572"/>
            <a:ext cx="76200" cy="76200"/>
          </a:xfrm>
          <a:custGeom>
            <a:rect b="b" l="l" r="r" t="t"/>
            <a:pathLst>
              <a:path extrusionOk="0" h="120000" w="120000">
                <a:moveTo>
                  <a:pt x="0" y="0"/>
                </a:moveTo>
                <a:lnTo>
                  <a:pt x="0" y="120000"/>
                </a:lnTo>
                <a:lnTo>
                  <a:pt x="120000" y="60000"/>
                </a:lnTo>
                <a:lnTo>
                  <a:pt x="0"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3" name="Google Shape;713;p59"/>
          <p:cNvSpPr/>
          <p:nvPr/>
        </p:nvSpPr>
        <p:spPr>
          <a:xfrm>
            <a:off x="3001651" y="3601084"/>
            <a:ext cx="1513205" cy="975360"/>
          </a:xfrm>
          <a:custGeom>
            <a:rect b="b" l="l" r="r" t="t"/>
            <a:pathLst>
              <a:path extrusionOk="0" h="120000" w="120000">
                <a:moveTo>
                  <a:pt x="12890" y="0"/>
                </a:moveTo>
                <a:lnTo>
                  <a:pt x="9482" y="706"/>
                </a:lnTo>
                <a:lnTo>
                  <a:pt x="6417" y="2701"/>
                </a:lnTo>
                <a:lnTo>
                  <a:pt x="3815" y="5797"/>
                </a:lnTo>
                <a:lnTo>
                  <a:pt x="1797" y="9806"/>
                </a:lnTo>
                <a:lnTo>
                  <a:pt x="485" y="14541"/>
                </a:lnTo>
                <a:lnTo>
                  <a:pt x="0" y="19813"/>
                </a:lnTo>
                <a:lnTo>
                  <a:pt x="4" y="100186"/>
                </a:lnTo>
                <a:lnTo>
                  <a:pt x="454" y="105287"/>
                </a:lnTo>
                <a:lnTo>
                  <a:pt x="1740" y="110043"/>
                </a:lnTo>
                <a:lnTo>
                  <a:pt x="3736" y="114080"/>
                </a:lnTo>
                <a:lnTo>
                  <a:pt x="6320" y="117210"/>
                </a:lnTo>
                <a:lnTo>
                  <a:pt x="9372" y="119245"/>
                </a:lnTo>
                <a:lnTo>
                  <a:pt x="12770" y="119999"/>
                </a:lnTo>
                <a:lnTo>
                  <a:pt x="107108" y="120000"/>
                </a:lnTo>
                <a:lnTo>
                  <a:pt x="108274" y="119919"/>
                </a:lnTo>
                <a:lnTo>
                  <a:pt x="111582" y="118762"/>
                </a:lnTo>
                <a:lnTo>
                  <a:pt x="114506" y="116379"/>
                </a:lnTo>
                <a:lnTo>
                  <a:pt x="116927" y="112958"/>
                </a:lnTo>
                <a:lnTo>
                  <a:pt x="118722" y="108686"/>
                </a:lnTo>
                <a:lnTo>
                  <a:pt x="119772" y="103751"/>
                </a:lnTo>
                <a:lnTo>
                  <a:pt x="119998" y="100186"/>
                </a:lnTo>
                <a:lnTo>
                  <a:pt x="119994" y="19813"/>
                </a:lnTo>
                <a:lnTo>
                  <a:pt x="119543" y="14712"/>
                </a:lnTo>
                <a:lnTo>
                  <a:pt x="118258" y="9956"/>
                </a:lnTo>
                <a:lnTo>
                  <a:pt x="116262" y="5919"/>
                </a:lnTo>
                <a:lnTo>
                  <a:pt x="113678" y="2789"/>
                </a:lnTo>
                <a:lnTo>
                  <a:pt x="110626" y="754"/>
                </a:lnTo>
                <a:lnTo>
                  <a:pt x="107228" y="0"/>
                </a:lnTo>
                <a:lnTo>
                  <a:pt x="1289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4" name="Google Shape;714;p59"/>
          <p:cNvSpPr/>
          <p:nvPr/>
        </p:nvSpPr>
        <p:spPr>
          <a:xfrm>
            <a:off x="3001645" y="3601084"/>
            <a:ext cx="1513205" cy="975360"/>
          </a:xfrm>
          <a:custGeom>
            <a:rect b="b" l="l" r="r" t="t"/>
            <a:pathLst>
              <a:path extrusionOk="0" h="120000" w="120000">
                <a:moveTo>
                  <a:pt x="12891" y="0"/>
                </a:moveTo>
                <a:lnTo>
                  <a:pt x="9483" y="706"/>
                </a:lnTo>
                <a:lnTo>
                  <a:pt x="6417" y="2701"/>
                </a:lnTo>
                <a:lnTo>
                  <a:pt x="3815" y="5797"/>
                </a:lnTo>
                <a:lnTo>
                  <a:pt x="1798" y="9806"/>
                </a:lnTo>
                <a:lnTo>
                  <a:pt x="486" y="14541"/>
                </a:lnTo>
                <a:lnTo>
                  <a:pt x="0" y="19813"/>
                </a:lnTo>
                <a:lnTo>
                  <a:pt x="0" y="100000"/>
                </a:lnTo>
                <a:lnTo>
                  <a:pt x="52" y="101809"/>
                </a:lnTo>
                <a:lnTo>
                  <a:pt x="797" y="106941"/>
                </a:lnTo>
                <a:lnTo>
                  <a:pt x="2333" y="111478"/>
                </a:lnTo>
                <a:lnTo>
                  <a:pt x="4538" y="115233"/>
                </a:lnTo>
                <a:lnTo>
                  <a:pt x="7292" y="118019"/>
                </a:lnTo>
                <a:lnTo>
                  <a:pt x="10472" y="119648"/>
                </a:lnTo>
                <a:lnTo>
                  <a:pt x="107108" y="120000"/>
                </a:lnTo>
                <a:lnTo>
                  <a:pt x="108275" y="119919"/>
                </a:lnTo>
                <a:lnTo>
                  <a:pt x="111582" y="118762"/>
                </a:lnTo>
                <a:lnTo>
                  <a:pt x="114507" y="116379"/>
                </a:lnTo>
                <a:lnTo>
                  <a:pt x="116927" y="112958"/>
                </a:lnTo>
                <a:lnTo>
                  <a:pt x="118723" y="108686"/>
                </a:lnTo>
                <a:lnTo>
                  <a:pt x="119773" y="103751"/>
                </a:lnTo>
                <a:lnTo>
                  <a:pt x="120000" y="20000"/>
                </a:lnTo>
                <a:lnTo>
                  <a:pt x="119947" y="18189"/>
                </a:lnTo>
                <a:lnTo>
                  <a:pt x="119202" y="13058"/>
                </a:lnTo>
                <a:lnTo>
                  <a:pt x="117666" y="8521"/>
                </a:lnTo>
                <a:lnTo>
                  <a:pt x="115461" y="4766"/>
                </a:lnTo>
                <a:lnTo>
                  <a:pt x="112707" y="1980"/>
                </a:lnTo>
                <a:lnTo>
                  <a:pt x="109527" y="351"/>
                </a:lnTo>
                <a:lnTo>
                  <a:pt x="12891" y="0"/>
                </a:lnTo>
                <a:close/>
              </a:path>
            </a:pathLst>
          </a:custGeom>
          <a:noFill/>
          <a:ln cap="flat" cmpd="sng" w="12700">
            <a:solidFill>
              <a:srgbClr val="000000"/>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5" name="Google Shape;715;p59"/>
          <p:cNvSpPr txBox="1"/>
          <p:nvPr/>
        </p:nvSpPr>
        <p:spPr>
          <a:xfrm>
            <a:off x="3135883" y="3705478"/>
            <a:ext cx="1245235" cy="697865"/>
          </a:xfrm>
          <a:prstGeom prst="rect">
            <a:avLst/>
          </a:prstGeom>
          <a:noFill/>
          <a:ln>
            <a:noFill/>
          </a:ln>
        </p:spPr>
        <p:txBody>
          <a:bodyPr anchorCtr="0" anchor="t" bIns="0" lIns="0" spcFirstLastPara="1" rIns="0" wrap="square" tIns="0">
            <a:noAutofit/>
          </a:bodyPr>
          <a:lstStyle/>
          <a:p>
            <a:pPr indent="-12065" lvl="0" marL="12065" marR="5080" rtl="0" algn="ctr">
              <a:lnSpc>
                <a:spcPct val="101699"/>
              </a:lnSpc>
              <a:spcBef>
                <a:spcPts val="0"/>
              </a:spcBef>
              <a:spcAft>
                <a:spcPts val="0"/>
              </a:spcAft>
              <a:buNone/>
            </a:pPr>
            <a:r>
              <a:rPr b="1" lang="en-US" sz="900">
                <a:solidFill>
                  <a:srgbClr val="FF0000"/>
                </a:solidFill>
                <a:latin typeface="Calibri"/>
                <a:ea typeface="Calibri"/>
                <a:cs typeface="Calibri"/>
                <a:sym typeface="Calibri"/>
              </a:rPr>
              <a:t>If no flight time and no inspections, send message to </a:t>
            </a:r>
            <a:r>
              <a:rPr b="1" lang="en-US" sz="900" u="sng">
                <a:solidFill>
                  <a:srgbClr val="00B0F0"/>
                </a:solidFill>
                <a:latin typeface="Calibri"/>
                <a:ea typeface="Calibri"/>
                <a:cs typeface="Calibri"/>
                <a:sym typeface="Calibri"/>
              </a:rPr>
              <a:t>actimes</a:t>
            </a:r>
            <a:r>
              <a:rPr b="1" lang="en-US" sz="900">
                <a:solidFill>
                  <a:srgbClr val="00B0F0"/>
                </a:solidFill>
                <a:latin typeface="Calibri"/>
                <a:ea typeface="Calibri"/>
                <a:cs typeface="Calibri"/>
                <a:sym typeface="Calibri"/>
              </a:rPr>
              <a:t> </a:t>
            </a:r>
            <a:r>
              <a:rPr b="1" lang="en-US" sz="900">
                <a:solidFill>
                  <a:srgbClr val="FF0000"/>
                </a:solidFill>
                <a:latin typeface="Calibri"/>
                <a:ea typeface="Calibri"/>
                <a:cs typeface="Calibri"/>
                <a:sym typeface="Calibri"/>
              </a:rPr>
              <a:t>email saying: “No flights on (insert date here).”</a:t>
            </a:r>
            <a:endParaRPr sz="900">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9" name="Shape 719"/>
        <p:cNvGrpSpPr/>
        <p:nvPr/>
      </p:nvGrpSpPr>
      <p:grpSpPr>
        <a:xfrm>
          <a:off x="0" y="0"/>
          <a:ext cx="0" cy="0"/>
          <a:chOff x="0" y="0"/>
          <a:chExt cx="0" cy="0"/>
        </a:xfrm>
      </p:grpSpPr>
      <p:sp>
        <p:nvSpPr>
          <p:cNvPr id="720" name="Google Shape;720;p60"/>
          <p:cNvSpPr txBox="1"/>
          <p:nvPr/>
        </p:nvSpPr>
        <p:spPr>
          <a:xfrm>
            <a:off x="444365" y="531391"/>
            <a:ext cx="6887845" cy="8201659"/>
          </a:xfrm>
          <a:prstGeom prst="rect">
            <a:avLst/>
          </a:prstGeom>
          <a:noFill/>
          <a:ln>
            <a:noFill/>
          </a:ln>
        </p:spPr>
        <p:txBody>
          <a:bodyPr anchorCtr="0" anchor="t" bIns="0" lIns="0" spcFirstLastPara="1" rIns="0" wrap="square" tIns="0">
            <a:noAutofit/>
          </a:bodyPr>
          <a:lstStyle/>
          <a:p>
            <a:pPr indent="0" lvl="0" marL="0" marR="289560" rtl="0" algn="r">
              <a:lnSpc>
                <a:spcPct val="100000"/>
              </a:lnSpc>
              <a:spcBef>
                <a:spcPts val="0"/>
              </a:spcBef>
              <a:spcAft>
                <a:spcPts val="0"/>
              </a:spcAft>
              <a:buNone/>
            </a:pPr>
            <a:r>
              <a:rPr lang="en-US" sz="1400">
                <a:latin typeface="Courier New"/>
                <a:ea typeface="Courier New"/>
                <a:cs typeface="Courier New"/>
                <a:sym typeface="Courier New"/>
              </a:rPr>
              <a:t>C-8/R-0/09-1-15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Correcting Maintenance Times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115238"/>
              </a:lnSpc>
              <a:spcBef>
                <a:spcPts val="0"/>
              </a:spcBef>
              <a:spcAft>
                <a:spcPts val="0"/>
              </a:spcAft>
              <a:buNone/>
            </a:pPr>
            <a:r>
              <a:rPr lang="en-US" sz="1050">
                <a:latin typeface="Arial"/>
                <a:ea typeface="Arial"/>
                <a:cs typeface="Arial"/>
                <a:sym typeface="Arial"/>
              </a:rPr>
              <a:t>If  times  are  incorrect,  the  pilot  or  mechanic  closing  out  the  log  page  must  find  the  arithmetic  error  and  make  a correction. Math </a:t>
            </a:r>
            <a:r>
              <a:rPr i="1" lang="en-US" sz="1050">
                <a:latin typeface="Arial"/>
                <a:ea typeface="Arial"/>
                <a:cs typeface="Arial"/>
                <a:sym typeface="Arial"/>
              </a:rPr>
              <a:t>must </a:t>
            </a:r>
            <a:r>
              <a:rPr lang="en-US" sz="1050">
                <a:latin typeface="Arial"/>
                <a:ea typeface="Arial"/>
                <a:cs typeface="Arial"/>
                <a:sym typeface="Arial"/>
              </a:rPr>
              <a:t>be verified using a calculator. Calculators are in Pilot Fly Away Kits and are always available on base.</a:t>
            </a:r>
            <a:endParaRPr sz="1050">
              <a:latin typeface="Arial"/>
              <a:ea typeface="Arial"/>
              <a:cs typeface="Arial"/>
              <a:sym typeface="Arial"/>
            </a:endParaRPr>
          </a:p>
          <a:p>
            <a:pPr indent="-228600" lvl="0" marL="927100" marR="0" rtl="0" algn="l">
              <a:lnSpc>
                <a:spcPct val="118095"/>
              </a:lnSpc>
              <a:spcBef>
                <a:spcPts val="0"/>
              </a:spcBef>
              <a:spcAft>
                <a:spcPts val="0"/>
              </a:spcAft>
              <a:buSzPts val="1050"/>
              <a:buFont typeface="Noto Sans Symbols"/>
              <a:buChar char="∙"/>
            </a:pPr>
            <a:r>
              <a:rPr lang="en-US" sz="1050">
                <a:latin typeface="Arial"/>
                <a:ea typeface="Arial"/>
                <a:cs typeface="Arial"/>
                <a:sym typeface="Arial"/>
              </a:rPr>
              <a:t>Initial next to your correction</a:t>
            </a:r>
            <a:endParaRPr sz="1050">
              <a:latin typeface="Arial"/>
              <a:ea typeface="Arial"/>
              <a:cs typeface="Arial"/>
              <a:sym typeface="Arial"/>
            </a:endParaRPr>
          </a:p>
          <a:p>
            <a:pPr indent="-228600" lvl="0" marL="927100" marR="0" rtl="0" algn="l">
              <a:lnSpc>
                <a:spcPct val="100000"/>
              </a:lnSpc>
              <a:spcBef>
                <a:spcPts val="25"/>
              </a:spcBef>
              <a:spcAft>
                <a:spcPts val="0"/>
              </a:spcAft>
              <a:buSzPts val="1050"/>
              <a:buFont typeface="Noto Sans Symbols"/>
              <a:buChar char="∙"/>
            </a:pPr>
            <a:r>
              <a:rPr lang="en-US" sz="1050">
                <a:latin typeface="Arial"/>
                <a:ea typeface="Arial"/>
                <a:cs typeface="Arial"/>
                <a:sym typeface="Arial"/>
              </a:rPr>
              <a:t>Write legibly!</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Submitting Maintenance Times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Maintenance times while the helicopter is on-base may be submitted one of three ways: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228600" lvl="0" marL="469900" marR="6350" rtl="0" algn="just">
              <a:lnSpc>
                <a:spcPct val="115238"/>
              </a:lnSpc>
              <a:spcBef>
                <a:spcPts val="0"/>
              </a:spcBef>
              <a:spcAft>
                <a:spcPts val="0"/>
              </a:spcAft>
              <a:buSzPts val="1050"/>
              <a:buFont typeface="Arial"/>
              <a:buAutoNum type="arabicPeriod"/>
            </a:pPr>
            <a:r>
              <a:rPr lang="en-US" sz="1050">
                <a:latin typeface="Arial"/>
                <a:ea typeface="Arial"/>
                <a:cs typeface="Arial"/>
                <a:sym typeface="Arial"/>
              </a:rPr>
              <a:t>Maintenance  times  and  all  performed  inspections  can  be  emailed  to  </a:t>
            </a:r>
            <a:r>
              <a:rPr lang="en-US" sz="1050" u="sng">
                <a:solidFill>
                  <a:schemeClr val="hlink"/>
                </a:solidFill>
                <a:latin typeface="Arial"/>
                <a:ea typeface="Arial"/>
                <a:cs typeface="Arial"/>
                <a:sym typeface="Arial"/>
                <a:hlinkClick r:id="rId3"/>
              </a:rPr>
              <a:t>actimes@maritimehelicopters.com</a:t>
            </a:r>
            <a:r>
              <a:rPr lang="en-US" sz="1050">
                <a:latin typeface="Arial"/>
                <a:ea typeface="Arial"/>
                <a:cs typeface="Arial"/>
                <a:sym typeface="Arial"/>
              </a:rPr>
              <a:t>. Scans or </a:t>
            </a:r>
            <a:r>
              <a:rPr i="1" lang="en-US" sz="1050">
                <a:latin typeface="Arial"/>
                <a:ea typeface="Arial"/>
                <a:cs typeface="Arial"/>
                <a:sym typeface="Arial"/>
              </a:rPr>
              <a:t>clear </a:t>
            </a:r>
            <a:r>
              <a:rPr lang="en-US" sz="1050">
                <a:latin typeface="Arial"/>
                <a:ea typeface="Arial"/>
                <a:cs typeface="Arial"/>
                <a:sym typeface="Arial"/>
              </a:rPr>
              <a:t>photos of log pages are preferred. Photos must include all times and sign-offs. Take multiple pictures if all the information cannot be fit into one!</a:t>
            </a:r>
            <a:endParaRPr sz="1050">
              <a:latin typeface="Arial"/>
              <a:ea typeface="Arial"/>
              <a:cs typeface="Arial"/>
              <a:sym typeface="Arial"/>
            </a:endParaRPr>
          </a:p>
          <a:p>
            <a:pPr indent="-228600" lvl="0" marL="469900" marR="0" rtl="0" algn="just">
              <a:lnSpc>
                <a:spcPct val="109047"/>
              </a:lnSpc>
              <a:spcBef>
                <a:spcPts val="0"/>
              </a:spcBef>
              <a:spcAft>
                <a:spcPts val="0"/>
              </a:spcAft>
              <a:buSzPts val="1050"/>
              <a:buFont typeface="Arial"/>
              <a:buAutoNum type="arabicPeriod"/>
            </a:pPr>
            <a:r>
              <a:rPr lang="en-US" sz="1050">
                <a:latin typeface="Arial"/>
                <a:ea typeface="Arial"/>
                <a:cs typeface="Arial"/>
                <a:sym typeface="Arial"/>
              </a:rPr>
              <a:t>Yellow carbon copies of closed log pages shall be removed from the log book and hand-delivered to the</a:t>
            </a:r>
            <a:endParaRPr sz="1050">
              <a:latin typeface="Arial"/>
              <a:ea typeface="Arial"/>
              <a:cs typeface="Arial"/>
              <a:sym typeface="Arial"/>
            </a:endParaRPr>
          </a:p>
          <a:p>
            <a:pPr indent="0" lvl="0" marL="469900" marR="10160" rtl="0" algn="l">
              <a:lnSpc>
                <a:spcPct val="114285"/>
              </a:lnSpc>
              <a:spcBef>
                <a:spcPts val="65"/>
              </a:spcBef>
              <a:spcAft>
                <a:spcPts val="0"/>
              </a:spcAft>
              <a:buNone/>
            </a:pPr>
            <a:r>
              <a:rPr lang="en-US" sz="1050">
                <a:latin typeface="Arial"/>
                <a:ea typeface="Arial"/>
                <a:cs typeface="Arial"/>
                <a:sym typeface="Arial"/>
              </a:rPr>
              <a:t>Maintenance if in Homer or Fairbanks. All other bases must mail in yellow sheets as soon as a week’s worth of records are accumulated. Mail to the following address:</a:t>
            </a:r>
            <a:endParaRPr sz="1050">
              <a:latin typeface="Arial"/>
              <a:ea typeface="Arial"/>
              <a:cs typeface="Arial"/>
              <a:sym typeface="Arial"/>
            </a:endParaRPr>
          </a:p>
          <a:p>
            <a:pPr indent="0" lvl="0" marL="0" marR="0" rtl="0" algn="l">
              <a:lnSpc>
                <a:spcPct val="100000"/>
              </a:lnSpc>
              <a:spcBef>
                <a:spcPts val="36"/>
              </a:spcBef>
              <a:spcAft>
                <a:spcPts val="0"/>
              </a:spcAft>
              <a:buNone/>
            </a:pPr>
            <a:r>
              <a:t/>
            </a:r>
            <a:endParaRPr sz="1050">
              <a:latin typeface="Times New Roman"/>
              <a:ea typeface="Times New Roman"/>
              <a:cs typeface="Times New Roman"/>
              <a:sym typeface="Times New Roman"/>
            </a:endParaRPr>
          </a:p>
          <a:p>
            <a:pPr indent="0" lvl="0" marL="469900" marR="4556760" rtl="0" algn="l">
              <a:lnSpc>
                <a:spcPct val="116666"/>
              </a:lnSpc>
              <a:spcBef>
                <a:spcPts val="0"/>
              </a:spcBef>
              <a:spcAft>
                <a:spcPts val="0"/>
              </a:spcAft>
              <a:buNone/>
            </a:pPr>
            <a:r>
              <a:rPr lang="en-US" sz="1200">
                <a:latin typeface="Cambria"/>
                <a:ea typeface="Cambria"/>
                <a:cs typeface="Cambria"/>
                <a:sym typeface="Cambria"/>
              </a:rPr>
              <a:t>ATTN: Maintenance Records Maritime Helicopters</a:t>
            </a:r>
            <a:endParaRPr sz="1200">
              <a:latin typeface="Cambria"/>
              <a:ea typeface="Cambria"/>
              <a:cs typeface="Cambria"/>
              <a:sym typeface="Cambria"/>
            </a:endParaRPr>
          </a:p>
          <a:p>
            <a:pPr indent="0" lvl="0" marL="469900" marR="0" rtl="0" algn="l">
              <a:lnSpc>
                <a:spcPct val="112083"/>
              </a:lnSpc>
              <a:spcBef>
                <a:spcPts val="0"/>
              </a:spcBef>
              <a:spcAft>
                <a:spcPts val="0"/>
              </a:spcAft>
              <a:buNone/>
            </a:pPr>
            <a:r>
              <a:rPr lang="en-US" sz="1200">
                <a:latin typeface="Cambria"/>
                <a:ea typeface="Cambria"/>
                <a:cs typeface="Cambria"/>
                <a:sym typeface="Cambria"/>
              </a:rPr>
              <a:t>3520 FAA Road</a:t>
            </a:r>
            <a:endParaRPr sz="1200">
              <a:latin typeface="Cambria"/>
              <a:ea typeface="Cambria"/>
              <a:cs typeface="Cambria"/>
              <a:sym typeface="Cambria"/>
            </a:endParaRPr>
          </a:p>
          <a:p>
            <a:pPr indent="0" lvl="0" marL="469900" marR="0" rtl="0" algn="l">
              <a:lnSpc>
                <a:spcPct val="118333"/>
              </a:lnSpc>
              <a:spcBef>
                <a:spcPts val="0"/>
              </a:spcBef>
              <a:spcAft>
                <a:spcPts val="0"/>
              </a:spcAft>
              <a:buNone/>
            </a:pPr>
            <a:r>
              <a:rPr lang="en-US" sz="1200">
                <a:latin typeface="Cambria"/>
                <a:ea typeface="Cambria"/>
                <a:cs typeface="Cambria"/>
                <a:sym typeface="Cambria"/>
              </a:rPr>
              <a:t>Homer, AK 99603</a:t>
            </a:r>
            <a:endParaRPr sz="1200">
              <a:latin typeface="Cambria"/>
              <a:ea typeface="Cambria"/>
              <a:cs typeface="Cambria"/>
              <a:sym typeface="Cambria"/>
            </a:endParaRPr>
          </a:p>
          <a:p>
            <a:pPr indent="0" lvl="0" marL="0" marR="0" rtl="0" algn="l">
              <a:lnSpc>
                <a:spcPct val="100000"/>
              </a:lnSpc>
              <a:spcBef>
                <a:spcPts val="20"/>
              </a:spcBef>
              <a:spcAft>
                <a:spcPts val="0"/>
              </a:spcAft>
              <a:buNone/>
            </a:pPr>
            <a:r>
              <a:t/>
            </a:r>
            <a:endParaRPr sz="1050">
              <a:latin typeface="Times New Roman"/>
              <a:ea typeface="Times New Roman"/>
              <a:cs typeface="Times New Roman"/>
              <a:sym typeface="Times New Roman"/>
            </a:endParaRPr>
          </a:p>
          <a:p>
            <a:pPr indent="-228600" lvl="0" marL="469900" marR="5080" rtl="0" algn="just">
              <a:lnSpc>
                <a:spcPct val="115238"/>
              </a:lnSpc>
              <a:spcBef>
                <a:spcPts val="0"/>
              </a:spcBef>
              <a:spcAft>
                <a:spcPts val="0"/>
              </a:spcAft>
              <a:buSzPts val="1050"/>
              <a:buFont typeface="Arial"/>
              <a:buAutoNum type="arabicPeriod" startAt="3"/>
            </a:pPr>
            <a:r>
              <a:rPr lang="en-US" sz="1050">
                <a:latin typeface="Arial"/>
                <a:ea typeface="Arial"/>
                <a:cs typeface="Arial"/>
                <a:sym typeface="Arial"/>
              </a:rPr>
              <a:t>Maintenance may go to the aircraft cans and remove the yellow carbon copies before the end of his or her shift,  provided  they  are  ready  to  be  removed.  If  they  are  not  ready  to  be  removed  from  the  log  book, Maintenance may record all relevant times on a notepad, Post-It, etc. to be transferred to CALM.</a:t>
            </a:r>
            <a:endParaRPr sz="1050">
              <a:latin typeface="Arial"/>
              <a:ea typeface="Arial"/>
              <a:cs typeface="Arial"/>
              <a:sym typeface="Arial"/>
            </a:endParaRPr>
          </a:p>
          <a:p>
            <a:pPr indent="63500" lvl="0" marL="0" marR="0" rtl="0" algn="l">
              <a:lnSpc>
                <a:spcPct val="100000"/>
              </a:lnSpc>
              <a:spcBef>
                <a:spcPts val="0"/>
              </a:spcBef>
              <a:spcAft>
                <a:spcPts val="0"/>
              </a:spcAft>
              <a:buSzPts val="1000"/>
              <a:buFont typeface="Arial"/>
              <a:buNone/>
            </a:pPr>
            <a:r>
              <a:t/>
            </a:r>
            <a:endParaRPr sz="1000">
              <a:latin typeface="Times New Roman"/>
              <a:ea typeface="Times New Roman"/>
              <a:cs typeface="Times New Roman"/>
              <a:sym typeface="Times New Roman"/>
            </a:endParaRPr>
          </a:p>
          <a:p>
            <a:pPr indent="63500" lvl="0" marL="0" marR="0" rtl="0" algn="l">
              <a:lnSpc>
                <a:spcPct val="100000"/>
              </a:lnSpc>
              <a:spcBef>
                <a:spcPts val="20"/>
              </a:spcBef>
              <a:spcAft>
                <a:spcPts val="0"/>
              </a:spcAft>
              <a:buSzPts val="1000"/>
              <a:buFont typeface="Arial"/>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Maintenance Times Submission Policy</a:t>
            </a:r>
            <a:r>
              <a:rPr lang="en-US" sz="1050">
                <a:latin typeface="Arial"/>
                <a:ea typeface="Arial"/>
                <a:cs typeface="Arial"/>
                <a:sym typeface="Arial"/>
              </a:rPr>
              <a:t> – In Field</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2"/>
              </a:spcBef>
              <a:spcAft>
                <a:spcPts val="0"/>
              </a:spcAft>
              <a:buNone/>
            </a:pPr>
            <a:r>
              <a:t/>
            </a:r>
            <a:endParaRPr sz="1100">
              <a:latin typeface="Times New Roman"/>
              <a:ea typeface="Times New Roman"/>
              <a:cs typeface="Times New Roman"/>
              <a:sym typeface="Times New Roman"/>
            </a:endParaRPr>
          </a:p>
          <a:p>
            <a:pPr indent="0" lvl="0" marL="12700" marR="5715" rtl="0" algn="just">
              <a:lnSpc>
                <a:spcPct val="95800"/>
              </a:lnSpc>
              <a:spcBef>
                <a:spcPts val="0"/>
              </a:spcBef>
              <a:spcAft>
                <a:spcPts val="0"/>
              </a:spcAft>
              <a:buNone/>
            </a:pPr>
            <a:r>
              <a:rPr lang="en-US" sz="1050">
                <a:latin typeface="Arial"/>
                <a:ea typeface="Arial"/>
                <a:cs typeface="Arial"/>
                <a:sym typeface="Arial"/>
              </a:rPr>
              <a:t>Due to the unreliable nature of Internet and phone services in remote parts of Alaska, pilots and mechanics out in the field may find it difficult submitting times. Picture/Scans or log book pages are  to be taken daily and if the pilot stops  at  an  area  where  this  is  internet/phone  service  access,  they  should  make  an  effort  to  transmit  the  stored pages. Additionally, pilots and/or mechanics leaving for a field job should meet with the maintenance personnel at their base of operation before leaving to determine what options may be available to them for maintenance time submission.</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Factors to take into consideration when determining the best way to submit times from the field include:</a:t>
            </a:r>
            <a:endParaRPr sz="1050">
              <a:latin typeface="Arial"/>
              <a:ea typeface="Arial"/>
              <a:cs typeface="Arial"/>
              <a:sym typeface="Arial"/>
            </a:endParaRPr>
          </a:p>
          <a:p>
            <a:pPr indent="0" lvl="0" marL="0" marR="0" rtl="0" algn="l">
              <a:lnSpc>
                <a:spcPct val="100000"/>
              </a:lnSpc>
              <a:spcBef>
                <a:spcPts val="16"/>
              </a:spcBef>
              <a:spcAft>
                <a:spcPts val="0"/>
              </a:spcAft>
              <a:buNone/>
            </a:pPr>
            <a:r>
              <a:t/>
            </a:r>
            <a:endParaRPr sz="1050">
              <a:latin typeface="Times New Roman"/>
              <a:ea typeface="Times New Roman"/>
              <a:cs typeface="Times New Roman"/>
              <a:sym typeface="Times New Roman"/>
            </a:endParaRPr>
          </a:p>
          <a:p>
            <a:pPr indent="-228600" lvl="1" marL="927100" marR="0" rtl="0" algn="l">
              <a:lnSpc>
                <a:spcPct val="100000"/>
              </a:lnSpc>
              <a:spcBef>
                <a:spcPts val="0"/>
              </a:spcBef>
              <a:spcAft>
                <a:spcPts val="0"/>
              </a:spcAft>
              <a:buSzPts val="1050"/>
              <a:buFont typeface="Noto Sans Symbols"/>
              <a:buChar char="∙"/>
            </a:pPr>
            <a:r>
              <a:rPr b="0" i="0" lang="en-US" sz="1050" u="none" cap="none" strike="noStrike">
                <a:latin typeface="Arial"/>
                <a:ea typeface="Arial"/>
                <a:cs typeface="Arial"/>
                <a:sym typeface="Arial"/>
              </a:rPr>
              <a:t>How long is the aircraft expected to be in the field?</a:t>
            </a:r>
            <a:endParaRPr b="0" i="0" sz="1050" u="none" cap="none" strike="noStrike">
              <a:latin typeface="Arial"/>
              <a:ea typeface="Arial"/>
              <a:cs typeface="Arial"/>
              <a:sym typeface="Arial"/>
            </a:endParaRPr>
          </a:p>
          <a:p>
            <a:pPr indent="-228600" lvl="1" marL="927100" marR="0" rtl="0" algn="l">
              <a:lnSpc>
                <a:spcPct val="100000"/>
              </a:lnSpc>
              <a:spcBef>
                <a:spcPts val="10"/>
              </a:spcBef>
              <a:spcAft>
                <a:spcPts val="0"/>
              </a:spcAft>
              <a:buSzPts val="1050"/>
              <a:buFont typeface="Noto Sans Symbols"/>
              <a:buChar char="∙"/>
            </a:pPr>
            <a:r>
              <a:rPr b="0" i="0" lang="en-US" sz="1050" u="none" cap="none" strike="noStrike">
                <a:latin typeface="Arial"/>
                <a:ea typeface="Arial"/>
                <a:cs typeface="Arial"/>
                <a:sym typeface="Arial"/>
              </a:rPr>
              <a:t>How many hours is it expected to fly?</a:t>
            </a:r>
            <a:endParaRPr b="0" i="0" sz="1050" u="none" cap="none" strike="noStrike">
              <a:latin typeface="Arial"/>
              <a:ea typeface="Arial"/>
              <a:cs typeface="Arial"/>
              <a:sym typeface="Arial"/>
            </a:endParaRPr>
          </a:p>
          <a:p>
            <a:pPr indent="-228600" lvl="1" marL="927100" marR="6985" rtl="0" algn="l">
              <a:lnSpc>
                <a:spcPct val="114285"/>
              </a:lnSpc>
              <a:spcBef>
                <a:spcPts val="115"/>
              </a:spcBef>
              <a:spcAft>
                <a:spcPts val="0"/>
              </a:spcAft>
              <a:buSzPts val="1050"/>
              <a:buFont typeface="Noto Sans Symbols"/>
              <a:buChar char="∙"/>
            </a:pPr>
            <a:r>
              <a:rPr b="0" i="0" lang="en-US" sz="1050" u="none" cap="none" strike="noStrike">
                <a:latin typeface="Arial"/>
                <a:ea typeface="Arial"/>
                <a:cs typeface="Arial"/>
                <a:sym typeface="Arial"/>
              </a:rPr>
              <a:t>Will customer-provided equipment be available for use? For example, land line telephone, satellite phones or wireless internet access.</a:t>
            </a:r>
            <a:endParaRPr b="0" i="0" sz="1050" u="none" cap="none" strike="noStrike">
              <a:latin typeface="Arial"/>
              <a:ea typeface="Arial"/>
              <a:cs typeface="Arial"/>
              <a:sym typeface="Arial"/>
            </a:endParaRPr>
          </a:p>
          <a:p>
            <a:pPr indent="0" lvl="0" marL="0" marR="0" rtl="0" algn="l">
              <a:lnSpc>
                <a:spcPct val="100000"/>
              </a:lnSpc>
              <a:spcBef>
                <a:spcPts val="38"/>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Maintenance  time  submission  via  satellite  phone  is  always  an  option  but  should  only  be  used  as  a  last  resort. Maritime Helicopters’ Operations staff does not foresee many circumstances where an aircraft will be in the field for such an extended period or with such high flying time that satellite phone submission will be necessary.</a:t>
            </a:r>
            <a:endParaRPr sz="1050">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4" name="Shape 724"/>
        <p:cNvGrpSpPr/>
        <p:nvPr/>
      </p:nvGrpSpPr>
      <p:grpSpPr>
        <a:xfrm>
          <a:off x="0" y="0"/>
          <a:ext cx="0" cy="0"/>
          <a:chOff x="0" y="0"/>
          <a:chExt cx="0" cy="0"/>
        </a:xfrm>
      </p:grpSpPr>
      <p:sp>
        <p:nvSpPr>
          <p:cNvPr id="725" name="Google Shape;725;p61"/>
          <p:cNvSpPr txBox="1"/>
          <p:nvPr/>
        </p:nvSpPr>
        <p:spPr>
          <a:xfrm>
            <a:off x="443829" y="531391"/>
            <a:ext cx="6886575" cy="8926830"/>
          </a:xfrm>
          <a:prstGeom prst="rect">
            <a:avLst/>
          </a:prstGeom>
          <a:noFill/>
          <a:ln>
            <a:noFill/>
          </a:ln>
        </p:spPr>
        <p:txBody>
          <a:bodyPr anchorCtr="0" anchor="t" bIns="0" lIns="0" spcFirstLastPara="1" rIns="0" wrap="square" tIns="0">
            <a:noAutofit/>
          </a:bodyPr>
          <a:lstStyle/>
          <a:p>
            <a:pPr indent="0" lvl="0" marL="0" marR="287655" rtl="0" algn="r">
              <a:lnSpc>
                <a:spcPct val="100000"/>
              </a:lnSpc>
              <a:spcBef>
                <a:spcPts val="0"/>
              </a:spcBef>
              <a:spcAft>
                <a:spcPts val="0"/>
              </a:spcAft>
              <a:buNone/>
            </a:pPr>
            <a:r>
              <a:rPr lang="en-US" sz="1400">
                <a:latin typeface="Courier New"/>
                <a:ea typeface="Courier New"/>
                <a:cs typeface="Courier New"/>
                <a:sym typeface="Courier New"/>
              </a:rPr>
              <a:t>C-9/R-0/09-1-15</a:t>
            </a:r>
            <a:endParaRPr sz="1400">
              <a:latin typeface="Courier New"/>
              <a:ea typeface="Courier New"/>
              <a:cs typeface="Courier New"/>
              <a:sym typeface="Courier New"/>
            </a:endParaRPr>
          </a:p>
          <a:p>
            <a:pPr indent="-634" lvl="0" marL="13334"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5714" lvl="0" marL="2279015" marR="0" rtl="0" algn="l">
              <a:lnSpc>
                <a:spcPct val="100000"/>
              </a:lnSpc>
              <a:spcBef>
                <a:spcPts val="0"/>
              </a:spcBef>
              <a:spcAft>
                <a:spcPts val="0"/>
              </a:spcAft>
              <a:buNone/>
            </a:pPr>
            <a:r>
              <a:rPr b="1" lang="en-US" sz="1050" u="sng">
                <a:latin typeface="Arial"/>
                <a:ea typeface="Arial"/>
                <a:cs typeface="Arial"/>
                <a:sym typeface="Arial"/>
              </a:rPr>
              <a:t>RECORD KEEPING REQUIREMENTS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634" lvl="0" marL="13334" marR="125095" rtl="0" algn="l">
              <a:lnSpc>
                <a:spcPct val="115238"/>
              </a:lnSpc>
              <a:spcBef>
                <a:spcPts val="0"/>
              </a:spcBef>
              <a:spcAft>
                <a:spcPts val="0"/>
              </a:spcAft>
              <a:buNone/>
            </a:pPr>
            <a:r>
              <a:rPr lang="en-US" sz="1050">
                <a:latin typeface="Arial"/>
                <a:ea typeface="Arial"/>
                <a:cs typeface="Arial"/>
                <a:sym typeface="Arial"/>
              </a:rPr>
              <a:t>The record keeping requirements of FAR 91.439 will be complied with in the following manner. The following items will be mailed to Maintenance on a weekly basis:</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228600" lvl="0" marL="241300" marR="0" rtl="0" algn="just">
              <a:lnSpc>
                <a:spcPct val="117619"/>
              </a:lnSpc>
              <a:spcBef>
                <a:spcPts val="0"/>
              </a:spcBef>
              <a:spcAft>
                <a:spcPts val="0"/>
              </a:spcAft>
              <a:buSzPts val="1050"/>
              <a:buFont typeface="Arial"/>
              <a:buChar char="•"/>
            </a:pPr>
            <a:r>
              <a:rPr lang="en-US" sz="1050">
                <a:latin typeface="Arial"/>
                <a:ea typeface="Arial"/>
                <a:cs typeface="Arial"/>
                <a:sym typeface="Arial"/>
              </a:rPr>
              <a:t>The yellow sheet of the Aircraft Log Book.</a:t>
            </a:r>
            <a:endParaRPr sz="1050">
              <a:latin typeface="Arial"/>
              <a:ea typeface="Arial"/>
              <a:cs typeface="Arial"/>
              <a:sym typeface="Arial"/>
            </a:endParaRPr>
          </a:p>
          <a:p>
            <a:pPr indent="-83820" lvl="0" marL="96520" marR="0" rtl="0" algn="just">
              <a:lnSpc>
                <a:spcPct val="115238"/>
              </a:lnSpc>
              <a:spcBef>
                <a:spcPts val="0"/>
              </a:spcBef>
              <a:spcAft>
                <a:spcPts val="0"/>
              </a:spcAft>
              <a:buSzPts val="1050"/>
              <a:buFont typeface="Arial"/>
              <a:buChar char="•"/>
            </a:pPr>
            <a:r>
              <a:rPr lang="en-US" sz="1050">
                <a:latin typeface="Arial"/>
                <a:ea typeface="Arial"/>
                <a:cs typeface="Arial"/>
                <a:sym typeface="Arial"/>
              </a:rPr>
              <a:t>A copy of any entries made in the engine log book (or the original engine log book page when it is filled full).</a:t>
            </a:r>
            <a:endParaRPr sz="1050">
              <a:latin typeface="Arial"/>
              <a:ea typeface="Arial"/>
              <a:cs typeface="Arial"/>
              <a:sym typeface="Arial"/>
            </a:endParaRPr>
          </a:p>
          <a:p>
            <a:pPr indent="-83820" lvl="0" marL="96520" marR="0" rtl="0" algn="just">
              <a:lnSpc>
                <a:spcPct val="117619"/>
              </a:lnSpc>
              <a:spcBef>
                <a:spcPts val="0"/>
              </a:spcBef>
              <a:spcAft>
                <a:spcPts val="0"/>
              </a:spcAft>
              <a:buSzPts val="1050"/>
              <a:buFont typeface="Arial"/>
              <a:buChar char="•"/>
            </a:pPr>
            <a:r>
              <a:rPr lang="en-US" sz="1050">
                <a:latin typeface="Arial"/>
                <a:ea typeface="Arial"/>
                <a:cs typeface="Arial"/>
                <a:sym typeface="Arial"/>
              </a:rPr>
              <a:t>Original versions of all maintenance release forms.</a:t>
            </a:r>
            <a:endParaRPr sz="1050">
              <a:latin typeface="Arial"/>
              <a:ea typeface="Arial"/>
              <a:cs typeface="Arial"/>
              <a:sym typeface="Arial"/>
            </a:endParaRPr>
          </a:p>
          <a:p>
            <a:pPr indent="66675" lvl="0" marL="0" marR="0" rtl="0" algn="l">
              <a:lnSpc>
                <a:spcPct val="100000"/>
              </a:lnSpc>
              <a:spcBef>
                <a:spcPts val="34"/>
              </a:spcBef>
              <a:spcAft>
                <a:spcPts val="0"/>
              </a:spcAft>
              <a:buSzPts val="1050"/>
              <a:buFont typeface="Arial"/>
              <a:buNone/>
            </a:pPr>
            <a:r>
              <a:t/>
            </a:r>
            <a:endParaRPr sz="1050">
              <a:latin typeface="Times New Roman"/>
              <a:ea typeface="Times New Roman"/>
              <a:cs typeface="Times New Roman"/>
              <a:sym typeface="Times New Roman"/>
            </a:endParaRPr>
          </a:p>
          <a:p>
            <a:pPr indent="0" lvl="0" marL="12700" marR="5715" rtl="0" algn="l">
              <a:lnSpc>
                <a:spcPct val="114285"/>
              </a:lnSpc>
              <a:spcBef>
                <a:spcPts val="0"/>
              </a:spcBef>
              <a:spcAft>
                <a:spcPts val="0"/>
              </a:spcAft>
              <a:buNone/>
            </a:pPr>
            <a:r>
              <a:rPr lang="en-US" sz="1050">
                <a:latin typeface="Arial"/>
                <a:ea typeface="Arial"/>
                <a:cs typeface="Arial"/>
                <a:sym typeface="Arial"/>
              </a:rPr>
              <a:t>The Director of  Maintenance or a designated representative will ensure that a current CALM Status Reports are posted weekly to the Maritime Helicopters Maintenance Portal and contain the following sections:</a:t>
            </a:r>
            <a:endParaRPr sz="1050">
              <a:latin typeface="Arial"/>
              <a:ea typeface="Arial"/>
              <a:cs typeface="Arial"/>
              <a:sym typeface="Arial"/>
            </a:endParaRPr>
          </a:p>
          <a:p>
            <a:pPr indent="0" lvl="0" marL="12700" marR="0" rtl="0" algn="just">
              <a:lnSpc>
                <a:spcPct val="110476"/>
              </a:lnSpc>
              <a:spcBef>
                <a:spcPts val="0"/>
              </a:spcBef>
              <a:spcAft>
                <a:spcPts val="0"/>
              </a:spcAft>
              <a:buNone/>
            </a:pPr>
            <a:r>
              <a:rPr lang="en-US" sz="1050">
                <a:latin typeface="Arial"/>
                <a:ea typeface="Arial"/>
                <a:cs typeface="Arial"/>
                <a:sym typeface="Arial"/>
              </a:rPr>
              <a:t>•Items Due.</a:t>
            </a:r>
            <a:endParaRPr sz="1050">
              <a:latin typeface="Arial"/>
              <a:ea typeface="Arial"/>
              <a:cs typeface="Arial"/>
              <a:sym typeface="Arial"/>
            </a:endParaRPr>
          </a:p>
          <a:p>
            <a:pPr indent="0" lvl="0" marL="12700" marR="0" rtl="0" algn="just">
              <a:lnSpc>
                <a:spcPct val="114761"/>
              </a:lnSpc>
              <a:spcBef>
                <a:spcPts val="0"/>
              </a:spcBef>
              <a:spcAft>
                <a:spcPts val="0"/>
              </a:spcAft>
              <a:buNone/>
            </a:pPr>
            <a:r>
              <a:rPr lang="en-US" sz="1050">
                <a:latin typeface="Arial"/>
                <a:ea typeface="Arial"/>
                <a:cs typeface="Arial"/>
                <a:sym typeface="Arial"/>
              </a:rPr>
              <a:t>•Airframe Components / Inspections.</a:t>
            </a:r>
            <a:endParaRPr sz="1050">
              <a:latin typeface="Arial"/>
              <a:ea typeface="Arial"/>
              <a:cs typeface="Arial"/>
              <a:sym typeface="Arial"/>
            </a:endParaRPr>
          </a:p>
          <a:p>
            <a:pPr indent="0" lvl="0" marL="469900" marR="5323205" rtl="0" algn="l">
              <a:lnSpc>
                <a:spcPct val="115238"/>
              </a:lnSpc>
              <a:spcBef>
                <a:spcPts val="50"/>
              </a:spcBef>
              <a:spcAft>
                <a:spcPts val="0"/>
              </a:spcAft>
              <a:buNone/>
            </a:pPr>
            <a:r>
              <a:rPr lang="en-US" sz="1050">
                <a:latin typeface="Arial"/>
                <a:ea typeface="Arial"/>
                <a:cs typeface="Arial"/>
                <a:sym typeface="Arial"/>
              </a:rPr>
              <a:t>Airframe Bulletins. Airframe ADs.</a:t>
            </a:r>
            <a:endParaRPr sz="1050">
              <a:latin typeface="Arial"/>
              <a:ea typeface="Arial"/>
              <a:cs typeface="Arial"/>
              <a:sym typeface="Arial"/>
            </a:endParaRPr>
          </a:p>
          <a:p>
            <a:pPr indent="0" lvl="0" marL="12700" marR="0" rtl="0" algn="just">
              <a:lnSpc>
                <a:spcPct val="109047"/>
              </a:lnSpc>
              <a:spcBef>
                <a:spcPts val="0"/>
              </a:spcBef>
              <a:spcAft>
                <a:spcPts val="0"/>
              </a:spcAft>
              <a:buNone/>
            </a:pPr>
            <a:r>
              <a:rPr lang="en-US" sz="1050">
                <a:latin typeface="Arial"/>
                <a:ea typeface="Arial"/>
                <a:cs typeface="Arial"/>
                <a:sym typeface="Arial"/>
              </a:rPr>
              <a:t>•# 1 Engine Components / Inspections.</a:t>
            </a:r>
            <a:endParaRPr sz="1050">
              <a:latin typeface="Arial"/>
              <a:ea typeface="Arial"/>
              <a:cs typeface="Arial"/>
              <a:sym typeface="Arial"/>
            </a:endParaRPr>
          </a:p>
          <a:p>
            <a:pPr indent="0" lvl="0" marL="12700" marR="5600700" rtl="0" algn="l">
              <a:lnSpc>
                <a:spcPct val="115238"/>
              </a:lnSpc>
              <a:spcBef>
                <a:spcPts val="55"/>
              </a:spcBef>
              <a:spcAft>
                <a:spcPts val="0"/>
              </a:spcAft>
              <a:buNone/>
            </a:pPr>
            <a:r>
              <a:rPr lang="en-US" sz="1050">
                <a:latin typeface="Arial"/>
                <a:ea typeface="Arial"/>
                <a:cs typeface="Arial"/>
                <a:sym typeface="Arial"/>
              </a:rPr>
              <a:t>•# 1 Engine Bulletins. o# 1 Engine ADs.</a:t>
            </a:r>
            <a:endParaRPr sz="1050">
              <a:latin typeface="Arial"/>
              <a:ea typeface="Arial"/>
              <a:cs typeface="Arial"/>
              <a:sym typeface="Arial"/>
            </a:endParaRPr>
          </a:p>
          <a:p>
            <a:pPr indent="0" lvl="0" marL="12700" marR="0" rtl="0" algn="just">
              <a:lnSpc>
                <a:spcPct val="109047"/>
              </a:lnSpc>
              <a:spcBef>
                <a:spcPts val="0"/>
              </a:spcBef>
              <a:spcAft>
                <a:spcPts val="0"/>
              </a:spcAft>
              <a:buNone/>
            </a:pPr>
            <a:r>
              <a:rPr lang="en-US" sz="1050">
                <a:latin typeface="Arial"/>
                <a:ea typeface="Arial"/>
                <a:cs typeface="Arial"/>
                <a:sym typeface="Arial"/>
              </a:rPr>
              <a:t>•# 2 Engine Components / Inspections.</a:t>
            </a:r>
            <a:endParaRPr sz="1050">
              <a:latin typeface="Arial"/>
              <a:ea typeface="Arial"/>
              <a:cs typeface="Arial"/>
              <a:sym typeface="Arial"/>
            </a:endParaRPr>
          </a:p>
          <a:p>
            <a:pPr indent="0" lvl="0" marL="12700" marR="5667375" rtl="0" algn="l">
              <a:lnSpc>
                <a:spcPct val="115238"/>
              </a:lnSpc>
              <a:spcBef>
                <a:spcPts val="55"/>
              </a:spcBef>
              <a:spcAft>
                <a:spcPts val="0"/>
              </a:spcAft>
              <a:buNone/>
            </a:pPr>
            <a:r>
              <a:rPr lang="en-US" sz="1050">
                <a:latin typeface="Arial"/>
                <a:ea typeface="Arial"/>
                <a:cs typeface="Arial"/>
                <a:sym typeface="Arial"/>
              </a:rPr>
              <a:t>•# 2 Engine Bulletin. o# 2 Engine ADs.</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These sections contain a listing of the following records:</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1050">
              <a:latin typeface="Times New Roman"/>
              <a:ea typeface="Times New Roman"/>
              <a:cs typeface="Times New Roman"/>
              <a:sym typeface="Times New Roman"/>
            </a:endParaRPr>
          </a:p>
          <a:p>
            <a:pPr indent="-228600" lvl="0" marL="241300" marR="0" rtl="0" algn="just">
              <a:lnSpc>
                <a:spcPct val="100000"/>
              </a:lnSpc>
              <a:spcBef>
                <a:spcPts val="0"/>
              </a:spcBef>
              <a:spcAft>
                <a:spcPts val="0"/>
              </a:spcAft>
              <a:buSzPts val="1050"/>
              <a:buFont typeface="Arial"/>
              <a:buChar char="•"/>
            </a:pPr>
            <a:r>
              <a:rPr lang="en-US" sz="1050">
                <a:latin typeface="Arial"/>
                <a:ea typeface="Arial"/>
                <a:cs typeface="Arial"/>
                <a:sym typeface="Arial"/>
              </a:rPr>
              <a:t>The total time in service of the airframe, each engine, each propeller, and each rotor.</a:t>
            </a:r>
            <a:endParaRPr sz="1050">
              <a:latin typeface="Arial"/>
              <a:ea typeface="Arial"/>
              <a:cs typeface="Arial"/>
              <a:sym typeface="Arial"/>
            </a:endParaRPr>
          </a:p>
          <a:p>
            <a:pPr indent="-228600" lvl="0" marL="241300" marR="0" rtl="0" algn="just">
              <a:lnSpc>
                <a:spcPct val="100000"/>
              </a:lnSpc>
              <a:spcBef>
                <a:spcPts val="35"/>
              </a:spcBef>
              <a:spcAft>
                <a:spcPts val="0"/>
              </a:spcAft>
              <a:buSzPts val="1050"/>
              <a:buFont typeface="Arial"/>
              <a:buChar char="•"/>
            </a:pPr>
            <a:r>
              <a:rPr lang="en-US" sz="1050">
                <a:latin typeface="Arial"/>
                <a:ea typeface="Arial"/>
                <a:cs typeface="Arial"/>
                <a:sym typeface="Arial"/>
              </a:rPr>
              <a:t>The current status of life-limited parts of each airframe, engine, propeller, rotor and appliance.</a:t>
            </a:r>
            <a:endParaRPr sz="1050">
              <a:latin typeface="Arial"/>
              <a:ea typeface="Arial"/>
              <a:cs typeface="Arial"/>
              <a:sym typeface="Arial"/>
            </a:endParaRPr>
          </a:p>
          <a:p>
            <a:pPr indent="-228600" lvl="0" marL="241300" marR="5080" rtl="0" algn="l">
              <a:lnSpc>
                <a:spcPct val="102800"/>
              </a:lnSpc>
              <a:spcBef>
                <a:spcPts val="10"/>
              </a:spcBef>
              <a:spcAft>
                <a:spcPts val="0"/>
              </a:spcAft>
              <a:buSzPts val="1050"/>
              <a:buFont typeface="Arial"/>
              <a:buChar char="•"/>
            </a:pPr>
            <a:r>
              <a:rPr lang="en-US" sz="1050">
                <a:latin typeface="Arial"/>
                <a:ea typeface="Arial"/>
                <a:cs typeface="Arial"/>
                <a:sym typeface="Arial"/>
              </a:rPr>
              <a:t>The current status of overhauled items installed on the aircraft which are required to be overhauled on a specific time basis.</a:t>
            </a:r>
            <a:endParaRPr sz="1050">
              <a:latin typeface="Arial"/>
              <a:ea typeface="Arial"/>
              <a:cs typeface="Arial"/>
              <a:sym typeface="Arial"/>
            </a:endParaRPr>
          </a:p>
          <a:p>
            <a:pPr indent="-228600" lvl="0" marL="241300" marR="6350" rtl="0" algn="l">
              <a:lnSpc>
                <a:spcPct val="124761"/>
              </a:lnSpc>
              <a:spcBef>
                <a:spcPts val="35"/>
              </a:spcBef>
              <a:spcAft>
                <a:spcPts val="0"/>
              </a:spcAft>
              <a:buSzPts val="1050"/>
              <a:buFont typeface="Arial"/>
              <a:buChar char="•"/>
            </a:pPr>
            <a:r>
              <a:rPr lang="en-US" sz="1050">
                <a:latin typeface="Arial"/>
                <a:ea typeface="Arial"/>
                <a:cs typeface="Arial"/>
                <a:sym typeface="Arial"/>
              </a:rPr>
              <a:t>The  current  inspection  status  of  the  aircraft,  including  the  time  since  the  last  inspection  required  by  the inspection program under which the aircraft and its appliances are maintained.</a:t>
            </a:r>
            <a:endParaRPr sz="1050">
              <a:latin typeface="Arial"/>
              <a:ea typeface="Arial"/>
              <a:cs typeface="Arial"/>
              <a:sym typeface="Arial"/>
            </a:endParaRPr>
          </a:p>
          <a:p>
            <a:pPr indent="-227965" lvl="0" marL="240665" marR="0" rtl="0" algn="l">
              <a:lnSpc>
                <a:spcPct val="118571"/>
              </a:lnSpc>
              <a:spcBef>
                <a:spcPts val="0"/>
              </a:spcBef>
              <a:spcAft>
                <a:spcPts val="0"/>
              </a:spcAft>
              <a:buSzPts val="1050"/>
              <a:buFont typeface="Arial"/>
              <a:buChar char="•"/>
            </a:pPr>
            <a:r>
              <a:rPr lang="en-US" sz="1050">
                <a:latin typeface="Arial"/>
                <a:ea typeface="Arial"/>
                <a:cs typeface="Arial"/>
                <a:sym typeface="Arial"/>
              </a:rPr>
              <a:t>The current status of applicable airworthiness directives (AD) including, for each, the method of compliance, the</a:t>
            </a:r>
            <a:endParaRPr sz="1050">
              <a:latin typeface="Arial"/>
              <a:ea typeface="Arial"/>
              <a:cs typeface="Arial"/>
              <a:sym typeface="Arial"/>
            </a:endParaRPr>
          </a:p>
          <a:p>
            <a:pPr indent="-12065" lvl="0" marL="240665" marR="5080" rtl="0" algn="l">
              <a:lnSpc>
                <a:spcPct val="124761"/>
              </a:lnSpc>
              <a:spcBef>
                <a:spcPts val="35"/>
              </a:spcBef>
              <a:spcAft>
                <a:spcPts val="0"/>
              </a:spcAft>
              <a:buNone/>
            </a:pPr>
            <a:r>
              <a:rPr lang="en-US" sz="1050">
                <a:latin typeface="Arial"/>
                <a:ea typeface="Arial"/>
                <a:cs typeface="Arial"/>
                <a:sym typeface="Arial"/>
              </a:rPr>
              <a:t>AD number, and the revision date. If the AD involves recurring action, the time and date when the next action is required.</a:t>
            </a:r>
            <a:endParaRPr sz="1050">
              <a:latin typeface="Arial"/>
              <a:ea typeface="Arial"/>
              <a:cs typeface="Arial"/>
              <a:sym typeface="Arial"/>
            </a:endParaRPr>
          </a:p>
          <a:p>
            <a:pPr indent="0" lvl="0" marL="0" marR="0" rtl="0" algn="l">
              <a:lnSpc>
                <a:spcPct val="100000"/>
              </a:lnSpc>
              <a:spcBef>
                <a:spcPts val="16"/>
              </a:spcBef>
              <a:spcAft>
                <a:spcPts val="0"/>
              </a:spcAft>
              <a:buNone/>
            </a:pPr>
            <a:r>
              <a:t/>
            </a:r>
            <a:endParaRPr sz="1000">
              <a:latin typeface="Times New Roman"/>
              <a:ea typeface="Times New Roman"/>
              <a:cs typeface="Times New Roman"/>
              <a:sym typeface="Times New Roman"/>
            </a:endParaRPr>
          </a:p>
          <a:p>
            <a:pPr indent="0" lvl="0" marL="12700" marR="5715" rtl="0" algn="l">
              <a:lnSpc>
                <a:spcPct val="95700"/>
              </a:lnSpc>
              <a:spcBef>
                <a:spcPts val="0"/>
              </a:spcBef>
              <a:spcAft>
                <a:spcPts val="0"/>
              </a:spcAft>
              <a:buNone/>
            </a:pPr>
            <a:r>
              <a:rPr lang="en-US" sz="1050">
                <a:latin typeface="Arial"/>
                <a:ea typeface="Arial"/>
                <a:cs typeface="Arial"/>
                <a:sym typeface="Arial"/>
              </a:rPr>
              <a:t>These listings will be used by the pilot and mechanic to determine the airworthiness of the aircraft and to schedule maintenance.  None  of  the  above  listings  is  considered  part  of  the  permanent  aircraft  record. The  Aircraft  CALM Status Reports listed above shall be compared to the new copies to verify that all changes made are valid. Once the new  copies  are  verified  (or  corrected  by  direct  consultation  with  maintenance  personnel),  the  old  forms  may  be disposed of.</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Records of the maintenance, preventative maintenance, and records of the 100-Hour, CAMP and other required or approved  inspections,  as  appropriate,  for  each  aircraft  (including  the  airframe)  and  each  engine,  rotor,  and appliance of an aircraft will be retained at a minimum until the work is repeated or superseded by other work or for one (1) year after the work is performed (91.417 (b) &amp; 135.65 (d)).</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Records containing total time in service and/or current status of life limited part and/or time since overhaul of each airframe, engine, propeller, and rotor as well as the current inspection status of  the aircraft, will be retained and transferred with the aircraft at the time the aircraft is sold (91.419 (a)).</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Records containing the current status of applicable Airworthiness Directives (AD) including, for each, the method of compliance,  the  AD  number,  and  revision  date,  and,  transferred  with  the  aircraft  or  the  time  the  aircraft  is  sold (91.417(b)).</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Maintenance records will be available for inspection by the FAA or authorized representative of the NTSB.</a:t>
            </a:r>
            <a:endParaRPr sz="1050">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729" name="Shape 729"/>
        <p:cNvGrpSpPr/>
        <p:nvPr/>
      </p:nvGrpSpPr>
      <p:grpSpPr>
        <a:xfrm>
          <a:off x="0" y="0"/>
          <a:ext cx="0" cy="0"/>
          <a:chOff x="0" y="0"/>
          <a:chExt cx="0" cy="0"/>
        </a:xfrm>
      </p:grpSpPr>
      <p:sp>
        <p:nvSpPr>
          <p:cNvPr id="730" name="Google Shape;730;p62"/>
          <p:cNvSpPr txBox="1"/>
          <p:nvPr/>
        </p:nvSpPr>
        <p:spPr>
          <a:xfrm>
            <a:off x="444500" y="531391"/>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D-1/R-0/09-1-15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731" name="Google Shape;731;p62"/>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2" name="Google Shape;732;p62"/>
          <p:cNvSpPr txBox="1"/>
          <p:nvPr/>
        </p:nvSpPr>
        <p:spPr>
          <a:xfrm>
            <a:off x="2265679" y="3662353"/>
            <a:ext cx="3239135" cy="2540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800" u="sng">
                <a:latin typeface="Arial"/>
                <a:ea typeface="Arial"/>
                <a:cs typeface="Arial"/>
                <a:sym typeface="Arial"/>
              </a:rPr>
              <a:t>SECTION D – PUBLICATIONS</a:t>
            </a:r>
            <a:endParaRPr sz="1800">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6" name="Shape 736"/>
        <p:cNvGrpSpPr/>
        <p:nvPr/>
      </p:nvGrpSpPr>
      <p:grpSpPr>
        <a:xfrm>
          <a:off x="0" y="0"/>
          <a:ext cx="0" cy="0"/>
          <a:chOff x="0" y="0"/>
          <a:chExt cx="0" cy="0"/>
        </a:xfrm>
      </p:grpSpPr>
      <p:sp>
        <p:nvSpPr>
          <p:cNvPr id="737" name="Google Shape;737;p63"/>
          <p:cNvSpPr txBox="1"/>
          <p:nvPr/>
        </p:nvSpPr>
        <p:spPr>
          <a:xfrm>
            <a:off x="444365" y="531391"/>
            <a:ext cx="6887209" cy="6368415"/>
          </a:xfrm>
          <a:prstGeom prst="rect">
            <a:avLst/>
          </a:prstGeom>
          <a:noFill/>
          <a:ln>
            <a:noFill/>
          </a:ln>
        </p:spPr>
        <p:txBody>
          <a:bodyPr anchorCtr="0" anchor="t" bIns="0" lIns="0" spcFirstLastPara="1" rIns="0" wrap="square" tIns="0">
            <a:noAutofit/>
          </a:bodyPr>
          <a:lstStyle/>
          <a:p>
            <a:pPr indent="0" lvl="0" marL="0" marR="288925" rtl="0" algn="r">
              <a:lnSpc>
                <a:spcPct val="100000"/>
              </a:lnSpc>
              <a:spcBef>
                <a:spcPts val="0"/>
              </a:spcBef>
              <a:spcAft>
                <a:spcPts val="0"/>
              </a:spcAft>
              <a:buNone/>
            </a:pPr>
            <a:r>
              <a:rPr lang="en-US" sz="1400">
                <a:latin typeface="Courier New"/>
                <a:ea typeface="Courier New"/>
                <a:cs typeface="Courier New"/>
                <a:sym typeface="Courier New"/>
              </a:rPr>
              <a:t>D-2/R-0/09-1-15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CHANGING PUBLICATIONS MEDIA</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7620" rtl="0" algn="just">
              <a:lnSpc>
                <a:spcPct val="115238"/>
              </a:lnSpc>
              <a:spcBef>
                <a:spcPts val="0"/>
              </a:spcBef>
              <a:spcAft>
                <a:spcPts val="0"/>
              </a:spcAft>
              <a:buNone/>
            </a:pPr>
            <a:r>
              <a:rPr lang="en-US" sz="1050">
                <a:latin typeface="Arial"/>
                <a:ea typeface="Arial"/>
                <a:cs typeface="Arial"/>
                <a:sym typeface="Arial"/>
              </a:rPr>
              <a:t>Aircraft are assigned either paper or CD ROM when the aircraft comes from the vendor. They are tracked that way until the publications are changed.</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6985" rtl="0" algn="just">
              <a:lnSpc>
                <a:spcPct val="95700"/>
              </a:lnSpc>
              <a:spcBef>
                <a:spcPts val="0"/>
              </a:spcBef>
              <a:spcAft>
                <a:spcPts val="0"/>
              </a:spcAft>
              <a:buNone/>
            </a:pPr>
            <a:r>
              <a:rPr lang="en-US" sz="1050">
                <a:latin typeface="Arial"/>
                <a:ea typeface="Arial"/>
                <a:cs typeface="Arial"/>
                <a:sym typeface="Arial"/>
              </a:rPr>
              <a:t>To  change  the  media  of  an  aircraft,  approval  is  needed  from  the  Director  of  Maintenance.  All  publications  are tracked items as stated above, it is important that Director of Maintenance is aware of what the base is using for all publications.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MAINTENANCE MANUAL REVISIONS</a:t>
            </a:r>
            <a:endParaRPr sz="1050">
              <a:latin typeface="Arial"/>
              <a:ea typeface="Arial"/>
              <a:cs typeface="Arial"/>
              <a:sym typeface="Arial"/>
            </a:endParaRPr>
          </a:p>
          <a:p>
            <a:pPr indent="0" lvl="0" marL="0" marR="0" rtl="0" algn="l">
              <a:lnSpc>
                <a:spcPct val="100000"/>
              </a:lnSpc>
              <a:spcBef>
                <a:spcPts val="4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4285"/>
              </a:lnSpc>
              <a:spcBef>
                <a:spcPts val="0"/>
              </a:spcBef>
              <a:spcAft>
                <a:spcPts val="0"/>
              </a:spcAft>
              <a:buNone/>
            </a:pPr>
            <a:r>
              <a:rPr lang="en-US" sz="1050">
                <a:latin typeface="Arial"/>
                <a:ea typeface="Arial"/>
                <a:cs typeface="Arial"/>
                <a:sym typeface="Arial"/>
              </a:rPr>
              <a:t>Maritime  Helicopters’  will  receive  revisions  for  their  applicable  aircraft  engine  maintenance  manuals  from  the manufacturer. The Maritime Helicopters’ shall notify each base of the new revision.</a:t>
            </a:r>
            <a:endParaRPr sz="1050">
              <a:latin typeface="Arial"/>
              <a:ea typeface="Arial"/>
              <a:cs typeface="Arial"/>
              <a:sym typeface="Arial"/>
            </a:endParaRPr>
          </a:p>
          <a:p>
            <a:pPr indent="0" lvl="0" marL="0" marR="0" rtl="0" algn="l">
              <a:lnSpc>
                <a:spcPct val="100000"/>
              </a:lnSpc>
              <a:spcBef>
                <a:spcPts val="22"/>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6000"/>
              </a:lnSpc>
              <a:spcBef>
                <a:spcPts val="0"/>
              </a:spcBef>
              <a:spcAft>
                <a:spcPts val="0"/>
              </a:spcAft>
              <a:buNone/>
            </a:pPr>
            <a:r>
              <a:rPr lang="en-US" sz="1050">
                <a:latin typeface="Arial"/>
                <a:ea typeface="Arial"/>
                <a:cs typeface="Arial"/>
                <a:sym typeface="Arial"/>
              </a:rPr>
              <a:t>The Maritime Helicopters is responsible to provide the shop maintenance staff the most current publications issued by  the  OEM’s,  to  ensure  100%  compliance  with  current  maintenance  manuals.  Updated  aircraft  maintenance manuals  are  required  to  perform  aircraft  maintenance.  However,  when  the  OEM’s  or  other  vendors  publish  a change, a time delay in the notification system will occur, so the aircraft OEM’s provide maintenance update pages, which will allow real time access to the aircraft manuals revision status.</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Maintenance staff will check the OEM’s web page monthly to ensure they have the most current publications on file. If a change has been posted to the OEM maintenance website and a mechanic has not received notifications from the Maritime Helicopters Parts and Pubs Coordinator, the mechanic will notify the Director of Maintenance as soon as possible.</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The Maritime Helicopters will audit the aircraft maintenance manuals, to be conducted around the end of the year.</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INSTRUCTIONS FOR CONTINUED AIRWORTHINESS (ICA)</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Instruction for Continued Airworthiness are accessed either directly online thru the appliance manufacturer or they may be obtained from the Maritime Maintenance Portal.</a:t>
            </a:r>
            <a:endParaRPr sz="1050">
              <a:latin typeface="Arial"/>
              <a:ea typeface="Arial"/>
              <a:cs typeface="Arial"/>
              <a:sym typeface="Arial"/>
            </a:endParaRPr>
          </a:p>
          <a:p>
            <a:pPr indent="0" lvl="0" marL="0" marR="0" rtl="0" algn="l">
              <a:lnSpc>
                <a:spcPct val="100000"/>
              </a:lnSpc>
              <a:spcBef>
                <a:spcPts val="21"/>
              </a:spcBef>
              <a:spcAft>
                <a:spcPts val="0"/>
              </a:spcAft>
              <a:buNone/>
            </a:pPr>
            <a:r>
              <a:t/>
            </a:r>
            <a:endParaRPr sz="1000">
              <a:latin typeface="Times New Roman"/>
              <a:ea typeface="Times New Roman"/>
              <a:cs typeface="Times New Roman"/>
              <a:sym typeface="Times New Roman"/>
            </a:endParaRPr>
          </a:p>
          <a:p>
            <a:pPr indent="-527685" lvl="0" marL="527685" marR="5080" rtl="0" algn="just">
              <a:lnSpc>
                <a:spcPct val="95900"/>
              </a:lnSpc>
              <a:spcBef>
                <a:spcPts val="0"/>
              </a:spcBef>
              <a:spcAft>
                <a:spcPts val="0"/>
              </a:spcAft>
              <a:buNone/>
            </a:pPr>
            <a:r>
              <a:rPr b="1" lang="en-US" sz="1050">
                <a:latin typeface="Arial"/>
                <a:ea typeface="Arial"/>
                <a:cs typeface="Arial"/>
                <a:sym typeface="Arial"/>
              </a:rPr>
              <a:t>NOTE:  </a:t>
            </a:r>
            <a:r>
              <a:rPr lang="en-US" sz="1050">
                <a:latin typeface="Arial"/>
                <a:ea typeface="Arial"/>
                <a:cs typeface="Arial"/>
                <a:sym typeface="Arial"/>
              </a:rPr>
              <a:t>It is the mechanics responsibility to verity prior to any maintenance that the Portal ICA is the most current revision.  Any ICA’s that are found revised should be brought to the attention of the Director of Maintenance who will then update the Maintenance Portal.   If possible, download the new ICA and email a copy to the DOM.</a:t>
            </a:r>
            <a:endParaRPr sz="1050">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741" name="Shape 741"/>
        <p:cNvGrpSpPr/>
        <p:nvPr/>
      </p:nvGrpSpPr>
      <p:grpSpPr>
        <a:xfrm>
          <a:off x="0" y="0"/>
          <a:ext cx="0" cy="0"/>
          <a:chOff x="0" y="0"/>
          <a:chExt cx="0" cy="0"/>
        </a:xfrm>
      </p:grpSpPr>
      <p:sp>
        <p:nvSpPr>
          <p:cNvPr id="742" name="Google Shape;742;p64"/>
          <p:cNvSpPr txBox="1"/>
          <p:nvPr/>
        </p:nvSpPr>
        <p:spPr>
          <a:xfrm>
            <a:off x="444500" y="531391"/>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E-1/R-0/09-1-15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743" name="Google Shape;743;p64"/>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4" name="Google Shape;744;p64"/>
          <p:cNvSpPr txBox="1"/>
          <p:nvPr/>
        </p:nvSpPr>
        <p:spPr>
          <a:xfrm>
            <a:off x="1541780" y="1757353"/>
            <a:ext cx="4687570" cy="2540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800" u="sng">
                <a:latin typeface="Arial"/>
                <a:ea typeface="Arial"/>
                <a:cs typeface="Arial"/>
                <a:sym typeface="Arial"/>
              </a:rPr>
              <a:t>SECTION E – MAINTENANCE PERSONNEL</a:t>
            </a:r>
            <a:endParaRPr sz="1800">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8" name="Shape 748"/>
        <p:cNvGrpSpPr/>
        <p:nvPr/>
      </p:nvGrpSpPr>
      <p:grpSpPr>
        <a:xfrm>
          <a:off x="0" y="0"/>
          <a:ext cx="0" cy="0"/>
          <a:chOff x="0" y="0"/>
          <a:chExt cx="0" cy="0"/>
        </a:xfrm>
      </p:grpSpPr>
      <p:sp>
        <p:nvSpPr>
          <p:cNvPr id="749" name="Google Shape;749;p65"/>
          <p:cNvSpPr txBox="1"/>
          <p:nvPr/>
        </p:nvSpPr>
        <p:spPr>
          <a:xfrm>
            <a:off x="444500" y="531391"/>
            <a:ext cx="6887209" cy="6061710"/>
          </a:xfrm>
          <a:prstGeom prst="rect">
            <a:avLst/>
          </a:prstGeom>
          <a:noFill/>
          <a:ln>
            <a:noFill/>
          </a:ln>
        </p:spPr>
        <p:txBody>
          <a:bodyPr anchorCtr="0" anchor="t" bIns="0" lIns="0" spcFirstLastPara="1" rIns="0" wrap="square" tIns="0">
            <a:noAutofit/>
          </a:bodyPr>
          <a:lstStyle/>
          <a:p>
            <a:pPr indent="0" lvl="0" marL="0" marR="288925" rtl="0" algn="r">
              <a:lnSpc>
                <a:spcPct val="100000"/>
              </a:lnSpc>
              <a:spcBef>
                <a:spcPts val="0"/>
              </a:spcBef>
              <a:spcAft>
                <a:spcPts val="0"/>
              </a:spcAft>
              <a:buNone/>
            </a:pPr>
            <a:r>
              <a:rPr lang="en-US" sz="1400">
                <a:latin typeface="Courier New"/>
                <a:ea typeface="Courier New"/>
                <a:cs typeface="Courier New"/>
                <a:sym typeface="Courier New"/>
              </a:rPr>
              <a:t>E-2/R-0/09-1-15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DISTRACTIONS WHILE PERFORMING MAINTENANCE</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6000"/>
              </a:lnSpc>
              <a:spcBef>
                <a:spcPts val="0"/>
              </a:spcBef>
              <a:spcAft>
                <a:spcPts val="0"/>
              </a:spcAft>
              <a:buNone/>
            </a:pPr>
            <a:r>
              <a:rPr lang="en-US" sz="1050">
                <a:latin typeface="Arial"/>
                <a:ea typeface="Arial"/>
                <a:cs typeface="Arial"/>
                <a:sym typeface="Arial"/>
              </a:rPr>
              <a:t>Maritime Helicopters’ maintenance technicians are tasked with a myriad of responsibilities while performing aircraft maintenance.  The  requirements  of  daily  operations,  particularly  time  constraints,  regulatory  compliance,  mission readiness,  and  fiscal  concerns,  can  create  distractions  in  maintenance  routines  and  procedures.  It  is  the maintenance   technician’s   responsibility   to   minimize   distractions   while   performing   maintenance   on   Maritime Helicopters’ aircraft.</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Manufacturers’ maintenance procedures and the Maritime Helicopters CAMP’s, shall be utilized to preclude missing a step for a given maintenance task. If a maintenance technician is interrupted during a maintenance procedure, the maintenance sequence will be reviewed three maintenance steps prior to where interruption occurred.</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The use of cellular phones while performing maintenance on Maritime Helicopters aircraft is prohibited. Incoming phone calls shall be directed to voice mail and may be retrieved upon completion of the task. Phone calls serve as a distraction and may cause the maintenance technician to miss a critical step during a maintenance procedure.</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Additional distractions such as personal issues, work relationships and health concerns should be resolved prior to performing aircraft maintenance. It is recommended that the maintenance technician contact his or her supervisor if issues exist that would serve as a distraction while performing aircraft maintenance.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EXPERIENCE AND TRAINING STATEMENT</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Maritime  Helicopters  mechanics  shall  meet  the  minimum  experience  and  training  requirements  set  forth  in  the FAR’s. Field mechanics may decline, without fear of reprimand, performing any aircraft maintenance critical to flight safety for which he or she has not been properly trained or does not have adequate experience until an adequately trained or experienced mechanic can directly supervise or assist. (FAR 65.83, 135.435)</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TRAINING OVERSIGHT</a:t>
            </a:r>
            <a:endParaRPr sz="1050">
              <a:latin typeface="Arial"/>
              <a:ea typeface="Arial"/>
              <a:cs typeface="Arial"/>
              <a:sym typeface="Arial"/>
            </a:endParaRPr>
          </a:p>
          <a:p>
            <a:pPr indent="0" lvl="0" marL="0" marR="0" rtl="0" algn="l">
              <a:lnSpc>
                <a:spcPct val="100000"/>
              </a:lnSpc>
              <a:spcBef>
                <a:spcPts val="46"/>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114285"/>
              </a:lnSpc>
              <a:spcBef>
                <a:spcPts val="0"/>
              </a:spcBef>
              <a:spcAft>
                <a:spcPts val="0"/>
              </a:spcAft>
              <a:buNone/>
            </a:pPr>
            <a:r>
              <a:rPr lang="en-US" sz="1050">
                <a:latin typeface="Arial"/>
                <a:ea typeface="Arial"/>
                <a:cs typeface="Arial"/>
                <a:sym typeface="Arial"/>
              </a:rPr>
              <a:t>The Maintenance Department has developed a Maintenance Training documentation tracking and auditing process that will ensure the maintenance training records are 100% compliant.</a:t>
            </a:r>
            <a:endParaRPr sz="1050">
              <a:latin typeface="Arial"/>
              <a:ea typeface="Arial"/>
              <a:cs typeface="Arial"/>
              <a:sym typeface="Arial"/>
            </a:endParaRPr>
          </a:p>
          <a:p>
            <a:pPr indent="0" lvl="0" marL="0" marR="0" rtl="0" algn="l">
              <a:lnSpc>
                <a:spcPct val="100000"/>
              </a:lnSpc>
              <a:spcBef>
                <a:spcPts val="38"/>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All new hire mechanics or mechanics who have been out of the system for more than one year must attend the first scheduled Maritime Helicopters Initial Maintenance Training class. If unable to attend to the first scheduled class they may attend the next class available but may not exceed the second available class.</a:t>
            </a:r>
            <a:endParaRPr sz="1050">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218" name="Shape 218"/>
        <p:cNvGrpSpPr/>
        <p:nvPr/>
      </p:nvGrpSpPr>
      <p:grpSpPr>
        <a:xfrm>
          <a:off x="0" y="0"/>
          <a:ext cx="0" cy="0"/>
          <a:chOff x="0" y="0"/>
          <a:chExt cx="0" cy="0"/>
        </a:xfrm>
      </p:grpSpPr>
      <p:sp>
        <p:nvSpPr>
          <p:cNvPr id="219" name="Google Shape;219;p12"/>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0" name="Google Shape;220;p12"/>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1" name="Google Shape;221;p12"/>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2" name="Google Shape;222;p12"/>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3" name="Google Shape;223;p12"/>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4" name="Google Shape;224;p12"/>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5" name="Google Shape;225;p12"/>
          <p:cNvSpPr txBox="1"/>
          <p:nvPr/>
        </p:nvSpPr>
        <p:spPr>
          <a:xfrm>
            <a:off x="444500" y="714270"/>
            <a:ext cx="6886575" cy="1137920"/>
          </a:xfrm>
          <a:prstGeom prst="rect">
            <a:avLst/>
          </a:prstGeom>
          <a:noFill/>
          <a:ln>
            <a:noFill/>
          </a:ln>
        </p:spPr>
        <p:txBody>
          <a:bodyPr anchorCtr="0" anchor="t" bIns="0" lIns="0" spcFirstLastPara="1" rIns="0" wrap="square" tIns="0">
            <a:noAutofit/>
          </a:bodyPr>
          <a:lstStyle/>
          <a:p>
            <a:pPr indent="0" lvl="0" marL="0" marR="288290" rtl="0" algn="r">
              <a:lnSpc>
                <a:spcPct val="100000"/>
              </a:lnSpc>
              <a:spcBef>
                <a:spcPts val="0"/>
              </a:spcBef>
              <a:spcAft>
                <a:spcPts val="0"/>
              </a:spcAft>
              <a:buNone/>
            </a:pPr>
            <a:r>
              <a:rPr lang="en-US" sz="1400">
                <a:latin typeface="Courier New"/>
                <a:ea typeface="Courier New"/>
                <a:cs typeface="Courier New"/>
                <a:sym typeface="Courier New"/>
              </a:rPr>
              <a:t>vi/R-1/12-15-15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9525" lvl="0" marL="1685925" marR="0" rtl="0" algn="l">
              <a:lnSpc>
                <a:spcPct val="100000"/>
              </a:lnSpc>
              <a:spcBef>
                <a:spcPts val="0"/>
              </a:spcBef>
              <a:spcAft>
                <a:spcPts val="0"/>
              </a:spcAft>
              <a:buNone/>
            </a:pPr>
            <a:r>
              <a:rPr b="1" lang="en-US" sz="1050" u="sng">
                <a:latin typeface="Arial"/>
                <a:ea typeface="Arial"/>
                <a:cs typeface="Arial"/>
                <a:sym typeface="Arial"/>
              </a:rPr>
              <a:t>PAGE CONTROL – GENERAL MAINTENANCE MANUAL</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l">
              <a:lnSpc>
                <a:spcPct val="115238"/>
              </a:lnSpc>
              <a:spcBef>
                <a:spcPts val="0"/>
              </a:spcBef>
              <a:spcAft>
                <a:spcPts val="0"/>
              </a:spcAft>
              <a:buNone/>
            </a:pPr>
            <a:r>
              <a:rPr lang="en-US" sz="1050">
                <a:latin typeface="Arial"/>
                <a:ea typeface="Arial"/>
                <a:cs typeface="Arial"/>
                <a:sym typeface="Arial"/>
              </a:rPr>
              <a:t>This  listing  contains  all  current  pages,  with  effective  revision  number  and  dates,  of  the  General  Maintenance Manual.</a:t>
            </a:r>
            <a:endParaRPr sz="1050">
              <a:latin typeface="Arial"/>
              <a:ea typeface="Arial"/>
              <a:cs typeface="Arial"/>
              <a:sym typeface="Arial"/>
            </a:endParaRPr>
          </a:p>
        </p:txBody>
      </p:sp>
      <p:sp>
        <p:nvSpPr>
          <p:cNvPr id="226" name="Google Shape;226;p12"/>
          <p:cNvSpPr txBox="1"/>
          <p:nvPr/>
        </p:nvSpPr>
        <p:spPr>
          <a:xfrm>
            <a:off x="444500" y="7416802"/>
            <a:ext cx="1175385" cy="1143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700">
                <a:latin typeface="Arial"/>
                <a:ea typeface="Arial"/>
                <a:cs typeface="Arial"/>
                <a:sym typeface="Arial"/>
              </a:rPr>
              <a:t>FAA DIGINAL SIGNATURE:</a:t>
            </a:r>
            <a:endParaRPr sz="700">
              <a:latin typeface="Arial"/>
              <a:ea typeface="Arial"/>
              <a:cs typeface="Arial"/>
              <a:sym typeface="Arial"/>
            </a:endParaRPr>
          </a:p>
        </p:txBody>
      </p:sp>
      <p:graphicFrame>
        <p:nvGraphicFramePr>
          <p:cNvPr id="227" name="Google Shape;227;p12"/>
          <p:cNvGraphicFramePr/>
          <p:nvPr/>
        </p:nvGraphicFramePr>
        <p:xfrm>
          <a:off x="384936" y="2001011"/>
          <a:ext cx="3000000" cy="3000000"/>
        </p:xfrm>
        <a:graphic>
          <a:graphicData uri="http://schemas.openxmlformats.org/drawingml/2006/table">
            <a:tbl>
              <a:tblPr bandRow="1" firstRow="1">
                <a:noFill/>
                <a:tableStyleId>{D5F92321-5F76-4EAC-B346-909E1DCE97B4}</a:tableStyleId>
              </a:tblPr>
              <a:tblGrid>
                <a:gridCol w="804675"/>
                <a:gridCol w="803150"/>
                <a:gridCol w="804675"/>
                <a:gridCol w="800100"/>
                <a:gridCol w="800100"/>
                <a:gridCol w="800100"/>
                <a:gridCol w="726950"/>
                <a:gridCol w="728475"/>
                <a:gridCol w="726950"/>
              </a:tblGrid>
              <a:tr h="160025">
                <a:tc>
                  <a:txBody>
                    <a:bodyPr/>
                    <a:lstStyle/>
                    <a:p>
                      <a:pPr indent="-6350" lvl="0" marL="209550" marR="0" rtl="0" algn="l">
                        <a:lnSpc>
                          <a:spcPct val="100000"/>
                        </a:lnSpc>
                        <a:spcBef>
                          <a:spcPts val="0"/>
                        </a:spcBef>
                        <a:spcAft>
                          <a:spcPts val="0"/>
                        </a:spcAft>
                        <a:buNone/>
                      </a:pPr>
                      <a:r>
                        <a:rPr b="1" lang="en-US" sz="1050" u="none" cap="none" strike="noStrike">
                          <a:latin typeface="Arial"/>
                          <a:ea typeface="Arial"/>
                          <a:cs typeface="Arial"/>
                          <a:sym typeface="Arial"/>
                        </a:rPr>
                        <a:t>PAGE</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5715" lvl="0" marL="259715" marR="0" rtl="0" algn="l">
                        <a:lnSpc>
                          <a:spcPct val="100000"/>
                        </a:lnSpc>
                        <a:spcBef>
                          <a:spcPts val="0"/>
                        </a:spcBef>
                        <a:spcAft>
                          <a:spcPts val="0"/>
                        </a:spcAft>
                        <a:buNone/>
                      </a:pPr>
                      <a:r>
                        <a:rPr b="1" lang="en-US" sz="1050" u="none" cap="none" strike="noStrike">
                          <a:latin typeface="Arial"/>
                          <a:ea typeface="Arial"/>
                          <a:cs typeface="Arial"/>
                          <a:sym typeface="Arial"/>
                        </a:rPr>
                        <a:t>REV</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1270" lvl="0" marL="217170" marR="0" rtl="0" algn="l">
                        <a:lnSpc>
                          <a:spcPct val="100000"/>
                        </a:lnSpc>
                        <a:spcBef>
                          <a:spcPts val="0"/>
                        </a:spcBef>
                        <a:spcAft>
                          <a:spcPts val="0"/>
                        </a:spcAft>
                        <a:buNone/>
                      </a:pPr>
                      <a:r>
                        <a:rPr b="1" lang="en-US" sz="1050" u="none" cap="none" strike="noStrike">
                          <a:latin typeface="Arial"/>
                          <a:ea typeface="Arial"/>
                          <a:cs typeface="Arial"/>
                          <a:sym typeface="Arial"/>
                        </a:rPr>
                        <a:t>DATE</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8254" lvl="0" marL="198755" marR="0" rtl="0" algn="l">
                        <a:lnSpc>
                          <a:spcPct val="100000"/>
                        </a:lnSpc>
                        <a:spcBef>
                          <a:spcPts val="0"/>
                        </a:spcBef>
                        <a:spcAft>
                          <a:spcPts val="0"/>
                        </a:spcAft>
                        <a:buNone/>
                      </a:pPr>
                      <a:r>
                        <a:rPr b="1" lang="en-US" sz="1050" u="none" cap="none" strike="noStrike">
                          <a:latin typeface="Arial"/>
                          <a:ea typeface="Arial"/>
                          <a:cs typeface="Arial"/>
                          <a:sym typeface="Arial"/>
                        </a:rPr>
                        <a:t>PAGE</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2540" lvl="0" marL="256540" marR="0" rtl="0" algn="l">
                        <a:lnSpc>
                          <a:spcPct val="100000"/>
                        </a:lnSpc>
                        <a:spcBef>
                          <a:spcPts val="0"/>
                        </a:spcBef>
                        <a:spcAft>
                          <a:spcPts val="0"/>
                        </a:spcAft>
                        <a:buNone/>
                      </a:pPr>
                      <a:r>
                        <a:rPr b="1" lang="en-US" sz="1050" u="none" cap="none" strike="noStrike">
                          <a:latin typeface="Arial"/>
                          <a:ea typeface="Arial"/>
                          <a:cs typeface="Arial"/>
                          <a:sym typeface="Arial"/>
                        </a:rPr>
                        <a:t>REV</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9525" lvl="0" marL="212725" marR="0" rtl="0" algn="l">
                        <a:lnSpc>
                          <a:spcPct val="100000"/>
                        </a:lnSpc>
                        <a:spcBef>
                          <a:spcPts val="0"/>
                        </a:spcBef>
                        <a:spcAft>
                          <a:spcPts val="0"/>
                        </a:spcAft>
                        <a:buNone/>
                      </a:pPr>
                      <a:r>
                        <a:rPr b="1" lang="en-US" sz="1050" u="none" cap="none" strike="noStrike">
                          <a:latin typeface="Arial"/>
                          <a:ea typeface="Arial"/>
                          <a:cs typeface="Arial"/>
                          <a:sym typeface="Arial"/>
                        </a:rPr>
                        <a:t>DATE</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11429" lvl="0" marL="163830" marR="0" rtl="0" algn="l">
                        <a:lnSpc>
                          <a:spcPct val="100000"/>
                        </a:lnSpc>
                        <a:spcBef>
                          <a:spcPts val="0"/>
                        </a:spcBef>
                        <a:spcAft>
                          <a:spcPts val="0"/>
                        </a:spcAft>
                        <a:buNone/>
                      </a:pPr>
                      <a:r>
                        <a:rPr b="1" lang="en-US" sz="1050" u="none" cap="none" strike="noStrike">
                          <a:latin typeface="Arial"/>
                          <a:ea typeface="Arial"/>
                          <a:cs typeface="Arial"/>
                          <a:sym typeface="Arial"/>
                        </a:rPr>
                        <a:t>PAGE</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6984" lvl="0" marL="222884" marR="0" rtl="0" algn="l">
                        <a:lnSpc>
                          <a:spcPct val="100000"/>
                        </a:lnSpc>
                        <a:spcBef>
                          <a:spcPts val="0"/>
                        </a:spcBef>
                        <a:spcAft>
                          <a:spcPts val="0"/>
                        </a:spcAft>
                        <a:buNone/>
                      </a:pPr>
                      <a:r>
                        <a:rPr b="1" lang="en-US" sz="1050" u="none" cap="none" strike="noStrike">
                          <a:latin typeface="Arial"/>
                          <a:ea typeface="Arial"/>
                          <a:cs typeface="Arial"/>
                          <a:sym typeface="Arial"/>
                        </a:rPr>
                        <a:t>REV</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c>
                  <a:txBody>
                    <a:bodyPr/>
                    <a:lstStyle/>
                    <a:p>
                      <a:pPr indent="-1270" lvl="0" marL="179070" marR="0" rtl="0" algn="l">
                        <a:lnSpc>
                          <a:spcPct val="100000"/>
                        </a:lnSpc>
                        <a:spcBef>
                          <a:spcPts val="0"/>
                        </a:spcBef>
                        <a:spcAft>
                          <a:spcPts val="0"/>
                        </a:spcAft>
                        <a:buNone/>
                      </a:pPr>
                      <a:r>
                        <a:rPr b="1" lang="en-US" sz="1050" u="none" cap="none" strike="noStrike">
                          <a:latin typeface="Arial"/>
                          <a:ea typeface="Arial"/>
                          <a:cs typeface="Arial"/>
                          <a:sym typeface="Arial"/>
                        </a:rPr>
                        <a:t>DATE</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2F2F2"/>
                    </a:solidFill>
                  </a:tcPr>
                </a:tc>
              </a:tr>
              <a:tr h="160025">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i</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B-10</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E-5</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8500">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ii</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F-1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iii</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B-12</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F-2</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iv</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B-13</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F-3</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v</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B-14</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F-4</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8500">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vi</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B-15</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G-1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vii</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B-16</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G-2</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viii</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B-17</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G-3</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ix</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B-18</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G-4</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x</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B-19</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Y-1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8500">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xi</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B-20</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Y-2</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A-1</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B-21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Y-3</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A-2</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B-22</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Y-4</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A-3</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1</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12-15-15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B-23</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Y-5</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A-4</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1</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12-15-15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B-24</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Y-6</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8500">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A-5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6350" lvl="0" marL="247650" marR="0" rtl="0" algn="l">
                        <a:lnSpc>
                          <a:spcPct val="100000"/>
                        </a:lnSpc>
                        <a:spcBef>
                          <a:spcPts val="0"/>
                        </a:spcBef>
                        <a:spcAft>
                          <a:spcPts val="0"/>
                        </a:spcAft>
                        <a:buNone/>
                      </a:pPr>
                      <a:r>
                        <a:rPr lang="en-US" sz="1050" u="none" cap="none" strike="noStrike">
                          <a:latin typeface="Arial"/>
                          <a:ea typeface="Arial"/>
                          <a:cs typeface="Arial"/>
                          <a:sym typeface="Arial"/>
                        </a:rPr>
                        <a:t>B-25</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Y-7</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A-6</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1</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12-15-15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C-1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Y-8</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A-7</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C-2</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Y-9</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A-8</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C-3</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Y-10</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8500">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A-9</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C-4</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2540" lvl="0" marL="256540" marR="0" rtl="0" algn="l">
                        <a:lnSpc>
                          <a:spcPct val="100000"/>
                        </a:lnSpc>
                        <a:spcBef>
                          <a:spcPts val="0"/>
                        </a:spcBef>
                        <a:spcAft>
                          <a:spcPts val="0"/>
                        </a:spcAft>
                        <a:buNone/>
                      </a:pPr>
                      <a:r>
                        <a:rPr lang="en-US" sz="1050" u="none" cap="none" strike="noStrike">
                          <a:latin typeface="Arial"/>
                          <a:ea typeface="Arial"/>
                          <a:cs typeface="Arial"/>
                          <a:sym typeface="Arial"/>
                        </a:rPr>
                        <a:t>A-10</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C-5</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Y-12</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2540" lvl="0" marL="256540" marR="0" rtl="0" algn="l">
                        <a:lnSpc>
                          <a:spcPct val="100000"/>
                        </a:lnSpc>
                        <a:spcBef>
                          <a:spcPts val="0"/>
                        </a:spcBef>
                        <a:spcAft>
                          <a:spcPts val="0"/>
                        </a:spcAft>
                        <a:buNone/>
                      </a:pPr>
                      <a:r>
                        <a:rPr lang="en-US" sz="1050" u="none" cap="none" strike="noStrike">
                          <a:latin typeface="Arial"/>
                          <a:ea typeface="Arial"/>
                          <a:cs typeface="Arial"/>
                          <a:sym typeface="Arial"/>
                        </a:rPr>
                        <a:t>A-11</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1</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12-15-15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C-6</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Y-13</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B-1</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C-7</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Y-14</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B-2</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C-8</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Y-15</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8500">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B-3</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C-9</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Y-16</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B-4</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D-1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Y-17</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B-5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D-2</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Y-18</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5079" lvl="0" marL="233679" marR="0" rtl="0" algn="l">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B-6</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1270" rtl="0" algn="ctr">
                        <a:lnSpc>
                          <a:spcPct val="100000"/>
                        </a:lnSpc>
                        <a:spcBef>
                          <a:spcPts val="0"/>
                        </a:spcBef>
                        <a:spcAft>
                          <a:spcPts val="0"/>
                        </a:spcAft>
                        <a:buNone/>
                      </a:pPr>
                      <a:r>
                        <a:rPr lang="en-US" sz="1050" u="none" cap="none" strike="noStrike">
                          <a:latin typeface="Arial"/>
                          <a:ea typeface="Arial"/>
                          <a:cs typeface="Arial"/>
                          <a:sym typeface="Arial"/>
                        </a:rPr>
                        <a:t>E-1</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Y-19</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1</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12-15-15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B-7</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1270" rtl="0" algn="ctr">
                        <a:lnSpc>
                          <a:spcPct val="100000"/>
                        </a:lnSpc>
                        <a:spcBef>
                          <a:spcPts val="0"/>
                        </a:spcBef>
                        <a:spcAft>
                          <a:spcPts val="0"/>
                        </a:spcAft>
                        <a:buNone/>
                      </a:pPr>
                      <a:r>
                        <a:rPr lang="en-US" sz="1050" u="none" cap="none" strike="noStrike">
                          <a:latin typeface="Arial"/>
                          <a:ea typeface="Arial"/>
                          <a:cs typeface="Arial"/>
                          <a:sym typeface="Arial"/>
                        </a:rPr>
                        <a:t>E-2</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7620" lvl="0" marL="210820" marR="0" rtl="0" algn="l">
                        <a:lnSpc>
                          <a:spcPct val="100000"/>
                        </a:lnSpc>
                        <a:spcBef>
                          <a:spcPts val="0"/>
                        </a:spcBef>
                        <a:spcAft>
                          <a:spcPts val="0"/>
                        </a:spcAft>
                        <a:buNone/>
                      </a:pPr>
                      <a:r>
                        <a:rPr lang="en-US" sz="1050" u="none" cap="none" strike="noStrike">
                          <a:latin typeface="Arial"/>
                          <a:ea typeface="Arial"/>
                          <a:cs typeface="Arial"/>
                          <a:sym typeface="Arial"/>
                        </a:rPr>
                        <a:t>Y-20</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1</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4" lvl="0" marL="93345" marR="0" rtl="0" algn="l">
                        <a:lnSpc>
                          <a:spcPct val="100000"/>
                        </a:lnSpc>
                        <a:spcBef>
                          <a:spcPts val="0"/>
                        </a:spcBef>
                        <a:spcAft>
                          <a:spcPts val="0"/>
                        </a:spcAft>
                        <a:buNone/>
                      </a:pPr>
                      <a:r>
                        <a:rPr lang="en-US" sz="1050" u="none" cap="none" strike="noStrike">
                          <a:latin typeface="Arial"/>
                          <a:ea typeface="Arial"/>
                          <a:cs typeface="Arial"/>
                          <a:sym typeface="Arial"/>
                        </a:rPr>
                        <a:t>12-15-15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8500">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B-8</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1270" rtl="0" algn="ctr">
                        <a:lnSpc>
                          <a:spcPct val="100000"/>
                        </a:lnSpc>
                        <a:spcBef>
                          <a:spcPts val="0"/>
                        </a:spcBef>
                        <a:spcAft>
                          <a:spcPts val="0"/>
                        </a:spcAft>
                        <a:buNone/>
                      </a:pPr>
                      <a:r>
                        <a:rPr lang="en-US" sz="1050" u="none" cap="none" strike="noStrike">
                          <a:latin typeface="Arial"/>
                          <a:ea typeface="Arial"/>
                          <a:cs typeface="Arial"/>
                          <a:sym typeface="Arial"/>
                        </a:rPr>
                        <a:t>E-3</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1C1C1"/>
                    </a:solidFill>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0025">
                <a:tc>
                  <a:txBody>
                    <a:bodyPr/>
                    <a:lstStyle/>
                    <a:p>
                      <a:pPr indent="-1270" lvl="0" marL="1270" marR="0" rtl="0" algn="ctr">
                        <a:lnSpc>
                          <a:spcPct val="100000"/>
                        </a:lnSpc>
                        <a:spcBef>
                          <a:spcPts val="0"/>
                        </a:spcBef>
                        <a:spcAft>
                          <a:spcPts val="0"/>
                        </a:spcAft>
                        <a:buNone/>
                      </a:pPr>
                      <a:r>
                        <a:rPr lang="en-US" sz="1050" u="none" cap="none" strike="noStrike">
                          <a:latin typeface="Arial"/>
                          <a:ea typeface="Arial"/>
                          <a:cs typeface="Arial"/>
                          <a:sym typeface="Arial"/>
                        </a:rPr>
                        <a:t>B-9</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4445" lvl="0" marL="131445"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1270" rtl="0" algn="ctr">
                        <a:lnSpc>
                          <a:spcPct val="100000"/>
                        </a:lnSpc>
                        <a:spcBef>
                          <a:spcPts val="0"/>
                        </a:spcBef>
                        <a:spcAft>
                          <a:spcPts val="0"/>
                        </a:spcAft>
                        <a:buNone/>
                      </a:pPr>
                      <a:r>
                        <a:rPr lang="en-US" sz="1050" u="none" cap="none" strike="noStrike">
                          <a:latin typeface="Arial"/>
                          <a:ea typeface="Arial"/>
                          <a:cs typeface="Arial"/>
                          <a:sym typeface="Arial"/>
                        </a:rPr>
                        <a:t>E-4</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050" u="none" cap="none" strike="noStrike">
                          <a:latin typeface="Arial"/>
                          <a:ea typeface="Arial"/>
                          <a:cs typeface="Arial"/>
                          <a:sym typeface="Arial"/>
                        </a:rPr>
                        <a:t>Orig</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127000" marR="0" rtl="0" algn="l">
                        <a:lnSpc>
                          <a:spcPct val="100000"/>
                        </a:lnSpc>
                        <a:spcBef>
                          <a:spcPts val="0"/>
                        </a:spcBef>
                        <a:spcAft>
                          <a:spcPts val="0"/>
                        </a:spcAft>
                        <a:buNone/>
                      </a:pPr>
                      <a:r>
                        <a:rPr lang="en-US" sz="1050" u="none" cap="none" strike="noStrike">
                          <a:latin typeface="Arial"/>
                          <a:ea typeface="Arial"/>
                          <a:cs typeface="Arial"/>
                          <a:sym typeface="Arial"/>
                        </a:rPr>
                        <a:t>09-01-15</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195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195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050" u="none" cap="none" strike="noStrike">
                        <a:latin typeface="Arial"/>
                        <a:ea typeface="Arial"/>
                        <a:cs typeface="Arial"/>
                        <a:sym typeface="Arial"/>
                      </a:endParaRPr>
                    </a:p>
                  </a:txBody>
                  <a:tcPr marT="0" marB="0" marR="0" marL="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3" name="Shape 753"/>
        <p:cNvGrpSpPr/>
        <p:nvPr/>
      </p:nvGrpSpPr>
      <p:grpSpPr>
        <a:xfrm>
          <a:off x="0" y="0"/>
          <a:ext cx="0" cy="0"/>
          <a:chOff x="0" y="0"/>
          <a:chExt cx="0" cy="0"/>
        </a:xfrm>
      </p:grpSpPr>
      <p:sp>
        <p:nvSpPr>
          <p:cNvPr id="754" name="Google Shape;754;p66"/>
          <p:cNvSpPr txBox="1"/>
          <p:nvPr/>
        </p:nvSpPr>
        <p:spPr>
          <a:xfrm>
            <a:off x="444365" y="531391"/>
            <a:ext cx="6887845" cy="8822055"/>
          </a:xfrm>
          <a:prstGeom prst="rect">
            <a:avLst/>
          </a:prstGeom>
          <a:noFill/>
          <a:ln>
            <a:noFill/>
          </a:ln>
        </p:spPr>
        <p:txBody>
          <a:bodyPr anchorCtr="0" anchor="t" bIns="0" lIns="0" spcFirstLastPara="1" rIns="0" wrap="square" tIns="0">
            <a:noAutofit/>
          </a:bodyPr>
          <a:lstStyle/>
          <a:p>
            <a:pPr indent="0" lvl="0" marL="0" marR="289560" rtl="0" algn="r">
              <a:lnSpc>
                <a:spcPct val="100000"/>
              </a:lnSpc>
              <a:spcBef>
                <a:spcPts val="0"/>
              </a:spcBef>
              <a:spcAft>
                <a:spcPts val="0"/>
              </a:spcAft>
              <a:buNone/>
            </a:pPr>
            <a:r>
              <a:rPr lang="en-US" sz="1400">
                <a:latin typeface="Courier New"/>
                <a:ea typeface="Courier New"/>
                <a:cs typeface="Courier New"/>
                <a:sym typeface="Courier New"/>
              </a:rPr>
              <a:t>E-3/R-0/09-1-15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REST GUIDELINES</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6000"/>
              </a:lnSpc>
              <a:spcBef>
                <a:spcPts val="0"/>
              </a:spcBef>
              <a:spcAft>
                <a:spcPts val="0"/>
              </a:spcAft>
              <a:buNone/>
            </a:pPr>
            <a:r>
              <a:rPr lang="en-US" sz="1050">
                <a:latin typeface="Arial"/>
                <a:ea typeface="Arial"/>
                <a:cs typeface="Arial"/>
                <a:sym typeface="Arial"/>
              </a:rPr>
              <a:t>The  following  section  is  intended  to  specify  guidelines  to  ensure  that  Maritime  Helicopters  Mechanics  have adequate rest to ensure optimum performance when on duty. These guidelines are normally intended to be followed only  under  extenuating  circumstances;  for  example  if  unscheduled  maintenance  requirements  become  so  time- intensive  that  mechanics  cannot  accomplish  all  the  scheduled  and  unscheduled  maintenance  within  reasonable working hours.</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In aviation maintenance, there will always be occasions when it is necessary to work long hours in order to maintain aircraft in an airworthy condition. It is expected that scheduled maintenance should be planned and accomplished without the need for long periods of extended work hours.</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95700"/>
              </a:lnSpc>
              <a:spcBef>
                <a:spcPts val="0"/>
              </a:spcBef>
              <a:spcAft>
                <a:spcPts val="0"/>
              </a:spcAft>
              <a:buNone/>
            </a:pPr>
            <a:r>
              <a:rPr lang="en-US" sz="1050">
                <a:latin typeface="Arial"/>
                <a:ea typeface="Arial"/>
                <a:cs typeface="Arial"/>
                <a:sym typeface="Arial"/>
              </a:rPr>
              <a:t>It is expected that any mechanic who becomes aware that fatigue and/or stress have made it impossible for him or her to continue to perform maintenance in accordance with the standards required for airworthiness, will cease work and  notify  his  or  her  immediate  supervisor.  Likewise,  it  is  the  obligation  of  any  individual  supervising  aircraft mechanics,  to  monitor  the  effects  of  extended  work  hours  and  stress  (as  well  as  environmental  factors)  on mechanics performance.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Personnel safety and aircraft airworthiness are our top priority.</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6985" rtl="0" algn="just">
              <a:lnSpc>
                <a:spcPct val="95700"/>
              </a:lnSpc>
              <a:spcBef>
                <a:spcPts val="0"/>
              </a:spcBef>
              <a:spcAft>
                <a:spcPts val="0"/>
              </a:spcAft>
              <a:buNone/>
            </a:pPr>
            <a:r>
              <a:rPr lang="en-US" sz="1050">
                <a:latin typeface="Arial"/>
                <a:ea typeface="Arial"/>
                <a:cs typeface="Arial"/>
                <a:sym typeface="Arial"/>
              </a:rPr>
              <a:t>Mechanics stationed at Maritime Helicopters’ hangar will notify the Director of Maintenance that they are going to cease  performing  maintenance  on  the  aircraft  until  a  specific  time.  Machanics  in  Fairbanks  shall  notify  the Maintenance Lead.</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6985" rtl="0" algn="just">
              <a:lnSpc>
                <a:spcPct val="95900"/>
              </a:lnSpc>
              <a:spcBef>
                <a:spcPts val="0"/>
              </a:spcBef>
              <a:spcAft>
                <a:spcPts val="0"/>
              </a:spcAft>
              <a:buNone/>
            </a:pPr>
            <a:r>
              <a:rPr lang="en-US" sz="1050">
                <a:latin typeface="Arial"/>
                <a:ea typeface="Arial"/>
                <a:cs typeface="Arial"/>
                <a:sym typeface="Arial"/>
              </a:rPr>
              <a:t>Mechanics are not permitted to work more than 14 cumulative hours in a 24 hour period for example; if a mechanic works 10 hours from 7AM to 5PM then goes home and is called back in at 7PM, they may only work an additional 4 hours. This restriction may be waived by a maximum of 2 hours providing; the project can be completed, verbal approval from the Maintenance Director has been given, and safety is not compromised.</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5900"/>
              </a:lnSpc>
              <a:spcBef>
                <a:spcPts val="0"/>
              </a:spcBef>
              <a:spcAft>
                <a:spcPts val="0"/>
              </a:spcAft>
              <a:buNone/>
            </a:pPr>
            <a:r>
              <a:rPr lang="en-US" sz="1050">
                <a:latin typeface="Arial"/>
                <a:ea typeface="Arial"/>
                <a:cs typeface="Arial"/>
                <a:sym typeface="Arial"/>
              </a:rPr>
              <a:t>Following  extended  maintenance  of  12  to  14  continuous  hours,  it  is  recommended  that  a  mechanic  should  be scheduled for an uninterrupted rest period of at least 8 hours. A mechanic should be relieved from duty for at least 24 consecutive hours following 10 consecutive extended duty days (14 cumulative hours of  aircraft maintenance activity in a 24 hour period).</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96000"/>
              </a:lnSpc>
              <a:spcBef>
                <a:spcPts val="0"/>
              </a:spcBef>
              <a:spcAft>
                <a:spcPts val="0"/>
              </a:spcAft>
              <a:buNone/>
            </a:pPr>
            <a:r>
              <a:rPr lang="en-US" sz="1050">
                <a:latin typeface="Arial"/>
                <a:ea typeface="Arial"/>
                <a:cs typeface="Arial"/>
                <a:sym typeface="Arial"/>
              </a:rPr>
              <a:t>Environmental  conditions  for  the  above  guidelines  are  presumed  to  be  normal;  that  is,  the  mechanic  is  working outside in good weather or is protected from the elements (i.e. in a hangar, “field shelter”, etc.). If the maintenance is taking place outside in very hot, cold or inclement weather, the duty times should be adjusted accordingly. Likewise, conditions  inside  a  hangar,  field  shelter,  etc.  may  require  reduced  duty  times  (temperature  extremes,  chemical exposure, noise exposure, etc.).</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Hanger Mechanics</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6985" rtl="0" algn="just">
              <a:lnSpc>
                <a:spcPct val="95900"/>
              </a:lnSpc>
              <a:spcBef>
                <a:spcPts val="0"/>
              </a:spcBef>
              <a:spcAft>
                <a:spcPts val="0"/>
              </a:spcAft>
              <a:buNone/>
            </a:pPr>
            <a:r>
              <a:rPr lang="en-US" sz="1050">
                <a:latin typeface="Arial"/>
                <a:ea typeface="Arial"/>
                <a:cs typeface="Arial"/>
                <a:sym typeface="Arial"/>
              </a:rPr>
              <a:t>Mechanics  are  not  authorized  to  have  a  workday  that  exceeds  eight  hours  without  supervisor  approval.  Once approved, the workday may not exceed sixteen hours. At the completion of a sixteen hour workday, eight hours of rest are required prior to beginning another workday. The maximum number of 16 hours days worked in a row shall not exceed three. Maximum number of hours worked in a 7 day period shall not exceed ninety hours.</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6350" rtl="0" algn="just">
              <a:lnSpc>
                <a:spcPct val="95900"/>
              </a:lnSpc>
              <a:spcBef>
                <a:spcPts val="0"/>
              </a:spcBef>
              <a:spcAft>
                <a:spcPts val="0"/>
              </a:spcAft>
              <a:buNone/>
            </a:pPr>
            <a:r>
              <a:rPr lang="en-US" sz="1050">
                <a:latin typeface="Arial"/>
                <a:ea typeface="Arial"/>
                <a:cs typeface="Arial"/>
                <a:sym typeface="Arial"/>
              </a:rPr>
              <a:t>When working a split shift there should be a minimum of six hours of rest between the shifts. The maximum number of days worked in a row without a day off shall be 14. For every two hours worked the mechanic shall take a fifteen minute break. Depending on work environment such as exposure to the elements, working on ladders, etc. this may require breaks more frequently. For every eight hour shift there will be a one hour lunch break available.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All  of  the  items  listed  above  shall  be  adhered  to  and  not  be  deviated  from  without  prior  approval  from  the maintenance department management.</a:t>
            </a:r>
            <a:endParaRPr sz="1050">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8" name="Shape 758"/>
        <p:cNvGrpSpPr/>
        <p:nvPr/>
      </p:nvGrpSpPr>
      <p:grpSpPr>
        <a:xfrm>
          <a:off x="0" y="0"/>
          <a:ext cx="0" cy="0"/>
          <a:chOff x="0" y="0"/>
          <a:chExt cx="0" cy="0"/>
        </a:xfrm>
      </p:grpSpPr>
      <p:sp>
        <p:nvSpPr>
          <p:cNvPr id="759" name="Google Shape;759;p67"/>
          <p:cNvSpPr txBox="1"/>
          <p:nvPr/>
        </p:nvSpPr>
        <p:spPr>
          <a:xfrm>
            <a:off x="444219" y="531391"/>
            <a:ext cx="6886575" cy="8916035"/>
          </a:xfrm>
          <a:prstGeom prst="rect">
            <a:avLst/>
          </a:prstGeom>
          <a:noFill/>
          <a:ln>
            <a:noFill/>
          </a:ln>
        </p:spPr>
        <p:txBody>
          <a:bodyPr anchorCtr="0" anchor="t" bIns="0" lIns="0" spcFirstLastPara="1" rIns="0" wrap="square" tIns="0">
            <a:noAutofit/>
          </a:bodyPr>
          <a:lstStyle/>
          <a:p>
            <a:pPr indent="0" lvl="0" marL="0" marR="287655" rtl="0" algn="r">
              <a:lnSpc>
                <a:spcPct val="100000"/>
              </a:lnSpc>
              <a:spcBef>
                <a:spcPts val="0"/>
              </a:spcBef>
              <a:spcAft>
                <a:spcPts val="0"/>
              </a:spcAft>
              <a:buNone/>
            </a:pPr>
            <a:r>
              <a:rPr lang="en-US" sz="1400">
                <a:latin typeface="Courier New"/>
                <a:ea typeface="Courier New"/>
                <a:cs typeface="Courier New"/>
                <a:sym typeface="Courier New"/>
              </a:rPr>
              <a:t>E-4/R-0/09-1-15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6"/>
              </a:spcBef>
              <a:spcAft>
                <a:spcPts val="0"/>
              </a:spcAft>
              <a:buNone/>
            </a:pPr>
            <a:r>
              <a:t/>
            </a:r>
            <a:endParaRPr sz="1100">
              <a:latin typeface="Times New Roman"/>
              <a:ea typeface="Times New Roman"/>
              <a:cs typeface="Times New Roman"/>
              <a:sym typeface="Times New Roman"/>
            </a:endParaRPr>
          </a:p>
          <a:p>
            <a:pPr indent="0" lvl="0" marL="1803400" marR="0" rtl="0" algn="l">
              <a:lnSpc>
                <a:spcPct val="100000"/>
              </a:lnSpc>
              <a:spcBef>
                <a:spcPts val="0"/>
              </a:spcBef>
              <a:spcAft>
                <a:spcPts val="0"/>
              </a:spcAft>
              <a:buNone/>
            </a:pPr>
            <a:r>
              <a:rPr b="1" lang="en-US" sz="1100" u="sng">
                <a:latin typeface="Arial"/>
                <a:ea typeface="Arial"/>
                <a:cs typeface="Arial"/>
                <a:sym typeface="Arial"/>
              </a:rPr>
              <a:t>FOREIGN OBJECT DAMAGE (FOD) PREVENTION</a:t>
            </a:r>
            <a:endParaRPr sz="1100">
              <a:latin typeface="Arial"/>
              <a:ea typeface="Arial"/>
              <a:cs typeface="Arial"/>
              <a:sym typeface="Arial"/>
            </a:endParaRPr>
          </a:p>
          <a:p>
            <a:pPr indent="0" lvl="0" marL="0" marR="0" rtl="0" algn="l">
              <a:lnSpc>
                <a:spcPct val="100000"/>
              </a:lnSpc>
              <a:spcBef>
                <a:spcPts val="16"/>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100" u="sng">
                <a:latin typeface="Arial"/>
                <a:ea typeface="Arial"/>
                <a:cs typeface="Arial"/>
                <a:sym typeface="Arial"/>
              </a:rPr>
              <a:t>Objective</a:t>
            </a:r>
            <a:endParaRPr sz="110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95800"/>
              </a:lnSpc>
              <a:spcBef>
                <a:spcPts val="0"/>
              </a:spcBef>
              <a:spcAft>
                <a:spcPts val="0"/>
              </a:spcAft>
              <a:buNone/>
            </a:pPr>
            <a:r>
              <a:rPr lang="en-US" sz="1100">
                <a:latin typeface="Arial"/>
                <a:ea typeface="Arial"/>
                <a:cs typeface="Arial"/>
                <a:sym typeface="Arial"/>
              </a:rPr>
              <a:t>The primary objective of Foreign Object Damage (FOD) Prevention is to establish procedural practices that will ensure a work  environment free of  extraneous material that  might  result  in damage to aircraft. Additionally, following this program will assist in finding and correcting existing potential hazards and eliminating the causes of  FOD.  The  Company  is  dedicated  to  providing  its  personnel  with  the  training,  procedures,  practices  and attitudinal sets in order to prevent costly damage to equipment and possible injury to personnel. Employees should read and become familiar with the FOD prevention.</a:t>
            </a:r>
            <a:endParaRPr sz="1100">
              <a:latin typeface="Arial"/>
              <a:ea typeface="Arial"/>
              <a:cs typeface="Arial"/>
              <a:sym typeface="Arial"/>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100" u="sng">
                <a:latin typeface="Arial"/>
                <a:ea typeface="Arial"/>
                <a:cs typeface="Arial"/>
                <a:sym typeface="Arial"/>
              </a:rPr>
              <a:t>Definition</a:t>
            </a:r>
            <a:endParaRPr sz="1100">
              <a:latin typeface="Arial"/>
              <a:ea typeface="Arial"/>
              <a:cs typeface="Arial"/>
              <a:sym typeface="Arial"/>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100">
                <a:latin typeface="Arial"/>
                <a:ea typeface="Arial"/>
                <a:cs typeface="Arial"/>
                <a:sym typeface="Arial"/>
              </a:rPr>
              <a:t>FOD is damage to or malfunction of an aircraft caused by an object that is foreign to an area or system, or is ingested  by  or  lodged  in  a  mechanism  of  an  aircraft.  FOD  may  cause  material  damage,  or  it  may  cause equipment or a system to be unusable, unsafe or less efficient, as in the case of fuel contamination. Examples of  FOD  include  ingestion  into  the  engine  of  loose  hardware,  red  rags,  grass,  flight  controls  jammed  by hardware/tools, tires cut or debris-damaged rotors.</a:t>
            </a:r>
            <a:endParaRPr sz="1100">
              <a:latin typeface="Arial"/>
              <a:ea typeface="Arial"/>
              <a:cs typeface="Arial"/>
              <a:sym typeface="Arial"/>
            </a:endParaRPr>
          </a:p>
          <a:p>
            <a:pPr indent="0" lvl="0" marL="0" marR="0" rtl="0" algn="l">
              <a:lnSpc>
                <a:spcPct val="100000"/>
              </a:lnSpc>
              <a:spcBef>
                <a:spcPts val="5"/>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100" u="sng">
                <a:latin typeface="Arial"/>
                <a:ea typeface="Arial"/>
                <a:cs typeface="Arial"/>
                <a:sym typeface="Arial"/>
              </a:rPr>
              <a:t>Task</a:t>
            </a:r>
            <a:endParaRPr sz="1100">
              <a:latin typeface="Arial"/>
              <a:ea typeface="Arial"/>
              <a:cs typeface="Arial"/>
              <a:sym typeface="Arial"/>
            </a:endParaRPr>
          </a:p>
          <a:p>
            <a:pPr indent="0" lvl="0" marL="0" marR="0" rtl="0" algn="l">
              <a:lnSpc>
                <a:spcPct val="100000"/>
              </a:lnSpc>
              <a:spcBef>
                <a:spcPts val="18"/>
              </a:spcBef>
              <a:spcAft>
                <a:spcPts val="0"/>
              </a:spcAft>
              <a:buNone/>
            </a:pPr>
            <a:r>
              <a:t/>
            </a:r>
            <a:endParaRPr sz="1100">
              <a:latin typeface="Times New Roman"/>
              <a:ea typeface="Times New Roman"/>
              <a:cs typeface="Times New Roman"/>
              <a:sym typeface="Times New Roman"/>
            </a:endParaRPr>
          </a:p>
          <a:p>
            <a:pPr indent="0" lvl="0" marL="12700" marR="6985" rtl="0" algn="l">
              <a:lnSpc>
                <a:spcPct val="115454"/>
              </a:lnSpc>
              <a:spcBef>
                <a:spcPts val="0"/>
              </a:spcBef>
              <a:spcAft>
                <a:spcPts val="0"/>
              </a:spcAft>
              <a:buNone/>
            </a:pPr>
            <a:r>
              <a:rPr lang="en-US" sz="1100">
                <a:latin typeface="Arial"/>
                <a:ea typeface="Arial"/>
                <a:cs typeface="Arial"/>
                <a:sym typeface="Arial"/>
              </a:rPr>
              <a:t>Stress  FOD  prevention  throughout  the  Company  and  provide  adequate  training  for  all  personnel  at  all operating levels. Related tasks for all personnel include the following:</a:t>
            </a:r>
            <a:endParaRPr sz="1100">
              <a:latin typeface="Arial"/>
              <a:ea typeface="Arial"/>
              <a:cs typeface="Arial"/>
              <a:sym typeface="Arial"/>
            </a:endParaRPr>
          </a:p>
          <a:p>
            <a:pPr indent="0" lvl="0" marL="0" marR="0" rtl="0" algn="l">
              <a:lnSpc>
                <a:spcPct val="100000"/>
              </a:lnSpc>
              <a:spcBef>
                <a:spcPts val="27"/>
              </a:spcBef>
              <a:spcAft>
                <a:spcPts val="0"/>
              </a:spcAft>
              <a:buNone/>
            </a:pPr>
            <a:r>
              <a:t/>
            </a:r>
            <a:endParaRPr sz="1000">
              <a:latin typeface="Times New Roman"/>
              <a:ea typeface="Times New Roman"/>
              <a:cs typeface="Times New Roman"/>
              <a:sym typeface="Times New Roman"/>
            </a:endParaRPr>
          </a:p>
          <a:p>
            <a:pPr indent="-172084" lvl="0" marL="299085" marR="0" rtl="0" algn="l">
              <a:lnSpc>
                <a:spcPct val="117272"/>
              </a:lnSpc>
              <a:spcBef>
                <a:spcPts val="0"/>
              </a:spcBef>
              <a:spcAft>
                <a:spcPts val="0"/>
              </a:spcAft>
              <a:buSzPts val="1100"/>
              <a:buFont typeface="Arial"/>
              <a:buAutoNum type="arabicPeriod"/>
            </a:pPr>
            <a:r>
              <a:rPr lang="en-US" sz="1100">
                <a:latin typeface="Arial"/>
                <a:ea typeface="Arial"/>
                <a:cs typeface="Arial"/>
                <a:sym typeface="Arial"/>
              </a:rPr>
              <a:t>Require a “Clean as You Go” Policy.</a:t>
            </a:r>
            <a:endParaRPr sz="1100">
              <a:latin typeface="Arial"/>
              <a:ea typeface="Arial"/>
              <a:cs typeface="Arial"/>
              <a:sym typeface="Arial"/>
            </a:endParaRPr>
          </a:p>
          <a:p>
            <a:pPr indent="-156845" lvl="0" marL="283845" marR="0" rtl="0" algn="l">
              <a:lnSpc>
                <a:spcPct val="114545"/>
              </a:lnSpc>
              <a:spcBef>
                <a:spcPts val="0"/>
              </a:spcBef>
              <a:spcAft>
                <a:spcPts val="0"/>
              </a:spcAft>
              <a:buSzPts val="1100"/>
              <a:buFont typeface="Arial"/>
              <a:buAutoNum type="arabicPeriod"/>
            </a:pPr>
            <a:r>
              <a:rPr lang="en-US" sz="1100">
                <a:latin typeface="Arial"/>
                <a:ea typeface="Arial"/>
                <a:cs typeface="Arial"/>
                <a:sym typeface="Arial"/>
              </a:rPr>
              <a:t>Perform maintenance tasks according to technical publications data.</a:t>
            </a:r>
            <a:endParaRPr sz="1100">
              <a:latin typeface="Arial"/>
              <a:ea typeface="Arial"/>
              <a:cs typeface="Arial"/>
              <a:sym typeface="Arial"/>
            </a:endParaRPr>
          </a:p>
          <a:p>
            <a:pPr indent="-172084" lvl="0" marL="299085" marR="77470" rtl="0" algn="l">
              <a:lnSpc>
                <a:spcPct val="115454"/>
              </a:lnSpc>
              <a:spcBef>
                <a:spcPts val="50"/>
              </a:spcBef>
              <a:spcAft>
                <a:spcPts val="0"/>
              </a:spcAft>
              <a:buSzPts val="1100"/>
              <a:buFont typeface="Arial"/>
              <a:buAutoNum type="arabicPeriod"/>
            </a:pPr>
            <a:r>
              <a:rPr lang="en-US" sz="1100">
                <a:latin typeface="Arial"/>
                <a:ea typeface="Arial"/>
                <a:cs typeface="Arial"/>
                <a:sym typeface="Arial"/>
              </a:rPr>
              <a:t>Make sure aircraft openings, ports, lines, hoses and ducts are properly plugged or capped to keep foreign objects from entering critical aircraft areas.</a:t>
            </a:r>
            <a:endParaRPr sz="1100">
              <a:latin typeface="Arial"/>
              <a:ea typeface="Arial"/>
              <a:cs typeface="Arial"/>
              <a:sym typeface="Arial"/>
            </a:endParaRPr>
          </a:p>
          <a:p>
            <a:pPr indent="-156845" lvl="0" marL="283845" marR="0" rtl="0" algn="l">
              <a:lnSpc>
                <a:spcPct val="109090"/>
              </a:lnSpc>
              <a:spcBef>
                <a:spcPts val="0"/>
              </a:spcBef>
              <a:spcAft>
                <a:spcPts val="0"/>
              </a:spcAft>
              <a:buSzPts val="1100"/>
              <a:buFont typeface="Arial"/>
              <a:buAutoNum type="arabicPeriod"/>
            </a:pPr>
            <a:r>
              <a:rPr lang="en-US" sz="1100">
                <a:latin typeface="Arial"/>
                <a:ea typeface="Arial"/>
                <a:cs typeface="Arial"/>
                <a:sym typeface="Arial"/>
              </a:rPr>
              <a:t>Make sure all tools, equipment and hardware are accounted for at the end of each maintenance task.</a:t>
            </a:r>
            <a:endParaRPr sz="1100">
              <a:latin typeface="Arial"/>
              <a:ea typeface="Arial"/>
              <a:cs typeface="Arial"/>
              <a:sym typeface="Arial"/>
            </a:endParaRPr>
          </a:p>
          <a:p>
            <a:pPr indent="-156845" lvl="0" marL="283845" marR="0" rtl="0" algn="l">
              <a:lnSpc>
                <a:spcPct val="115000"/>
              </a:lnSpc>
              <a:spcBef>
                <a:spcPts val="0"/>
              </a:spcBef>
              <a:spcAft>
                <a:spcPts val="0"/>
              </a:spcAft>
              <a:buSzPts val="1100"/>
              <a:buFont typeface="Arial"/>
              <a:buAutoNum type="arabicPeriod"/>
            </a:pPr>
            <a:r>
              <a:rPr lang="en-US" sz="1100">
                <a:latin typeface="Arial"/>
                <a:ea typeface="Arial"/>
                <a:cs typeface="Arial"/>
                <a:sym typeface="Arial"/>
              </a:rPr>
              <a:t>Use care when performing tests and operating equipment.</a:t>
            </a:r>
            <a:endParaRPr sz="1100">
              <a:latin typeface="Arial"/>
              <a:ea typeface="Arial"/>
              <a:cs typeface="Arial"/>
              <a:sym typeface="Arial"/>
            </a:endParaRPr>
          </a:p>
          <a:p>
            <a:pPr indent="-156845" lvl="0" marL="283845" marR="0" rtl="0" algn="l">
              <a:lnSpc>
                <a:spcPct val="114545"/>
              </a:lnSpc>
              <a:spcBef>
                <a:spcPts val="0"/>
              </a:spcBef>
              <a:spcAft>
                <a:spcPts val="0"/>
              </a:spcAft>
              <a:buSzPts val="1100"/>
              <a:buFont typeface="Arial"/>
              <a:buAutoNum type="arabicPeriod"/>
            </a:pPr>
            <a:r>
              <a:rPr lang="en-US" sz="1100">
                <a:latin typeface="Arial"/>
                <a:ea typeface="Arial"/>
                <a:cs typeface="Arial"/>
                <a:sym typeface="Arial"/>
              </a:rPr>
              <a:t>Participate in scheduled “FOD” ramp walks.</a:t>
            </a:r>
            <a:endParaRPr sz="1100">
              <a:latin typeface="Arial"/>
              <a:ea typeface="Arial"/>
              <a:cs typeface="Arial"/>
              <a:sym typeface="Arial"/>
            </a:endParaRPr>
          </a:p>
          <a:p>
            <a:pPr indent="-156845" lvl="0" marL="283845" marR="0" rtl="0" algn="l">
              <a:lnSpc>
                <a:spcPct val="115000"/>
              </a:lnSpc>
              <a:spcBef>
                <a:spcPts val="0"/>
              </a:spcBef>
              <a:spcAft>
                <a:spcPts val="0"/>
              </a:spcAft>
              <a:buSzPts val="1100"/>
              <a:buFont typeface="Arial"/>
              <a:buAutoNum type="arabicPeriod"/>
            </a:pPr>
            <a:r>
              <a:rPr lang="en-US" sz="1100">
                <a:latin typeface="Arial"/>
                <a:ea typeface="Arial"/>
                <a:cs typeface="Arial"/>
                <a:sym typeface="Arial"/>
              </a:rPr>
              <a:t>Perform thorough preflight inspections and ensure cleanliness of the aircraft interior.</a:t>
            </a:r>
            <a:endParaRPr sz="1100">
              <a:latin typeface="Arial"/>
              <a:ea typeface="Arial"/>
              <a:cs typeface="Arial"/>
              <a:sym typeface="Arial"/>
            </a:endParaRPr>
          </a:p>
          <a:p>
            <a:pPr indent="-156845" lvl="0" marL="283845" marR="0" rtl="0" algn="l">
              <a:lnSpc>
                <a:spcPct val="115000"/>
              </a:lnSpc>
              <a:spcBef>
                <a:spcPts val="0"/>
              </a:spcBef>
              <a:spcAft>
                <a:spcPts val="0"/>
              </a:spcAft>
              <a:buSzPts val="1100"/>
              <a:buFont typeface="Arial"/>
              <a:buAutoNum type="arabicPeriod"/>
            </a:pPr>
            <a:r>
              <a:rPr lang="en-US" sz="1100">
                <a:latin typeface="Arial"/>
                <a:ea typeface="Arial"/>
                <a:cs typeface="Arial"/>
                <a:sym typeface="Arial"/>
              </a:rPr>
              <a:t>Avoid hovering or flying aircraft at extremely low altitudes over sandy or loose gravel areas.</a:t>
            </a:r>
            <a:endParaRPr sz="1100">
              <a:latin typeface="Arial"/>
              <a:ea typeface="Arial"/>
              <a:cs typeface="Arial"/>
              <a:sym typeface="Arial"/>
            </a:endParaRPr>
          </a:p>
          <a:p>
            <a:pPr indent="-155575" lvl="0" marL="282575" marR="0" rtl="0" algn="l">
              <a:lnSpc>
                <a:spcPct val="115000"/>
              </a:lnSpc>
              <a:spcBef>
                <a:spcPts val="0"/>
              </a:spcBef>
              <a:spcAft>
                <a:spcPts val="0"/>
              </a:spcAft>
              <a:buSzPts val="1100"/>
              <a:buFont typeface="Arial"/>
              <a:buAutoNum type="arabicPeriod"/>
            </a:pPr>
            <a:r>
              <a:rPr lang="en-US" sz="1100">
                <a:latin typeface="Arial"/>
                <a:ea typeface="Arial"/>
                <a:cs typeface="Arial"/>
                <a:sym typeface="Arial"/>
              </a:rPr>
              <a:t>Inspect all equipment before use, to make sure it will not cause FOD.</a:t>
            </a:r>
            <a:endParaRPr sz="1100">
              <a:latin typeface="Arial"/>
              <a:ea typeface="Arial"/>
              <a:cs typeface="Arial"/>
              <a:sym typeface="Arial"/>
            </a:endParaRPr>
          </a:p>
          <a:p>
            <a:pPr indent="-229870" lvl="0" marL="293370" marR="0" rtl="0" algn="just">
              <a:lnSpc>
                <a:spcPct val="114761"/>
              </a:lnSpc>
              <a:spcBef>
                <a:spcPts val="0"/>
              </a:spcBef>
              <a:spcAft>
                <a:spcPts val="0"/>
              </a:spcAft>
              <a:buSzPts val="1100"/>
              <a:buFont typeface="Arial"/>
              <a:buAutoNum type="arabicPeriod"/>
            </a:pPr>
            <a:r>
              <a:rPr lang="en-US" sz="1050">
                <a:latin typeface="Arial"/>
                <a:ea typeface="Arial"/>
                <a:cs typeface="Arial"/>
                <a:sym typeface="Arial"/>
              </a:rPr>
              <a:t>Check engine inlet screens for loose or trapped objects (e.g. broken wire).</a:t>
            </a:r>
            <a:endParaRPr sz="1050">
              <a:latin typeface="Arial"/>
              <a:ea typeface="Arial"/>
              <a:cs typeface="Arial"/>
              <a:sym typeface="Arial"/>
            </a:endParaRPr>
          </a:p>
          <a:p>
            <a:pPr indent="-235584" lvl="0" marL="299085" marR="5715" rtl="0" algn="l">
              <a:lnSpc>
                <a:spcPct val="115238"/>
              </a:lnSpc>
              <a:spcBef>
                <a:spcPts val="50"/>
              </a:spcBef>
              <a:spcAft>
                <a:spcPts val="0"/>
              </a:spcAft>
              <a:buSzPts val="1100"/>
              <a:buFont typeface="Arial"/>
              <a:buAutoNum type="arabicPeriod"/>
            </a:pPr>
            <a:r>
              <a:rPr lang="en-US" sz="1050">
                <a:latin typeface="Arial"/>
                <a:ea typeface="Arial"/>
                <a:cs typeface="Arial"/>
                <a:sym typeface="Arial"/>
              </a:rPr>
              <a:t>As  soon  as  possible,  report  any  potential  FOD  to  the  appropriate  supervisor  if  it  cannot  be  corrected immediately.</a:t>
            </a:r>
            <a:endParaRPr sz="1050">
              <a:latin typeface="Arial"/>
              <a:ea typeface="Arial"/>
              <a:cs typeface="Arial"/>
              <a:sym typeface="Arial"/>
            </a:endParaRPr>
          </a:p>
          <a:p>
            <a:pPr indent="-229870" lvl="0" marL="293370" marR="0" rtl="0" algn="just">
              <a:lnSpc>
                <a:spcPct val="109523"/>
              </a:lnSpc>
              <a:spcBef>
                <a:spcPts val="0"/>
              </a:spcBef>
              <a:spcAft>
                <a:spcPts val="0"/>
              </a:spcAft>
              <a:buSzPts val="1100"/>
              <a:buFont typeface="Arial"/>
              <a:buAutoNum type="arabicPeriod"/>
            </a:pPr>
            <a:r>
              <a:rPr lang="en-US" sz="1050">
                <a:latin typeface="Arial"/>
                <a:ea typeface="Arial"/>
                <a:cs typeface="Arial"/>
                <a:sym typeface="Arial"/>
              </a:rPr>
              <a:t>Keep all work areas clean and free of debris.</a:t>
            </a:r>
            <a:endParaRPr sz="1050">
              <a:latin typeface="Arial"/>
              <a:ea typeface="Arial"/>
              <a:cs typeface="Arial"/>
              <a:sym typeface="Arial"/>
            </a:endParaRPr>
          </a:p>
          <a:p>
            <a:pPr indent="-229870" lvl="0" marL="293370" marR="0" rtl="0" algn="just">
              <a:lnSpc>
                <a:spcPct val="114761"/>
              </a:lnSpc>
              <a:spcBef>
                <a:spcPts val="0"/>
              </a:spcBef>
              <a:spcAft>
                <a:spcPts val="0"/>
              </a:spcAft>
              <a:buSzPts val="1100"/>
              <a:buFont typeface="Arial"/>
              <a:buAutoNum type="arabicPeriod"/>
            </a:pPr>
            <a:r>
              <a:rPr lang="en-US" sz="1050">
                <a:latin typeface="Arial"/>
                <a:ea typeface="Arial"/>
                <a:cs typeface="Arial"/>
                <a:sym typeface="Arial"/>
              </a:rPr>
              <a:t>Make a thorough check of the work area after completing each task.</a:t>
            </a:r>
            <a:endParaRPr sz="1050">
              <a:latin typeface="Arial"/>
              <a:ea typeface="Arial"/>
              <a:cs typeface="Arial"/>
              <a:sym typeface="Arial"/>
            </a:endParaRPr>
          </a:p>
          <a:p>
            <a:pPr indent="-229870" lvl="0" marL="293370" marR="0" rtl="0" algn="l">
              <a:lnSpc>
                <a:spcPct val="117619"/>
              </a:lnSpc>
              <a:spcBef>
                <a:spcPts val="0"/>
              </a:spcBef>
              <a:spcAft>
                <a:spcPts val="0"/>
              </a:spcAft>
              <a:buSzPts val="1100"/>
              <a:buFont typeface="Arial"/>
              <a:buAutoNum type="arabicPeriod"/>
            </a:pPr>
            <a:r>
              <a:rPr lang="en-US" sz="1050">
                <a:latin typeface="Arial"/>
                <a:ea typeface="Arial"/>
                <a:cs typeface="Arial"/>
                <a:sym typeface="Arial"/>
              </a:rPr>
              <a:t>Keep all areas free of litter. Although performing another task, immediately pick up litter whenever seen.</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Responsibilities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a:latin typeface="Arial"/>
                <a:ea typeface="Arial"/>
                <a:cs typeface="Arial"/>
                <a:sym typeface="Arial"/>
              </a:rPr>
              <a:t>The following staff members will carry out specific operating procedural responsibilities for FOD prevention:</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Base Manager or Lead Pilot</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147955" lvl="0" marL="160655" marR="0" rtl="0" algn="just">
              <a:lnSpc>
                <a:spcPct val="117142"/>
              </a:lnSpc>
              <a:spcBef>
                <a:spcPts val="0"/>
              </a:spcBef>
              <a:spcAft>
                <a:spcPts val="0"/>
              </a:spcAft>
              <a:buSzPts val="1050"/>
              <a:buFont typeface="Arial"/>
              <a:buAutoNum type="arabicPeriod"/>
            </a:pPr>
            <a:r>
              <a:rPr lang="en-US" sz="1050">
                <a:latin typeface="Arial"/>
                <a:ea typeface="Arial"/>
                <a:cs typeface="Arial"/>
                <a:sym typeface="Arial"/>
              </a:rPr>
              <a:t>Make sure FOD control signs are highly visible at the entrance to the flight line and maintenance areas.</a:t>
            </a:r>
            <a:endParaRPr sz="1050">
              <a:latin typeface="Arial"/>
              <a:ea typeface="Arial"/>
              <a:cs typeface="Arial"/>
              <a:sym typeface="Arial"/>
            </a:endParaRPr>
          </a:p>
          <a:p>
            <a:pPr indent="-147955" lvl="0" marL="160655" marR="0" rtl="0" algn="just">
              <a:lnSpc>
                <a:spcPct val="114761"/>
              </a:lnSpc>
              <a:spcBef>
                <a:spcPts val="0"/>
              </a:spcBef>
              <a:spcAft>
                <a:spcPts val="0"/>
              </a:spcAft>
              <a:buSzPts val="1050"/>
              <a:buFont typeface="Arial"/>
              <a:buAutoNum type="arabicPeriod"/>
            </a:pPr>
            <a:r>
              <a:rPr lang="en-US" sz="1050">
                <a:latin typeface="Arial"/>
                <a:ea typeface="Arial"/>
                <a:cs typeface="Arial"/>
                <a:sym typeface="Arial"/>
              </a:rPr>
              <a:t>Ensure base personnel check their area of responsibility at least once a day.</a:t>
            </a:r>
            <a:endParaRPr sz="1050">
              <a:latin typeface="Arial"/>
              <a:ea typeface="Arial"/>
              <a:cs typeface="Arial"/>
              <a:sym typeface="Arial"/>
            </a:endParaRPr>
          </a:p>
          <a:p>
            <a:pPr indent="-147955" lvl="0" marL="160655" marR="0" rtl="0" algn="just">
              <a:lnSpc>
                <a:spcPct val="115238"/>
              </a:lnSpc>
              <a:spcBef>
                <a:spcPts val="0"/>
              </a:spcBef>
              <a:spcAft>
                <a:spcPts val="0"/>
              </a:spcAft>
              <a:buSzPts val="1050"/>
              <a:buFont typeface="Arial"/>
              <a:buAutoNum type="arabicPeriod"/>
            </a:pPr>
            <a:r>
              <a:rPr lang="en-US" sz="1050">
                <a:latin typeface="Arial"/>
                <a:ea typeface="Arial"/>
                <a:cs typeface="Arial"/>
                <a:sym typeface="Arial"/>
              </a:rPr>
              <a:t>Periodically inspect and supervise the FOD prevention program.</a:t>
            </a:r>
            <a:endParaRPr sz="1050">
              <a:latin typeface="Arial"/>
              <a:ea typeface="Arial"/>
              <a:cs typeface="Arial"/>
              <a:sym typeface="Arial"/>
            </a:endParaRPr>
          </a:p>
          <a:p>
            <a:pPr indent="-147955" lvl="0" marL="160655" marR="0" rtl="0" algn="just">
              <a:lnSpc>
                <a:spcPct val="114761"/>
              </a:lnSpc>
              <a:spcBef>
                <a:spcPts val="0"/>
              </a:spcBef>
              <a:spcAft>
                <a:spcPts val="0"/>
              </a:spcAft>
              <a:buSzPts val="1050"/>
              <a:buFont typeface="Arial"/>
              <a:buAutoNum type="arabicPeriod"/>
            </a:pPr>
            <a:r>
              <a:rPr lang="en-US" sz="1050">
                <a:latin typeface="Arial"/>
                <a:ea typeface="Arial"/>
                <a:cs typeface="Arial"/>
                <a:sym typeface="Arial"/>
              </a:rPr>
              <a:t>Ensure all newly assigned personnel are briefed on the importance of FOD prevention.</a:t>
            </a:r>
            <a:endParaRPr sz="1050">
              <a:latin typeface="Arial"/>
              <a:ea typeface="Arial"/>
              <a:cs typeface="Arial"/>
              <a:sym typeface="Arial"/>
            </a:endParaRPr>
          </a:p>
          <a:p>
            <a:pPr indent="-147955" lvl="0" marL="160655" marR="0" rtl="0" algn="just">
              <a:lnSpc>
                <a:spcPct val="117142"/>
              </a:lnSpc>
              <a:spcBef>
                <a:spcPts val="0"/>
              </a:spcBef>
              <a:spcAft>
                <a:spcPts val="0"/>
              </a:spcAft>
              <a:buSzPts val="1050"/>
              <a:buFont typeface="Arial"/>
              <a:buAutoNum type="arabicPeriod"/>
            </a:pPr>
            <a:r>
              <a:rPr lang="en-US" sz="1050">
                <a:latin typeface="Arial"/>
                <a:ea typeface="Arial"/>
                <a:cs typeface="Arial"/>
                <a:sym typeface="Arial"/>
              </a:rPr>
              <a:t>Ensure customer supported personnel are briefed on the importance of FOD prevention.</a:t>
            </a:r>
            <a:endParaRPr sz="1050">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3" name="Shape 763"/>
        <p:cNvGrpSpPr/>
        <p:nvPr/>
      </p:nvGrpSpPr>
      <p:grpSpPr>
        <a:xfrm>
          <a:off x="0" y="0"/>
          <a:ext cx="0" cy="0"/>
          <a:chOff x="0" y="0"/>
          <a:chExt cx="0" cy="0"/>
        </a:xfrm>
      </p:grpSpPr>
      <p:sp>
        <p:nvSpPr>
          <p:cNvPr id="764" name="Google Shape;764;p68"/>
          <p:cNvSpPr txBox="1"/>
          <p:nvPr/>
        </p:nvSpPr>
        <p:spPr>
          <a:xfrm>
            <a:off x="444097" y="531391"/>
            <a:ext cx="6885940" cy="4068445"/>
          </a:xfrm>
          <a:prstGeom prst="rect">
            <a:avLst/>
          </a:prstGeom>
          <a:noFill/>
          <a:ln>
            <a:noFill/>
          </a:ln>
        </p:spPr>
        <p:txBody>
          <a:bodyPr anchorCtr="0" anchor="t" bIns="0" lIns="0" spcFirstLastPara="1" rIns="0" wrap="square" tIns="0">
            <a:noAutofit/>
          </a:bodyPr>
          <a:lstStyle/>
          <a:p>
            <a:pPr indent="0" lvl="0" marL="0" marR="287655" rtl="0" algn="r">
              <a:lnSpc>
                <a:spcPct val="100000"/>
              </a:lnSpc>
              <a:spcBef>
                <a:spcPts val="0"/>
              </a:spcBef>
              <a:spcAft>
                <a:spcPts val="0"/>
              </a:spcAft>
              <a:buNone/>
            </a:pPr>
            <a:r>
              <a:rPr lang="en-US" sz="1400">
                <a:latin typeface="Courier New"/>
                <a:ea typeface="Courier New"/>
                <a:cs typeface="Courier New"/>
                <a:sym typeface="Courier New"/>
              </a:rPr>
              <a:t>E-5/R-0/09-1-15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Base Maintenance Manager or Lead Mechanic</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172085" lvl="0" marL="184785" marR="0" rtl="0" algn="l">
              <a:lnSpc>
                <a:spcPct val="117619"/>
              </a:lnSpc>
              <a:spcBef>
                <a:spcPts val="0"/>
              </a:spcBef>
              <a:spcAft>
                <a:spcPts val="0"/>
              </a:spcAft>
              <a:buSzPts val="1050"/>
              <a:buFont typeface="Arial"/>
              <a:buAutoNum type="arabicPeriod"/>
            </a:pPr>
            <a:r>
              <a:rPr lang="en-US" sz="1050">
                <a:latin typeface="Arial"/>
                <a:ea typeface="Arial"/>
                <a:cs typeface="Arial"/>
                <a:sym typeface="Arial"/>
              </a:rPr>
              <a:t>Incorporate FOD prevention, a “Clean as You Go” Policy, in all maintenance training.</a:t>
            </a:r>
            <a:endParaRPr sz="1050">
              <a:latin typeface="Arial"/>
              <a:ea typeface="Arial"/>
              <a:cs typeface="Arial"/>
              <a:sym typeface="Arial"/>
            </a:endParaRPr>
          </a:p>
          <a:p>
            <a:pPr indent="-172085" lvl="0" marL="184785" marR="5080" rtl="0" algn="just">
              <a:lnSpc>
                <a:spcPct val="95700"/>
              </a:lnSpc>
              <a:spcBef>
                <a:spcPts val="30"/>
              </a:spcBef>
              <a:spcAft>
                <a:spcPts val="0"/>
              </a:spcAft>
              <a:buSzPts val="1050"/>
              <a:buFont typeface="Arial"/>
              <a:buAutoNum type="arabicPeriod"/>
            </a:pPr>
            <a:r>
              <a:rPr lang="en-US" sz="1050">
                <a:latin typeface="Arial"/>
                <a:ea typeface="Arial"/>
                <a:cs typeface="Arial"/>
                <a:sym typeface="Arial"/>
              </a:rPr>
              <a:t>Ensure  all  individual  maintenance  areas  follow a  “Clean  as  You  Go”  Policy. Whenever  warranted  by  adverse conditions  or  trends,  hazardous  procedures  or  other  inadequacies  of  the  FOD  prevention  effort,  recommend appropriate corrective measures.</a:t>
            </a:r>
            <a:endParaRPr sz="1050">
              <a:latin typeface="Arial"/>
              <a:ea typeface="Arial"/>
              <a:cs typeface="Arial"/>
              <a:sym typeface="Arial"/>
            </a:endParaRPr>
          </a:p>
          <a:p>
            <a:pPr indent="-172085" lvl="0" marL="184785" marR="5080" rtl="0" algn="l">
              <a:lnSpc>
                <a:spcPct val="115238"/>
              </a:lnSpc>
              <a:spcBef>
                <a:spcPts val="35"/>
              </a:spcBef>
              <a:spcAft>
                <a:spcPts val="0"/>
              </a:spcAft>
              <a:buSzPts val="1050"/>
              <a:buFont typeface="Arial"/>
              <a:buAutoNum type="arabicPeriod"/>
            </a:pPr>
            <a:r>
              <a:rPr lang="en-US" sz="1050">
                <a:latin typeface="Arial"/>
                <a:ea typeface="Arial"/>
                <a:cs typeface="Arial"/>
                <a:sym typeface="Arial"/>
              </a:rPr>
              <a:t>Ensure the immediate area around each aircraft is cleaned after maintenance procedures are complete, to ensure the removal of all debris (such as safety wire, paper and rags).</a:t>
            </a:r>
            <a:endParaRPr sz="1050">
              <a:latin typeface="Arial"/>
              <a:ea typeface="Arial"/>
              <a:cs typeface="Arial"/>
              <a:sym typeface="Arial"/>
            </a:endParaRPr>
          </a:p>
          <a:p>
            <a:pPr indent="-147955" lvl="0" marL="160655" marR="0" rtl="0" algn="l">
              <a:lnSpc>
                <a:spcPct val="111428"/>
              </a:lnSpc>
              <a:spcBef>
                <a:spcPts val="0"/>
              </a:spcBef>
              <a:spcAft>
                <a:spcPts val="0"/>
              </a:spcAft>
              <a:buSzPts val="1050"/>
              <a:buFont typeface="Arial"/>
              <a:buAutoNum type="arabicPeriod"/>
            </a:pPr>
            <a:r>
              <a:rPr lang="en-US" sz="1050">
                <a:latin typeface="Arial"/>
                <a:ea typeface="Arial"/>
                <a:cs typeface="Arial"/>
                <a:sym typeface="Arial"/>
              </a:rPr>
              <a:t>Ensure each employee completes the following practices at the end of each workday:</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228600" lvl="0" marL="241300" marR="0" rtl="0" algn="l">
              <a:lnSpc>
                <a:spcPct val="117619"/>
              </a:lnSpc>
              <a:spcBef>
                <a:spcPts val="0"/>
              </a:spcBef>
              <a:spcAft>
                <a:spcPts val="0"/>
              </a:spcAft>
              <a:buSzPts val="1050"/>
              <a:buFont typeface="Arial"/>
              <a:buChar char="•"/>
            </a:pPr>
            <a:r>
              <a:rPr lang="en-US" sz="1050">
                <a:latin typeface="Arial"/>
                <a:ea typeface="Arial"/>
                <a:cs typeface="Arial"/>
                <a:sym typeface="Arial"/>
              </a:rPr>
              <a:t>Inventory tool boxes after each maintenance operation to account for all tools.</a:t>
            </a:r>
            <a:endParaRPr sz="1050">
              <a:latin typeface="Arial"/>
              <a:ea typeface="Arial"/>
              <a:cs typeface="Arial"/>
              <a:sym typeface="Arial"/>
            </a:endParaRPr>
          </a:p>
          <a:p>
            <a:pPr indent="-228600" lvl="0" marL="241300" marR="0" rtl="0" algn="l">
              <a:lnSpc>
                <a:spcPct val="115238"/>
              </a:lnSpc>
              <a:spcBef>
                <a:spcPts val="0"/>
              </a:spcBef>
              <a:spcAft>
                <a:spcPts val="0"/>
              </a:spcAft>
              <a:buSzPts val="1050"/>
              <a:buFont typeface="Arial"/>
              <a:buChar char="•"/>
            </a:pPr>
            <a:r>
              <a:rPr lang="en-US" sz="1050">
                <a:latin typeface="Arial"/>
                <a:ea typeface="Arial"/>
                <a:cs typeface="Arial"/>
                <a:sym typeface="Arial"/>
              </a:rPr>
              <a:t>Turn in special tools.</a:t>
            </a:r>
            <a:endParaRPr sz="1050">
              <a:latin typeface="Arial"/>
              <a:ea typeface="Arial"/>
              <a:cs typeface="Arial"/>
              <a:sym typeface="Arial"/>
            </a:endParaRPr>
          </a:p>
          <a:p>
            <a:pPr indent="-228600" lvl="0" marL="241300" marR="0" rtl="0" algn="l">
              <a:lnSpc>
                <a:spcPct val="114761"/>
              </a:lnSpc>
              <a:spcBef>
                <a:spcPts val="0"/>
              </a:spcBef>
              <a:spcAft>
                <a:spcPts val="0"/>
              </a:spcAft>
              <a:buSzPts val="1050"/>
              <a:buFont typeface="Arial"/>
              <a:buChar char="•"/>
            </a:pPr>
            <a:r>
              <a:rPr lang="en-US" sz="1050">
                <a:latin typeface="Arial"/>
                <a:ea typeface="Arial"/>
                <a:cs typeface="Arial"/>
                <a:sym typeface="Arial"/>
              </a:rPr>
              <a:t>Cap all oil and fuel lines.</a:t>
            </a:r>
            <a:endParaRPr sz="1050">
              <a:latin typeface="Arial"/>
              <a:ea typeface="Arial"/>
              <a:cs typeface="Arial"/>
              <a:sym typeface="Arial"/>
            </a:endParaRPr>
          </a:p>
          <a:p>
            <a:pPr indent="-228600" lvl="0" marL="241300" marR="0" rtl="0" algn="l">
              <a:lnSpc>
                <a:spcPct val="114761"/>
              </a:lnSpc>
              <a:spcBef>
                <a:spcPts val="0"/>
              </a:spcBef>
              <a:spcAft>
                <a:spcPts val="0"/>
              </a:spcAft>
              <a:buSzPts val="1050"/>
              <a:buFont typeface="Arial"/>
              <a:buChar char="•"/>
            </a:pPr>
            <a:r>
              <a:rPr lang="en-US" sz="1050">
                <a:latin typeface="Arial"/>
                <a:ea typeface="Arial"/>
                <a:cs typeface="Arial"/>
                <a:sym typeface="Arial"/>
              </a:rPr>
              <a:t>Dispose of used cans of lubricants.</a:t>
            </a:r>
            <a:endParaRPr sz="1050">
              <a:latin typeface="Arial"/>
              <a:ea typeface="Arial"/>
              <a:cs typeface="Arial"/>
              <a:sym typeface="Arial"/>
            </a:endParaRPr>
          </a:p>
          <a:p>
            <a:pPr indent="-228600" lvl="0" marL="241300" marR="0" rtl="0" algn="l">
              <a:lnSpc>
                <a:spcPct val="114761"/>
              </a:lnSpc>
              <a:spcBef>
                <a:spcPts val="0"/>
              </a:spcBef>
              <a:spcAft>
                <a:spcPts val="0"/>
              </a:spcAft>
              <a:buSzPts val="1050"/>
              <a:buFont typeface="Arial"/>
              <a:buChar char="•"/>
            </a:pPr>
            <a:r>
              <a:rPr lang="en-US" sz="1050">
                <a:latin typeface="Arial"/>
                <a:ea typeface="Arial"/>
                <a:cs typeface="Arial"/>
                <a:sym typeface="Arial"/>
              </a:rPr>
              <a:t>Place covers or caps over those items susceptible to FOD.</a:t>
            </a:r>
            <a:endParaRPr sz="1050">
              <a:latin typeface="Arial"/>
              <a:ea typeface="Arial"/>
              <a:cs typeface="Arial"/>
              <a:sym typeface="Arial"/>
            </a:endParaRPr>
          </a:p>
          <a:p>
            <a:pPr indent="-228600" lvl="0" marL="241300" marR="0" rtl="0" algn="l">
              <a:lnSpc>
                <a:spcPct val="117142"/>
              </a:lnSpc>
              <a:spcBef>
                <a:spcPts val="0"/>
              </a:spcBef>
              <a:spcAft>
                <a:spcPts val="0"/>
              </a:spcAft>
              <a:buSzPts val="1050"/>
              <a:buFont typeface="Arial"/>
              <a:buChar char="•"/>
            </a:pPr>
            <a:r>
              <a:rPr lang="en-US" sz="1050">
                <a:latin typeface="Arial"/>
                <a:ea typeface="Arial"/>
                <a:cs typeface="Arial"/>
                <a:sym typeface="Arial"/>
              </a:rPr>
              <a:t>Cover all common plugs and electrical connections.</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Individual Employees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147320" lvl="0" marL="160020" marR="0" rtl="0" algn="l">
              <a:lnSpc>
                <a:spcPct val="117619"/>
              </a:lnSpc>
              <a:spcBef>
                <a:spcPts val="0"/>
              </a:spcBef>
              <a:spcAft>
                <a:spcPts val="0"/>
              </a:spcAft>
              <a:buSzPts val="1050"/>
              <a:buFont typeface="Arial"/>
              <a:buAutoNum type="arabicPeriod"/>
            </a:pPr>
            <a:r>
              <a:rPr lang="en-US" sz="1050">
                <a:latin typeface="Arial"/>
                <a:ea typeface="Arial"/>
                <a:cs typeface="Arial"/>
                <a:sym typeface="Arial"/>
              </a:rPr>
              <a:t>Maintain a “Clean as You Go” Policy.</a:t>
            </a:r>
            <a:endParaRPr sz="1050">
              <a:latin typeface="Arial"/>
              <a:ea typeface="Arial"/>
              <a:cs typeface="Arial"/>
              <a:sym typeface="Arial"/>
            </a:endParaRPr>
          </a:p>
          <a:p>
            <a:pPr indent="-147320" lvl="0" marL="160020" marR="0" rtl="0" algn="l">
              <a:lnSpc>
                <a:spcPct val="114761"/>
              </a:lnSpc>
              <a:spcBef>
                <a:spcPts val="0"/>
              </a:spcBef>
              <a:spcAft>
                <a:spcPts val="0"/>
              </a:spcAft>
              <a:buSzPts val="1050"/>
              <a:buFont typeface="Arial"/>
              <a:buAutoNum type="arabicPeriod"/>
            </a:pPr>
            <a:r>
              <a:rPr lang="en-US" sz="1050">
                <a:latin typeface="Arial"/>
                <a:ea typeface="Arial"/>
                <a:cs typeface="Arial"/>
                <a:sym typeface="Arial"/>
              </a:rPr>
              <a:t>Clean work area before leaving.</a:t>
            </a:r>
            <a:endParaRPr sz="1050">
              <a:latin typeface="Arial"/>
              <a:ea typeface="Arial"/>
              <a:cs typeface="Arial"/>
              <a:sym typeface="Arial"/>
            </a:endParaRPr>
          </a:p>
          <a:p>
            <a:pPr indent="-147320" lvl="0" marL="160020" marR="0" rtl="0" algn="l">
              <a:lnSpc>
                <a:spcPct val="114761"/>
              </a:lnSpc>
              <a:spcBef>
                <a:spcPts val="0"/>
              </a:spcBef>
              <a:spcAft>
                <a:spcPts val="0"/>
              </a:spcAft>
              <a:buSzPts val="1050"/>
              <a:buFont typeface="Arial"/>
              <a:buAutoNum type="arabicPeriod"/>
            </a:pPr>
            <a:r>
              <a:rPr lang="en-US" sz="1050">
                <a:latin typeface="Arial"/>
                <a:ea typeface="Arial"/>
                <a:cs typeface="Arial"/>
                <a:sym typeface="Arial"/>
              </a:rPr>
              <a:t>Control all debris, tools, hardware, and consumables.</a:t>
            </a:r>
            <a:endParaRPr sz="1050">
              <a:latin typeface="Arial"/>
              <a:ea typeface="Arial"/>
              <a:cs typeface="Arial"/>
              <a:sym typeface="Arial"/>
            </a:endParaRPr>
          </a:p>
          <a:p>
            <a:pPr indent="-147320" lvl="0" marL="160020" marR="0" rtl="0" algn="l">
              <a:lnSpc>
                <a:spcPct val="117619"/>
              </a:lnSpc>
              <a:spcBef>
                <a:spcPts val="0"/>
              </a:spcBef>
              <a:spcAft>
                <a:spcPts val="0"/>
              </a:spcAft>
              <a:buSzPts val="1050"/>
              <a:buFont typeface="Arial"/>
              <a:buAutoNum type="arabicPeriod"/>
            </a:pPr>
            <a:r>
              <a:rPr lang="en-US" sz="1050">
                <a:latin typeface="Arial"/>
                <a:ea typeface="Arial"/>
                <a:cs typeface="Arial"/>
                <a:sym typeface="Arial"/>
              </a:rPr>
              <a:t>At specific intervals, account for all tools, hardware, and equipment.</a:t>
            </a:r>
            <a:endParaRPr sz="1050">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768" name="Shape 768"/>
        <p:cNvGrpSpPr/>
        <p:nvPr/>
      </p:nvGrpSpPr>
      <p:grpSpPr>
        <a:xfrm>
          <a:off x="0" y="0"/>
          <a:ext cx="0" cy="0"/>
          <a:chOff x="0" y="0"/>
          <a:chExt cx="0" cy="0"/>
        </a:xfrm>
      </p:grpSpPr>
      <p:sp>
        <p:nvSpPr>
          <p:cNvPr id="769" name="Google Shape;769;p69"/>
          <p:cNvSpPr txBox="1"/>
          <p:nvPr/>
        </p:nvSpPr>
        <p:spPr>
          <a:xfrm>
            <a:off x="444500" y="531391"/>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F-1/R-0/09-1-15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770" name="Google Shape;770;p69"/>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1" name="Google Shape;771;p69"/>
          <p:cNvSpPr txBox="1"/>
          <p:nvPr/>
        </p:nvSpPr>
        <p:spPr>
          <a:xfrm>
            <a:off x="1462532" y="3646771"/>
            <a:ext cx="4844415" cy="2286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600" u="sng">
                <a:latin typeface="Arial"/>
                <a:ea typeface="Arial"/>
                <a:cs typeface="Arial"/>
                <a:sym typeface="Arial"/>
              </a:rPr>
              <a:t>SECTION F – PARTS AND EQUIPMENT CONTROL</a:t>
            </a:r>
            <a:endParaRPr sz="1600">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5" name="Shape 775"/>
        <p:cNvGrpSpPr/>
        <p:nvPr/>
      </p:nvGrpSpPr>
      <p:grpSpPr>
        <a:xfrm>
          <a:off x="0" y="0"/>
          <a:ext cx="0" cy="0"/>
          <a:chOff x="0" y="0"/>
          <a:chExt cx="0" cy="0"/>
        </a:xfrm>
      </p:grpSpPr>
      <p:sp>
        <p:nvSpPr>
          <p:cNvPr id="776" name="Google Shape;776;p70"/>
          <p:cNvSpPr txBox="1"/>
          <p:nvPr/>
        </p:nvSpPr>
        <p:spPr>
          <a:xfrm>
            <a:off x="444500" y="531391"/>
            <a:ext cx="6886575" cy="8410575"/>
          </a:xfrm>
          <a:prstGeom prst="rect">
            <a:avLst/>
          </a:prstGeom>
          <a:noFill/>
          <a:ln>
            <a:noFill/>
          </a:ln>
        </p:spPr>
        <p:txBody>
          <a:bodyPr anchorCtr="0" anchor="t" bIns="0" lIns="0" spcFirstLastPara="1" rIns="0" wrap="square" tIns="0">
            <a:noAutofit/>
          </a:bodyPr>
          <a:lstStyle/>
          <a:p>
            <a:pPr indent="0" lvl="0" marL="0" marR="288290" rtl="0" algn="r">
              <a:lnSpc>
                <a:spcPct val="100000"/>
              </a:lnSpc>
              <a:spcBef>
                <a:spcPts val="0"/>
              </a:spcBef>
              <a:spcAft>
                <a:spcPts val="0"/>
              </a:spcAft>
              <a:buNone/>
            </a:pPr>
            <a:r>
              <a:rPr lang="en-US" sz="1400">
                <a:latin typeface="Courier New"/>
                <a:ea typeface="Courier New"/>
                <a:cs typeface="Courier New"/>
                <a:sym typeface="Courier New"/>
              </a:rPr>
              <a:t>F-2/R-0/09-1-15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3"/>
              </a:spcBef>
              <a:spcAft>
                <a:spcPts val="0"/>
              </a:spcAft>
              <a:buNone/>
            </a:pPr>
            <a:r>
              <a:t/>
            </a:r>
            <a:endParaRPr sz="11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PARTS AND COMPONENTS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just">
              <a:lnSpc>
                <a:spcPct val="115238"/>
              </a:lnSpc>
              <a:spcBef>
                <a:spcPts val="0"/>
              </a:spcBef>
              <a:spcAft>
                <a:spcPts val="0"/>
              </a:spcAft>
              <a:buNone/>
            </a:pPr>
            <a:r>
              <a:rPr lang="en-US" sz="1050">
                <a:latin typeface="Arial"/>
                <a:ea typeface="Arial"/>
                <a:cs typeface="Arial"/>
                <a:sym typeface="Arial"/>
              </a:rPr>
              <a:t>For all maintenance, parts shall be procured through the Maritime Helicopters Inc. 145 Repair Station. Damaged or suspected unapproved parts  shall  be  returned to the  Maritime Helicopters Inc.  145 Repair Station and  the Parts Manager, Director of Maintenance, and Chief Inspector will be notified.</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All  spare  parts  and  components  shall  be  preserved  in  accordance  with  the  manufacturer’s  recommendations  or standard procedures. The procedures used will be methods appropriate to the parts or units to assure protection until the part or unit is placed into service.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Parts  or  consumable  items  containing  hazardous  materials  will  be  packaged  accordingly.  Material  Safety  Data Sheets are available as required in the main Fairbanks hangar and also as needed at all other locations.</a:t>
            </a:r>
            <a:endParaRPr sz="1050">
              <a:latin typeface="Arial"/>
              <a:ea typeface="Arial"/>
              <a:cs typeface="Arial"/>
              <a:sym typeface="Arial"/>
            </a:endParaRPr>
          </a:p>
          <a:p>
            <a:pPr indent="0" lvl="0" marL="12700" marR="5080" rtl="0" algn="just">
              <a:lnSpc>
                <a:spcPct val="114285"/>
              </a:lnSpc>
              <a:spcBef>
                <a:spcPts val="10"/>
              </a:spcBef>
              <a:spcAft>
                <a:spcPts val="0"/>
              </a:spcAft>
              <a:buNone/>
            </a:pPr>
            <a:r>
              <a:rPr lang="en-US" sz="1050">
                <a:latin typeface="Arial"/>
                <a:ea typeface="Arial"/>
                <a:cs typeface="Arial"/>
                <a:sym typeface="Arial"/>
              </a:rPr>
              <a:t>All parts removed from service must be preserved in the same manner in order to prevent corrosion damage during shipment and meet shipping requirements.</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All parts shipped to or from a field location are packaged, boxed, or placed on stands, as necessary, to prevent shipping damage or damage from the elements.</a:t>
            </a:r>
            <a:endParaRPr sz="1050">
              <a:latin typeface="Arial"/>
              <a:ea typeface="Arial"/>
              <a:cs typeface="Arial"/>
              <a:sym typeface="Arial"/>
            </a:endParaRPr>
          </a:p>
          <a:p>
            <a:pPr indent="0" lvl="0" marL="0" marR="0" rtl="0" algn="l">
              <a:lnSpc>
                <a:spcPct val="100000"/>
              </a:lnSpc>
              <a:spcBef>
                <a:spcPts val="51"/>
              </a:spcBef>
              <a:spcAft>
                <a:spcPts val="0"/>
              </a:spcAft>
              <a:buNone/>
            </a:pPr>
            <a:r>
              <a:t/>
            </a:r>
            <a:endParaRPr sz="1000">
              <a:latin typeface="Times New Roman"/>
              <a:ea typeface="Times New Roman"/>
              <a:cs typeface="Times New Roman"/>
              <a:sym typeface="Times New Roman"/>
            </a:endParaRPr>
          </a:p>
          <a:p>
            <a:pPr indent="-12700" lvl="0" marL="12700" marR="5715" rtl="0" algn="just">
              <a:lnSpc>
                <a:spcPct val="115238"/>
              </a:lnSpc>
              <a:spcBef>
                <a:spcPts val="0"/>
              </a:spcBef>
              <a:spcAft>
                <a:spcPts val="0"/>
              </a:spcAft>
              <a:buNone/>
            </a:pPr>
            <a:r>
              <a:rPr lang="en-US" sz="1050">
                <a:latin typeface="Arial"/>
                <a:ea typeface="Arial"/>
                <a:cs typeface="Arial"/>
                <a:sym typeface="Arial"/>
              </a:rPr>
              <a:t>All parts received at a field location will be inspected by the technician at that location. The technician will inspect the  part  to  ensure  the  part  was  packaged  correctly  and  was  not  damaged  during  shipment.  The  technician  will ensure the part number and serial number match up with the documentation that came with the part.</a:t>
            </a:r>
            <a:endParaRPr sz="1050">
              <a:latin typeface="Arial"/>
              <a:ea typeface="Arial"/>
              <a:cs typeface="Arial"/>
              <a:sym typeface="Arial"/>
            </a:endParaRPr>
          </a:p>
          <a:p>
            <a:pPr indent="0" lvl="0" marL="0" marR="0" rtl="0" algn="l">
              <a:lnSpc>
                <a:spcPct val="100000"/>
              </a:lnSpc>
              <a:spcBef>
                <a:spcPts val="24"/>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All  documentation  and  paperwork  that  came  with  a  part  will  be  sent  to  the  Records  Department  along  with  the appropriate log page after installation. All parts shipped from a field location will have all required documentation completed.</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100" u="sng">
                <a:latin typeface="Arial"/>
                <a:ea typeface="Arial"/>
                <a:cs typeface="Arial"/>
                <a:sym typeface="Arial"/>
              </a:rPr>
              <a:t>Parts Request Policy</a:t>
            </a:r>
            <a:endParaRPr sz="1100">
              <a:latin typeface="Arial"/>
              <a:ea typeface="Arial"/>
              <a:cs typeface="Arial"/>
              <a:sym typeface="Arial"/>
            </a:endParaRPr>
          </a:p>
          <a:p>
            <a:pPr indent="0" lvl="0" marL="0" marR="0" rtl="0" algn="l">
              <a:lnSpc>
                <a:spcPct val="100000"/>
              </a:lnSpc>
              <a:spcBef>
                <a:spcPts val="49"/>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100">
                <a:latin typeface="Arial"/>
                <a:ea typeface="Arial"/>
                <a:cs typeface="Arial"/>
                <a:sym typeface="Arial"/>
              </a:rPr>
              <a:t>Procedures</a:t>
            </a:r>
            <a:endParaRPr sz="1100">
              <a:latin typeface="Arial"/>
              <a:ea typeface="Arial"/>
              <a:cs typeface="Arial"/>
              <a:sym typeface="Arial"/>
            </a:endParaRPr>
          </a:p>
          <a:p>
            <a:pPr indent="0" lvl="0" marL="0" marR="0" rtl="0" algn="l">
              <a:lnSpc>
                <a:spcPct val="100000"/>
              </a:lnSpc>
              <a:spcBef>
                <a:spcPts val="50"/>
              </a:spcBef>
              <a:spcAft>
                <a:spcPts val="0"/>
              </a:spcAft>
              <a:buNone/>
            </a:pPr>
            <a:r>
              <a:t/>
            </a:r>
            <a:endParaRPr sz="1100">
              <a:latin typeface="Times New Roman"/>
              <a:ea typeface="Times New Roman"/>
              <a:cs typeface="Times New Roman"/>
              <a:sym typeface="Times New Roman"/>
            </a:endParaRPr>
          </a:p>
          <a:p>
            <a:pPr indent="0" lvl="0" marL="12700" marR="8890" rtl="0" algn="just">
              <a:lnSpc>
                <a:spcPct val="114545"/>
              </a:lnSpc>
              <a:spcBef>
                <a:spcPts val="0"/>
              </a:spcBef>
              <a:spcAft>
                <a:spcPts val="0"/>
              </a:spcAft>
              <a:buNone/>
            </a:pPr>
            <a:r>
              <a:rPr lang="en-US" sz="1100">
                <a:latin typeface="Arial"/>
                <a:ea typeface="Arial"/>
                <a:cs typeface="Arial"/>
                <a:sym typeface="Arial"/>
              </a:rPr>
              <a:t>Parts Requisition Forms may be filled out by mechanics or the Inventory Manager and must be completed for all  parts  or  consumable  items to  be  ordered.  All  parts requests  must  be  approved  by either  the  Director of Maintenance or the Director of Operations.</a:t>
            </a:r>
            <a:endParaRPr sz="1100">
              <a:latin typeface="Arial"/>
              <a:ea typeface="Arial"/>
              <a:cs typeface="Arial"/>
              <a:sym typeface="Arial"/>
            </a:endParaRPr>
          </a:p>
          <a:p>
            <a:pPr indent="0" lvl="0" marL="0" marR="0" rtl="0" algn="l">
              <a:lnSpc>
                <a:spcPct val="100000"/>
              </a:lnSpc>
              <a:spcBef>
                <a:spcPts val="17"/>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100">
                <a:latin typeface="Arial"/>
                <a:ea typeface="Arial"/>
                <a:cs typeface="Arial"/>
                <a:sym typeface="Arial"/>
              </a:rPr>
              <a:t>When to Create a Parts Requisition Form</a:t>
            </a:r>
            <a:endParaRPr sz="1100">
              <a:latin typeface="Arial"/>
              <a:ea typeface="Arial"/>
              <a:cs typeface="Arial"/>
              <a:sym typeface="Arial"/>
            </a:endParaRPr>
          </a:p>
          <a:p>
            <a:pPr indent="0" lvl="0" marL="0" marR="0" rtl="0" algn="l">
              <a:lnSpc>
                <a:spcPct val="100000"/>
              </a:lnSpc>
              <a:spcBef>
                <a:spcPts val="31"/>
              </a:spcBef>
              <a:spcAft>
                <a:spcPts val="0"/>
              </a:spcAft>
              <a:buNone/>
            </a:pPr>
            <a:r>
              <a:t/>
            </a:r>
            <a:endParaRPr sz="1100">
              <a:latin typeface="Times New Roman"/>
              <a:ea typeface="Times New Roman"/>
              <a:cs typeface="Times New Roman"/>
              <a:sym typeface="Times New Roman"/>
            </a:endParaRPr>
          </a:p>
          <a:p>
            <a:pPr indent="-241300" lvl="0" marL="469900" marR="0" rtl="0" algn="l">
              <a:lnSpc>
                <a:spcPct val="100000"/>
              </a:lnSpc>
              <a:spcBef>
                <a:spcPts val="0"/>
              </a:spcBef>
              <a:spcAft>
                <a:spcPts val="0"/>
              </a:spcAft>
              <a:buSzPts val="1100"/>
              <a:buFont typeface="Noto Sans Symbols"/>
              <a:buChar char="∙"/>
            </a:pPr>
            <a:r>
              <a:rPr lang="en-US" sz="1100">
                <a:latin typeface="Arial"/>
                <a:ea typeface="Arial"/>
                <a:cs typeface="Arial"/>
                <a:sym typeface="Arial"/>
              </a:rPr>
              <a:t>When stock of an item is low or insufficient for upcoming maintenance needs.</a:t>
            </a:r>
            <a:endParaRPr sz="1100">
              <a:latin typeface="Arial"/>
              <a:ea typeface="Arial"/>
              <a:cs typeface="Arial"/>
              <a:sym typeface="Arial"/>
            </a:endParaRPr>
          </a:p>
          <a:p>
            <a:pPr indent="-241300" lvl="0" marL="469900" marR="0" rtl="0" algn="l">
              <a:lnSpc>
                <a:spcPct val="100000"/>
              </a:lnSpc>
              <a:spcBef>
                <a:spcPts val="20"/>
              </a:spcBef>
              <a:spcAft>
                <a:spcPts val="0"/>
              </a:spcAft>
              <a:buSzPts val="1100"/>
              <a:buFont typeface="Noto Sans Symbols"/>
              <a:buChar char="∙"/>
            </a:pPr>
            <a:r>
              <a:rPr lang="en-US" sz="1100">
                <a:latin typeface="Arial"/>
                <a:ea typeface="Arial"/>
                <a:cs typeface="Arial"/>
                <a:sym typeface="Arial"/>
              </a:rPr>
              <a:t>When a part needs to be special-ordered for maintenance purposes.</a:t>
            </a:r>
            <a:endParaRPr sz="1100">
              <a:latin typeface="Arial"/>
              <a:ea typeface="Arial"/>
              <a:cs typeface="Arial"/>
              <a:sym typeface="Arial"/>
            </a:endParaRPr>
          </a:p>
          <a:p>
            <a:pPr indent="63500" lvl="0" marL="0" marR="0" rtl="0" algn="l">
              <a:lnSpc>
                <a:spcPct val="100000"/>
              </a:lnSpc>
              <a:spcBef>
                <a:spcPts val="49"/>
              </a:spcBef>
              <a:spcAft>
                <a:spcPts val="0"/>
              </a:spcAft>
              <a:buSzPts val="1000"/>
              <a:buFont typeface="Noto Sans Symbols"/>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100">
                <a:latin typeface="Arial"/>
                <a:ea typeface="Arial"/>
                <a:cs typeface="Arial"/>
                <a:sym typeface="Arial"/>
              </a:rPr>
              <a:t>How to Fill Out a Parts Requisition Form</a:t>
            </a:r>
            <a:endParaRPr sz="1100">
              <a:latin typeface="Arial"/>
              <a:ea typeface="Arial"/>
              <a:cs typeface="Arial"/>
              <a:sym typeface="Arial"/>
            </a:endParaRPr>
          </a:p>
          <a:p>
            <a:pPr indent="0" lvl="0" marL="0" marR="0" rtl="0" algn="l">
              <a:lnSpc>
                <a:spcPct val="100000"/>
              </a:lnSpc>
              <a:spcBef>
                <a:spcPts val="30"/>
              </a:spcBef>
              <a:spcAft>
                <a:spcPts val="0"/>
              </a:spcAft>
              <a:buNone/>
            </a:pPr>
            <a:r>
              <a:t/>
            </a:r>
            <a:endParaRPr sz="1100">
              <a:latin typeface="Times New Roman"/>
              <a:ea typeface="Times New Roman"/>
              <a:cs typeface="Times New Roman"/>
              <a:sym typeface="Times New Roman"/>
            </a:endParaRPr>
          </a:p>
          <a:p>
            <a:pPr indent="-227965" lvl="1" marL="697865" marR="160020" rtl="0" algn="l">
              <a:lnSpc>
                <a:spcPct val="115454"/>
              </a:lnSpc>
              <a:spcBef>
                <a:spcPts val="0"/>
              </a:spcBef>
              <a:spcAft>
                <a:spcPts val="0"/>
              </a:spcAft>
              <a:buSzPts val="1100"/>
              <a:buFont typeface="Arial"/>
              <a:buAutoNum type="arabicPeriod"/>
            </a:pPr>
            <a:r>
              <a:rPr b="0" i="0" lang="en-US" sz="1100" u="none" cap="none" strike="noStrike">
                <a:latin typeface="Arial"/>
                <a:ea typeface="Arial"/>
                <a:cs typeface="Arial"/>
                <a:sym typeface="Arial"/>
              </a:rPr>
              <a:t>Confirm accuracy of part number. If you have an alternate number available, make note of that as well.</a:t>
            </a:r>
            <a:endParaRPr b="0" i="0" sz="1100" u="none" cap="none" strike="noStrike">
              <a:latin typeface="Arial"/>
              <a:ea typeface="Arial"/>
              <a:cs typeface="Arial"/>
              <a:sym typeface="Arial"/>
            </a:endParaRPr>
          </a:p>
          <a:p>
            <a:pPr indent="-227965" lvl="1" marL="697865" marR="0" rtl="0" algn="l">
              <a:lnSpc>
                <a:spcPct val="109090"/>
              </a:lnSpc>
              <a:spcBef>
                <a:spcPts val="0"/>
              </a:spcBef>
              <a:spcAft>
                <a:spcPts val="0"/>
              </a:spcAft>
              <a:buSzPts val="1100"/>
              <a:buFont typeface="Arial"/>
              <a:buAutoNum type="arabicPeriod"/>
            </a:pPr>
            <a:r>
              <a:rPr b="0" i="0" lang="en-US" sz="1100" u="none" cap="none" strike="noStrike">
                <a:latin typeface="Arial"/>
                <a:ea typeface="Arial"/>
                <a:cs typeface="Arial"/>
                <a:sym typeface="Arial"/>
              </a:rPr>
              <a:t>Use manufacturer nomenclature to describe part, whenever possible.</a:t>
            </a:r>
            <a:endParaRPr b="0" i="0" sz="1100" u="none" cap="none" strike="noStrike">
              <a:latin typeface="Arial"/>
              <a:ea typeface="Arial"/>
              <a:cs typeface="Arial"/>
              <a:sym typeface="Arial"/>
            </a:endParaRPr>
          </a:p>
          <a:p>
            <a:pPr indent="-227965" lvl="1" marL="697865" marR="0" rtl="0" algn="l">
              <a:lnSpc>
                <a:spcPct val="115000"/>
              </a:lnSpc>
              <a:spcBef>
                <a:spcPts val="0"/>
              </a:spcBef>
              <a:spcAft>
                <a:spcPts val="0"/>
              </a:spcAft>
              <a:buSzPts val="1100"/>
              <a:buFont typeface="Arial"/>
              <a:buAutoNum type="arabicPeriod"/>
            </a:pPr>
            <a:r>
              <a:rPr b="0" i="0" lang="en-US" sz="1100" u="none" cap="none" strike="noStrike">
                <a:latin typeface="Arial"/>
                <a:ea typeface="Arial"/>
                <a:cs typeface="Arial"/>
                <a:sym typeface="Arial"/>
              </a:rPr>
              <a:t>Note the tail number for which this part is being ordered, if applicable.</a:t>
            </a:r>
            <a:endParaRPr b="0" i="0" sz="1100" u="none" cap="none" strike="noStrike">
              <a:latin typeface="Arial"/>
              <a:ea typeface="Arial"/>
              <a:cs typeface="Arial"/>
              <a:sym typeface="Arial"/>
            </a:endParaRPr>
          </a:p>
          <a:p>
            <a:pPr indent="-227965" lvl="1" marL="697865" marR="136525" rtl="0" algn="l">
              <a:lnSpc>
                <a:spcPct val="115454"/>
              </a:lnSpc>
              <a:spcBef>
                <a:spcPts val="50"/>
              </a:spcBef>
              <a:spcAft>
                <a:spcPts val="0"/>
              </a:spcAft>
              <a:buSzPts val="1100"/>
              <a:buFont typeface="Arial"/>
              <a:buAutoNum type="arabicPeriod"/>
            </a:pPr>
            <a:r>
              <a:rPr b="0" i="0" lang="en-US" sz="1100" u="none" cap="none" strike="noStrike">
                <a:latin typeface="Arial"/>
                <a:ea typeface="Arial"/>
                <a:cs typeface="Arial"/>
                <a:sym typeface="Arial"/>
              </a:rPr>
              <a:t>If ordering parts that will be split between a specific tail number and stock, enter them on separate lines.</a:t>
            </a:r>
            <a:endParaRPr b="0" i="0" sz="1100" u="none" cap="none" strike="noStrike">
              <a:latin typeface="Arial"/>
              <a:ea typeface="Arial"/>
              <a:cs typeface="Arial"/>
              <a:sym typeface="Arial"/>
            </a:endParaRPr>
          </a:p>
          <a:p>
            <a:pPr indent="-240665" lvl="1" marL="697865" marR="0" rtl="0" algn="l">
              <a:lnSpc>
                <a:spcPct val="108636"/>
              </a:lnSpc>
              <a:spcBef>
                <a:spcPts val="0"/>
              </a:spcBef>
              <a:spcAft>
                <a:spcPts val="0"/>
              </a:spcAft>
              <a:buSzPts val="1100"/>
              <a:buFont typeface="Arial"/>
              <a:buAutoNum type="arabicPeriod"/>
            </a:pPr>
            <a:r>
              <a:rPr b="0" i="0" lang="en-US" sz="1100" u="none" cap="none" strike="noStrike">
                <a:latin typeface="Arial"/>
                <a:ea typeface="Arial"/>
                <a:cs typeface="Arial"/>
                <a:sym typeface="Arial"/>
              </a:rPr>
              <a:t>When writing down the reason, try to be specific. For example, “worn beyond limits” is better than</a:t>
            </a:r>
            <a:endParaRPr b="0" i="0" sz="1100" u="none" cap="none" strike="noStrike">
              <a:latin typeface="Arial"/>
              <a:ea typeface="Arial"/>
              <a:cs typeface="Arial"/>
              <a:sym typeface="Arial"/>
            </a:endParaRPr>
          </a:p>
          <a:p>
            <a:pPr indent="0" lvl="0" marL="0" marR="4921885" rtl="0" algn="ctr">
              <a:lnSpc>
                <a:spcPct val="115000"/>
              </a:lnSpc>
              <a:spcBef>
                <a:spcPts val="0"/>
              </a:spcBef>
              <a:spcAft>
                <a:spcPts val="0"/>
              </a:spcAft>
              <a:buNone/>
            </a:pPr>
            <a:r>
              <a:rPr lang="en-US" sz="1100">
                <a:latin typeface="Arial"/>
                <a:ea typeface="Arial"/>
                <a:cs typeface="Arial"/>
                <a:sym typeface="Arial"/>
              </a:rPr>
              <a:t>“broken”.</a:t>
            </a:r>
            <a:endParaRPr sz="1100">
              <a:latin typeface="Arial"/>
              <a:ea typeface="Arial"/>
              <a:cs typeface="Arial"/>
              <a:sym typeface="Arial"/>
            </a:endParaRPr>
          </a:p>
          <a:p>
            <a:pPr indent="-240665" lvl="1" marL="697865" marR="0" rtl="0" algn="l">
              <a:lnSpc>
                <a:spcPct val="117727"/>
              </a:lnSpc>
              <a:spcBef>
                <a:spcPts val="0"/>
              </a:spcBef>
              <a:spcAft>
                <a:spcPts val="0"/>
              </a:spcAft>
              <a:buSzPts val="1100"/>
              <a:buFont typeface="Arial"/>
              <a:buAutoNum type="arabicPeriod" startAt="6"/>
            </a:pPr>
            <a:r>
              <a:rPr b="0" i="0" lang="en-US" sz="1100" u="none" cap="none" strike="noStrike">
                <a:latin typeface="Arial"/>
                <a:ea typeface="Arial"/>
                <a:cs typeface="Arial"/>
                <a:sym typeface="Arial"/>
              </a:rPr>
              <a:t>Select a priority!</a:t>
            </a:r>
            <a:endParaRPr b="0" i="0" sz="1100" u="none" cap="none" strike="noStrike">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0" name="Shape 780"/>
        <p:cNvGrpSpPr/>
        <p:nvPr/>
      </p:nvGrpSpPr>
      <p:grpSpPr>
        <a:xfrm>
          <a:off x="0" y="0"/>
          <a:ext cx="0" cy="0"/>
          <a:chOff x="0" y="0"/>
          <a:chExt cx="0" cy="0"/>
        </a:xfrm>
      </p:grpSpPr>
      <p:sp>
        <p:nvSpPr>
          <p:cNvPr id="781" name="Google Shape;781;p71"/>
          <p:cNvSpPr txBox="1"/>
          <p:nvPr/>
        </p:nvSpPr>
        <p:spPr>
          <a:xfrm>
            <a:off x="444500" y="531391"/>
            <a:ext cx="6876415" cy="6765290"/>
          </a:xfrm>
          <a:prstGeom prst="rect">
            <a:avLst/>
          </a:prstGeom>
          <a:noFill/>
          <a:ln>
            <a:noFill/>
          </a:ln>
        </p:spPr>
        <p:txBody>
          <a:bodyPr anchorCtr="0" anchor="t" bIns="0" lIns="0" spcFirstLastPara="1" rIns="0" wrap="square" tIns="0">
            <a:noAutofit/>
          </a:bodyPr>
          <a:lstStyle/>
          <a:p>
            <a:pPr indent="0" lvl="0" marL="0" marR="278130" rtl="0" algn="r">
              <a:lnSpc>
                <a:spcPct val="100000"/>
              </a:lnSpc>
              <a:spcBef>
                <a:spcPts val="0"/>
              </a:spcBef>
              <a:spcAft>
                <a:spcPts val="0"/>
              </a:spcAft>
              <a:buNone/>
            </a:pPr>
            <a:r>
              <a:rPr lang="en-US" sz="1400">
                <a:latin typeface="Courier New"/>
                <a:ea typeface="Courier New"/>
                <a:cs typeface="Courier New"/>
                <a:sym typeface="Courier New"/>
              </a:rPr>
              <a:t>F-3/R-0/09-1-15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21"/>
              </a:spcBef>
              <a:spcAft>
                <a:spcPts val="0"/>
              </a:spcAft>
              <a:buNone/>
            </a:pPr>
            <a:r>
              <a:t/>
            </a:r>
            <a:endParaRPr sz="11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100">
                <a:latin typeface="Arial"/>
                <a:ea typeface="Arial"/>
                <a:cs typeface="Arial"/>
                <a:sym typeface="Arial"/>
              </a:rPr>
              <a:t>Submission Procedures</a:t>
            </a:r>
            <a:endParaRPr sz="1100">
              <a:latin typeface="Arial"/>
              <a:ea typeface="Arial"/>
              <a:cs typeface="Arial"/>
              <a:sym typeface="Arial"/>
            </a:endParaRPr>
          </a:p>
          <a:p>
            <a:pPr indent="0" lvl="0" marL="0" marR="0" rtl="0" algn="l">
              <a:lnSpc>
                <a:spcPct val="100000"/>
              </a:lnSpc>
              <a:spcBef>
                <a:spcPts val="16"/>
              </a:spcBef>
              <a:spcAft>
                <a:spcPts val="0"/>
              </a:spcAft>
              <a:buNone/>
            </a:pPr>
            <a:r>
              <a:t/>
            </a:r>
            <a:endParaRPr sz="1050">
              <a:latin typeface="Times New Roman"/>
              <a:ea typeface="Times New Roman"/>
              <a:cs typeface="Times New Roman"/>
              <a:sym typeface="Times New Roman"/>
            </a:endParaRPr>
          </a:p>
          <a:p>
            <a:pPr indent="0" lvl="0" marL="469900" marR="0" rtl="0" algn="l">
              <a:lnSpc>
                <a:spcPct val="117272"/>
              </a:lnSpc>
              <a:spcBef>
                <a:spcPts val="0"/>
              </a:spcBef>
              <a:spcAft>
                <a:spcPts val="0"/>
              </a:spcAft>
              <a:buNone/>
            </a:pPr>
            <a:r>
              <a:rPr lang="en-US" sz="1100">
                <a:latin typeface="Arial"/>
                <a:ea typeface="Arial"/>
                <a:cs typeface="Arial"/>
                <a:sym typeface="Arial"/>
              </a:rPr>
              <a:t>Homer</a:t>
            </a:r>
            <a:endParaRPr sz="1100">
              <a:latin typeface="Arial"/>
              <a:ea typeface="Arial"/>
              <a:cs typeface="Arial"/>
              <a:sym typeface="Arial"/>
            </a:endParaRPr>
          </a:p>
          <a:p>
            <a:pPr indent="-286385" lvl="0" marL="756285" marR="278765" rtl="0" algn="l">
              <a:lnSpc>
                <a:spcPct val="95900"/>
              </a:lnSpc>
              <a:spcBef>
                <a:spcPts val="20"/>
              </a:spcBef>
              <a:spcAft>
                <a:spcPts val="0"/>
              </a:spcAft>
              <a:buSzPts val="1100"/>
              <a:buFont typeface="Arial"/>
              <a:buAutoNum type="arabicPeriod"/>
            </a:pPr>
            <a:r>
              <a:rPr lang="en-US" sz="1100">
                <a:latin typeface="Arial"/>
                <a:ea typeface="Arial"/>
                <a:cs typeface="Arial"/>
                <a:sym typeface="Arial"/>
              </a:rPr>
              <a:t>Once form is filled out, mechanic should hand-carry it to the Inventory Manager. In turn, the Inventory Manager will get with either the Director of Maintenance or Director of Operations for approval.</a:t>
            </a:r>
            <a:endParaRPr sz="1100">
              <a:latin typeface="Arial"/>
              <a:ea typeface="Arial"/>
              <a:cs typeface="Arial"/>
              <a:sym typeface="Arial"/>
            </a:endParaRPr>
          </a:p>
          <a:p>
            <a:pPr indent="-286385" lvl="0" marL="756285" marR="0" rtl="0" algn="l">
              <a:lnSpc>
                <a:spcPct val="115454"/>
              </a:lnSpc>
              <a:spcBef>
                <a:spcPts val="0"/>
              </a:spcBef>
              <a:spcAft>
                <a:spcPts val="0"/>
              </a:spcAft>
              <a:buSzPts val="1100"/>
              <a:buFont typeface="Arial"/>
              <a:buAutoNum type="arabicPeriod"/>
            </a:pPr>
            <a:r>
              <a:rPr lang="en-US" sz="1100">
                <a:latin typeface="Arial"/>
                <a:ea typeface="Arial"/>
                <a:cs typeface="Arial"/>
                <a:sym typeface="Arial"/>
              </a:rPr>
              <a:t>After parts request is approved the Inventory Manager will fill order.</a:t>
            </a:r>
            <a:endParaRPr sz="1100">
              <a:latin typeface="Arial"/>
              <a:ea typeface="Arial"/>
              <a:cs typeface="Arial"/>
              <a:sym typeface="Arial"/>
            </a:endParaRPr>
          </a:p>
          <a:p>
            <a:pPr indent="0" lvl="0" marL="0" marR="0" rtl="0" algn="l">
              <a:lnSpc>
                <a:spcPct val="100000"/>
              </a:lnSpc>
              <a:spcBef>
                <a:spcPts val="49"/>
              </a:spcBef>
              <a:spcAft>
                <a:spcPts val="0"/>
              </a:spcAft>
              <a:buNone/>
            </a:pPr>
            <a:r>
              <a:t/>
            </a:r>
            <a:endParaRPr sz="1000">
              <a:latin typeface="Times New Roman"/>
              <a:ea typeface="Times New Roman"/>
              <a:cs typeface="Times New Roman"/>
              <a:sym typeface="Times New Roman"/>
            </a:endParaRPr>
          </a:p>
          <a:p>
            <a:pPr indent="0" lvl="0" marL="469900" marR="0" rtl="0" algn="l">
              <a:lnSpc>
                <a:spcPct val="117727"/>
              </a:lnSpc>
              <a:spcBef>
                <a:spcPts val="0"/>
              </a:spcBef>
              <a:spcAft>
                <a:spcPts val="0"/>
              </a:spcAft>
              <a:buNone/>
            </a:pPr>
            <a:r>
              <a:rPr lang="en-US" sz="1100">
                <a:latin typeface="Arial"/>
                <a:ea typeface="Arial"/>
                <a:cs typeface="Arial"/>
                <a:sym typeface="Arial"/>
              </a:rPr>
              <a:t>Everywhere Else</a:t>
            </a:r>
            <a:endParaRPr sz="1100">
              <a:latin typeface="Arial"/>
              <a:ea typeface="Arial"/>
              <a:cs typeface="Arial"/>
              <a:sym typeface="Arial"/>
            </a:endParaRPr>
          </a:p>
          <a:p>
            <a:pPr indent="-286385" lvl="0" marL="756285" marR="121920" rtl="0" algn="l">
              <a:lnSpc>
                <a:spcPct val="96000"/>
              </a:lnSpc>
              <a:spcBef>
                <a:spcPts val="25"/>
              </a:spcBef>
              <a:spcAft>
                <a:spcPts val="0"/>
              </a:spcAft>
              <a:buSzPts val="1100"/>
              <a:buFont typeface="Arial"/>
              <a:buAutoNum type="arabicPeriod"/>
            </a:pPr>
            <a:r>
              <a:rPr lang="en-US" sz="1100">
                <a:latin typeface="Arial"/>
                <a:ea typeface="Arial"/>
                <a:cs typeface="Arial"/>
                <a:sym typeface="Arial"/>
              </a:rPr>
              <a:t>If Internet access is available, requesting mechanic may complete a fillable PDF version of the Parts Requisition Form and email it to </a:t>
            </a:r>
            <a:r>
              <a:rPr lang="en-US" sz="1100" u="sng">
                <a:solidFill>
                  <a:schemeClr val="hlink"/>
                </a:solidFill>
                <a:latin typeface="Arial"/>
                <a:ea typeface="Arial"/>
                <a:cs typeface="Arial"/>
                <a:sym typeface="Arial"/>
                <a:hlinkClick r:id="rId3"/>
              </a:rPr>
              <a:t>mhiparts@maritimehelicopters.com</a:t>
            </a:r>
            <a:r>
              <a:rPr lang="en-US" sz="1100">
                <a:latin typeface="Arial"/>
                <a:ea typeface="Arial"/>
                <a:cs typeface="Arial"/>
                <a:sym typeface="Arial"/>
              </a:rPr>
              <a:t>. This distribution email will automatically be sent to both the Director of Maintenance and Director of Operations.</a:t>
            </a:r>
            <a:endParaRPr sz="1100">
              <a:latin typeface="Arial"/>
              <a:ea typeface="Arial"/>
              <a:cs typeface="Arial"/>
              <a:sym typeface="Arial"/>
            </a:endParaRPr>
          </a:p>
          <a:p>
            <a:pPr indent="-286385" lvl="0" marL="756285" marR="0" rtl="0" algn="l">
              <a:lnSpc>
                <a:spcPct val="112272"/>
              </a:lnSpc>
              <a:spcBef>
                <a:spcPts val="0"/>
              </a:spcBef>
              <a:spcAft>
                <a:spcPts val="0"/>
              </a:spcAft>
              <a:buSzPts val="1100"/>
              <a:buFont typeface="Arial"/>
              <a:buAutoNum type="arabicPeriod"/>
            </a:pPr>
            <a:r>
              <a:rPr lang="en-US" sz="1100">
                <a:latin typeface="Arial"/>
                <a:ea typeface="Arial"/>
                <a:cs typeface="Arial"/>
                <a:sym typeface="Arial"/>
              </a:rPr>
              <a:t>If Internet is unavailable, requesting mechanic should call the Homer office and place their Parts</a:t>
            </a:r>
            <a:endParaRPr sz="1100">
              <a:latin typeface="Arial"/>
              <a:ea typeface="Arial"/>
              <a:cs typeface="Arial"/>
              <a:sym typeface="Arial"/>
            </a:endParaRPr>
          </a:p>
          <a:p>
            <a:pPr indent="-6984" lvl="0" marL="756285" marR="573405" rtl="0" algn="l">
              <a:lnSpc>
                <a:spcPct val="114545"/>
              </a:lnSpc>
              <a:spcBef>
                <a:spcPts val="65"/>
              </a:spcBef>
              <a:spcAft>
                <a:spcPts val="0"/>
              </a:spcAft>
              <a:buNone/>
            </a:pPr>
            <a:r>
              <a:rPr lang="en-US" sz="1100">
                <a:latin typeface="Arial"/>
                <a:ea typeface="Arial"/>
                <a:cs typeface="Arial"/>
                <a:sym typeface="Arial"/>
              </a:rPr>
              <a:t>Request over the phone with the Inventory Manager who will then complete a paper Parts Requisition Form.</a:t>
            </a:r>
            <a:endParaRPr sz="1100">
              <a:latin typeface="Arial"/>
              <a:ea typeface="Arial"/>
              <a:cs typeface="Arial"/>
              <a:sym typeface="Arial"/>
            </a:endParaRPr>
          </a:p>
          <a:p>
            <a:pPr indent="0" lvl="0" marL="0" marR="0" rtl="0" algn="l">
              <a:lnSpc>
                <a:spcPct val="100000"/>
              </a:lnSpc>
              <a:spcBef>
                <a:spcPts val="21"/>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Fairbanks Ordering Procedures</a:t>
            </a:r>
            <a:endParaRPr sz="1050">
              <a:latin typeface="Arial"/>
              <a:ea typeface="Arial"/>
              <a:cs typeface="Arial"/>
              <a:sym typeface="Arial"/>
            </a:endParaRPr>
          </a:p>
          <a:p>
            <a:pPr indent="0" lvl="0" marL="0" marR="0" rtl="0" algn="l">
              <a:lnSpc>
                <a:spcPct val="100000"/>
              </a:lnSpc>
              <a:spcBef>
                <a:spcPts val="48"/>
              </a:spcBef>
              <a:spcAft>
                <a:spcPts val="0"/>
              </a:spcAft>
              <a:buNone/>
            </a:pPr>
            <a:r>
              <a:t/>
            </a:r>
            <a:endParaRPr sz="1100">
              <a:latin typeface="Times New Roman"/>
              <a:ea typeface="Times New Roman"/>
              <a:cs typeface="Times New Roman"/>
              <a:sym typeface="Times New Roman"/>
            </a:endParaRPr>
          </a:p>
          <a:p>
            <a:pPr indent="-228600" lvl="0" marL="469900" marR="405130" rtl="0" algn="l">
              <a:lnSpc>
                <a:spcPct val="114285"/>
              </a:lnSpc>
              <a:spcBef>
                <a:spcPts val="0"/>
              </a:spcBef>
              <a:spcAft>
                <a:spcPts val="0"/>
              </a:spcAft>
              <a:buSzPts val="1050"/>
              <a:buFont typeface="Noto Sans Symbols"/>
              <a:buAutoNum type="arabicPeriod"/>
            </a:pPr>
            <a:r>
              <a:rPr lang="en-US" sz="1050">
                <a:latin typeface="Arial"/>
                <a:ea typeface="Arial"/>
                <a:cs typeface="Arial"/>
                <a:sym typeface="Arial"/>
              </a:rPr>
              <a:t>A Parts Requisition Form must have been created and submitted to the Fairbanks Maintenance Lead, Director of Maintenance or Director of Operations for approval.</a:t>
            </a:r>
            <a:endParaRPr sz="1050">
              <a:latin typeface="Arial"/>
              <a:ea typeface="Arial"/>
              <a:cs typeface="Arial"/>
              <a:sym typeface="Arial"/>
            </a:endParaRPr>
          </a:p>
          <a:p>
            <a:pPr indent="-228600" lvl="0" marL="469900" marR="0" rtl="0" algn="l">
              <a:lnSpc>
                <a:spcPct val="119523"/>
              </a:lnSpc>
              <a:spcBef>
                <a:spcPts val="0"/>
              </a:spcBef>
              <a:spcAft>
                <a:spcPts val="0"/>
              </a:spcAft>
              <a:buSzPts val="1050"/>
              <a:buFont typeface="Noto Sans Symbols"/>
              <a:buAutoNum type="arabicPeriod"/>
            </a:pPr>
            <a:r>
              <a:rPr lang="en-US" sz="1050">
                <a:latin typeface="Arial"/>
                <a:ea typeface="Arial"/>
                <a:cs typeface="Arial"/>
                <a:sym typeface="Arial"/>
              </a:rPr>
              <a:t>After approval, the Fairbanks Inventory Manager may begin searching for the required part(s).</a:t>
            </a:r>
            <a:endParaRPr sz="1050">
              <a:latin typeface="Arial"/>
              <a:ea typeface="Arial"/>
              <a:cs typeface="Arial"/>
              <a:sym typeface="Arial"/>
            </a:endParaRPr>
          </a:p>
          <a:p>
            <a:pPr indent="-228600" lvl="0" marL="469900" marR="5080" rtl="0" algn="l">
              <a:lnSpc>
                <a:spcPct val="95700"/>
              </a:lnSpc>
              <a:spcBef>
                <a:spcPts val="75"/>
              </a:spcBef>
              <a:spcAft>
                <a:spcPts val="0"/>
              </a:spcAft>
              <a:buSzPts val="1050"/>
              <a:buFont typeface="Noto Sans Symbols"/>
              <a:buAutoNum type="arabicPeriod"/>
            </a:pPr>
            <a:r>
              <a:rPr lang="en-US" sz="1050">
                <a:latin typeface="Arial"/>
                <a:ea typeface="Arial"/>
                <a:cs typeface="Arial"/>
                <a:sym typeface="Arial"/>
              </a:rPr>
              <a:t>Once the part(s) have been found and vendors have provided quotes, those quotes must also be submitted to the Fairbanks Maintenance Lead (orders under $1000) or Director of Operations (orders over $1000) for a second approval.</a:t>
            </a:r>
            <a:endParaRPr sz="1050">
              <a:latin typeface="Arial"/>
              <a:ea typeface="Arial"/>
              <a:cs typeface="Arial"/>
              <a:sym typeface="Arial"/>
            </a:endParaRPr>
          </a:p>
          <a:p>
            <a:pPr indent="-228600" lvl="0" marL="469900" marR="231775" rtl="0" algn="l">
              <a:lnSpc>
                <a:spcPct val="115238"/>
              </a:lnSpc>
              <a:spcBef>
                <a:spcPts val="95"/>
              </a:spcBef>
              <a:spcAft>
                <a:spcPts val="0"/>
              </a:spcAft>
              <a:buSzPts val="1050"/>
              <a:buFont typeface="Noto Sans Symbols"/>
              <a:buAutoNum type="arabicPeriod"/>
            </a:pPr>
            <a:r>
              <a:rPr lang="en-US" sz="1050">
                <a:latin typeface="Arial"/>
                <a:ea typeface="Arial"/>
                <a:cs typeface="Arial"/>
                <a:sym typeface="Arial"/>
              </a:rPr>
              <a:t>After the quote is approved, the Fairbanks Inventory Manager will generate  a Purchase Order (PO). The Fairbanks Inventory Manager must give this PO number to the vendor when ordering their parts.</a:t>
            </a:r>
            <a:endParaRPr sz="1050">
              <a:latin typeface="Arial"/>
              <a:ea typeface="Arial"/>
              <a:cs typeface="Arial"/>
              <a:sym typeface="Arial"/>
            </a:endParaRPr>
          </a:p>
          <a:p>
            <a:pPr indent="-228600" lvl="0" marL="469900" marR="287655" rtl="0" algn="l">
              <a:lnSpc>
                <a:spcPct val="115238"/>
              </a:lnSpc>
              <a:spcBef>
                <a:spcPts val="60"/>
              </a:spcBef>
              <a:spcAft>
                <a:spcPts val="0"/>
              </a:spcAft>
              <a:buSzPts val="1050"/>
              <a:buFont typeface="Noto Sans Symbols"/>
              <a:buAutoNum type="arabicPeriod"/>
            </a:pPr>
            <a:r>
              <a:rPr lang="en-US" sz="1050">
                <a:latin typeface="Arial"/>
                <a:ea typeface="Arial"/>
                <a:cs typeface="Arial"/>
                <a:sym typeface="Arial"/>
              </a:rPr>
              <a:t>Packing lists and other paperwork not related to serviceability must be mailed to Homer every Friday for processing.</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4"/>
              </a:spcBef>
              <a:spcAft>
                <a:spcPts val="0"/>
              </a:spcAft>
              <a:buNone/>
            </a:pPr>
            <a:r>
              <a:t/>
            </a:r>
            <a:endParaRPr sz="11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100" u="sng">
                <a:latin typeface="Arial"/>
                <a:ea typeface="Arial"/>
                <a:cs typeface="Arial"/>
                <a:sym typeface="Arial"/>
              </a:rPr>
              <a:t>Purchasing Policy</a:t>
            </a:r>
            <a:endParaRPr sz="1100">
              <a:latin typeface="Arial"/>
              <a:ea typeface="Arial"/>
              <a:cs typeface="Arial"/>
              <a:sym typeface="Arial"/>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12700" marR="175260" rtl="0" algn="l">
              <a:lnSpc>
                <a:spcPct val="95900"/>
              </a:lnSpc>
              <a:spcBef>
                <a:spcPts val="0"/>
              </a:spcBef>
              <a:spcAft>
                <a:spcPts val="0"/>
              </a:spcAft>
              <a:buNone/>
            </a:pPr>
            <a:r>
              <a:rPr lang="en-US" sz="1100">
                <a:latin typeface="Arial"/>
                <a:ea typeface="Arial"/>
                <a:cs typeface="Arial"/>
                <a:sym typeface="Arial"/>
              </a:rPr>
              <a:t>These procedures assume that a mechanic has already followed the proper procedure for submitting a parts request outlined previously. If the parts request is for Homer, Kenai, Kodiak, or Akutan-based aircraft or inventories, the part will be located and ordered by the Homer Inventory Manager.</a:t>
            </a:r>
            <a:endParaRPr sz="1100">
              <a:latin typeface="Arial"/>
              <a:ea typeface="Arial"/>
              <a:cs typeface="Arial"/>
              <a:sym typeface="Arial"/>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12700" marR="194310" rtl="0" algn="l">
              <a:lnSpc>
                <a:spcPct val="95900"/>
              </a:lnSpc>
              <a:spcBef>
                <a:spcPts val="0"/>
              </a:spcBef>
              <a:spcAft>
                <a:spcPts val="0"/>
              </a:spcAft>
              <a:buNone/>
            </a:pPr>
            <a:r>
              <a:rPr lang="en-US" sz="1100">
                <a:latin typeface="Arial"/>
                <a:ea typeface="Arial"/>
                <a:cs typeface="Arial"/>
                <a:sym typeface="Arial"/>
              </a:rPr>
              <a:t>If the parts request is for Fairbanks or any one of the Alyeska Pump Stations, the part will be located and ordered by the Fairbanks Inventory Manager.  Packing lists and other paperwork not related to serviceability must be mailed to Homer every Friday for processing.</a:t>
            </a:r>
            <a:endParaRPr sz="1100">
              <a:latin typeface="Arial"/>
              <a:ea typeface="Arial"/>
              <a:cs typeface="Arial"/>
              <a:sym typeface="Arial"/>
            </a:endParaRPr>
          </a:p>
        </p:txBody>
      </p:sp>
      <p:sp>
        <p:nvSpPr>
          <p:cNvPr id="782" name="Google Shape;782;p71"/>
          <p:cNvSpPr/>
          <p:nvPr/>
        </p:nvSpPr>
        <p:spPr>
          <a:xfrm>
            <a:off x="873761" y="7475856"/>
            <a:ext cx="5941058" cy="2218053"/>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6" name="Shape 786"/>
        <p:cNvGrpSpPr/>
        <p:nvPr/>
      </p:nvGrpSpPr>
      <p:grpSpPr>
        <a:xfrm>
          <a:off x="0" y="0"/>
          <a:ext cx="0" cy="0"/>
          <a:chOff x="0" y="0"/>
          <a:chExt cx="0" cy="0"/>
        </a:xfrm>
      </p:grpSpPr>
      <p:sp>
        <p:nvSpPr>
          <p:cNvPr id="787" name="Google Shape;787;p72"/>
          <p:cNvSpPr txBox="1"/>
          <p:nvPr/>
        </p:nvSpPr>
        <p:spPr>
          <a:xfrm>
            <a:off x="444365" y="531391"/>
            <a:ext cx="6886575" cy="5930900"/>
          </a:xfrm>
          <a:prstGeom prst="rect">
            <a:avLst/>
          </a:prstGeom>
          <a:noFill/>
          <a:ln>
            <a:noFill/>
          </a:ln>
        </p:spPr>
        <p:txBody>
          <a:bodyPr anchorCtr="0" anchor="t" bIns="0" lIns="0" spcFirstLastPara="1" rIns="0" wrap="square" tIns="0">
            <a:noAutofit/>
          </a:bodyPr>
          <a:lstStyle/>
          <a:p>
            <a:pPr indent="0" lvl="0" marL="0" marR="288290" rtl="0" algn="r">
              <a:lnSpc>
                <a:spcPct val="100000"/>
              </a:lnSpc>
              <a:spcBef>
                <a:spcPts val="0"/>
              </a:spcBef>
              <a:spcAft>
                <a:spcPts val="0"/>
              </a:spcAft>
              <a:buNone/>
            </a:pPr>
            <a:r>
              <a:rPr lang="en-US" sz="1400">
                <a:latin typeface="Courier New"/>
                <a:ea typeface="Courier New"/>
                <a:cs typeface="Courier New"/>
                <a:sym typeface="Courier New"/>
              </a:rPr>
              <a:t>F-4/R-0/09-1-15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28"/>
              </a:spcBef>
              <a:spcAft>
                <a:spcPts val="0"/>
              </a:spcAft>
              <a:buNone/>
            </a:pPr>
            <a:r>
              <a:t/>
            </a:r>
            <a:endParaRPr sz="11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100" u="sng">
                <a:latin typeface="Arial"/>
                <a:ea typeface="Arial"/>
                <a:cs typeface="Arial"/>
                <a:sym typeface="Arial"/>
              </a:rPr>
              <a:t>PRECISION MEASURING AND TEST EQUIPMENT</a:t>
            </a:r>
            <a:endParaRPr sz="1100">
              <a:latin typeface="Arial"/>
              <a:ea typeface="Arial"/>
              <a:cs typeface="Arial"/>
              <a:sym typeface="Arial"/>
            </a:endParaRPr>
          </a:p>
          <a:p>
            <a:pPr indent="0" lvl="0" marL="0" marR="0" rtl="0" algn="l">
              <a:lnSpc>
                <a:spcPct val="100000"/>
              </a:lnSpc>
              <a:spcBef>
                <a:spcPts val="19"/>
              </a:spcBef>
              <a:spcAft>
                <a:spcPts val="0"/>
              </a:spcAft>
              <a:buNone/>
            </a:pPr>
            <a:r>
              <a:t/>
            </a:r>
            <a:endParaRPr sz="110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Test and measurement equipment is checked for accuracy at periodic intervals established by usage, purpose, and stability of the equipment or the manufacturer’s requirements. The Chief Inspector maintains calibration data about</a:t>
            </a:r>
            <a:endParaRPr sz="1050">
              <a:latin typeface="Arial"/>
              <a:ea typeface="Arial"/>
              <a:cs typeface="Arial"/>
              <a:sym typeface="Arial"/>
            </a:endParaRPr>
          </a:p>
          <a:p>
            <a:pPr indent="0" lvl="0" marL="12700" marR="6985" rtl="0" algn="just">
              <a:lnSpc>
                <a:spcPct val="114285"/>
              </a:lnSpc>
              <a:spcBef>
                <a:spcPts val="10"/>
              </a:spcBef>
              <a:spcAft>
                <a:spcPts val="0"/>
              </a:spcAft>
              <a:buNone/>
            </a:pPr>
            <a:r>
              <a:rPr lang="en-US" sz="1050">
                <a:latin typeface="Arial"/>
                <a:ea typeface="Arial"/>
                <a:cs typeface="Arial"/>
                <a:sym typeface="Arial"/>
              </a:rPr>
              <a:t>m. equipment. The individual technician’s personal test and measurement equipment has the same accuracy check requirements as Maritime Helicopters equipment.</a:t>
            </a:r>
            <a:endParaRPr sz="1050">
              <a:latin typeface="Arial"/>
              <a:ea typeface="Arial"/>
              <a:cs typeface="Arial"/>
              <a:sym typeface="Arial"/>
            </a:endParaRPr>
          </a:p>
          <a:p>
            <a:pPr indent="0" lvl="0" marL="0" marR="0" rtl="0" algn="l">
              <a:lnSpc>
                <a:spcPct val="100000"/>
              </a:lnSpc>
              <a:spcBef>
                <a:spcPts val="38"/>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The  Inspection  Department  shall  maintain  information  about  Maritime  Helicopters  and  personal  test  equipment. Leased  or  rented  equipment  shall  be  inspected  by  the  Parts  Manager  upon  receipt  for  shipping  damage, completeness, and current calibration if required.</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The Chief Inspector shall ensure test and calibration verification of precision measurement equipment is performed within periods designated by the manufacturer or industry standards. The Chief Inspector shall inspect Reports of Calibration provided by the calibration facility to ensure traceability, accuracy, and acceptability.</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12700" lvl="0" marL="12700" marR="5080" rtl="0" algn="just">
              <a:lnSpc>
                <a:spcPct val="115238"/>
              </a:lnSpc>
              <a:spcBef>
                <a:spcPts val="0"/>
              </a:spcBef>
              <a:spcAft>
                <a:spcPts val="0"/>
              </a:spcAft>
              <a:buNone/>
            </a:pPr>
            <a:r>
              <a:rPr lang="en-US" sz="1050">
                <a:latin typeface="Arial"/>
                <a:ea typeface="Arial"/>
                <a:cs typeface="Arial"/>
                <a:sym typeface="Arial"/>
              </a:rPr>
              <a:t>Maritime Helicopters and the technician’s personal equipment that can be checked by Maritime Helicopters Part 145 Repair Station shall be sent to the appropriate shop (Avionics for electrical and Overhaul for mechanical) with the calibration verification sheet maintained by the Inspection Department.</a:t>
            </a:r>
            <a:endParaRPr sz="1050">
              <a:latin typeface="Arial"/>
              <a:ea typeface="Arial"/>
              <a:cs typeface="Arial"/>
              <a:sym typeface="Arial"/>
            </a:endParaRPr>
          </a:p>
          <a:p>
            <a:pPr indent="0" lvl="0" marL="0" marR="0" rtl="0" algn="l">
              <a:lnSpc>
                <a:spcPct val="100000"/>
              </a:lnSpc>
              <a:spcBef>
                <a:spcPts val="52"/>
              </a:spcBef>
              <a:spcAft>
                <a:spcPts val="0"/>
              </a:spcAft>
              <a:buNone/>
            </a:pPr>
            <a:r>
              <a:t/>
            </a:r>
            <a:endParaRPr sz="1000">
              <a:latin typeface="Times New Roman"/>
              <a:ea typeface="Times New Roman"/>
              <a:cs typeface="Times New Roman"/>
              <a:sym typeface="Times New Roman"/>
            </a:endParaRPr>
          </a:p>
          <a:p>
            <a:pPr indent="0" lvl="0" marL="12700" marR="5715" rtl="0" algn="just">
              <a:lnSpc>
                <a:spcPct val="115238"/>
              </a:lnSpc>
              <a:spcBef>
                <a:spcPts val="0"/>
              </a:spcBef>
              <a:spcAft>
                <a:spcPts val="0"/>
              </a:spcAft>
              <a:buNone/>
            </a:pPr>
            <a:r>
              <a:rPr lang="en-US" sz="1050">
                <a:latin typeface="Arial"/>
                <a:ea typeface="Arial"/>
                <a:cs typeface="Arial"/>
                <a:sym typeface="Arial"/>
              </a:rPr>
              <a:t>On equipment for which Maritime Helicopters does not have the capability to inspect, the inspection and calibration verification will be performed by an authorized inspection facility or the equipment manufacturer.</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4285"/>
              </a:lnSpc>
              <a:spcBef>
                <a:spcPts val="0"/>
              </a:spcBef>
              <a:spcAft>
                <a:spcPts val="0"/>
              </a:spcAft>
              <a:buNone/>
            </a:pPr>
            <a:r>
              <a:rPr lang="en-US" sz="1050">
                <a:latin typeface="Arial"/>
                <a:ea typeface="Arial"/>
                <a:cs typeface="Arial"/>
                <a:sym typeface="Arial"/>
              </a:rPr>
              <a:t>If calibration is out of tolerance or cannot be verified, the equipment will be removed from service until repaired or replaced.</a:t>
            </a:r>
            <a:endParaRPr sz="1050">
              <a:latin typeface="Arial"/>
              <a:ea typeface="Arial"/>
              <a:cs typeface="Arial"/>
              <a:sym typeface="Arial"/>
            </a:endParaRPr>
          </a:p>
          <a:p>
            <a:pPr indent="0" lvl="0" marL="0" marR="0" rtl="0" algn="l">
              <a:lnSpc>
                <a:spcPct val="100000"/>
              </a:lnSpc>
              <a:spcBef>
                <a:spcPts val="38"/>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Equipment not checked for accuracy shall be labeled “Accuracy Unverified”. The equipment shall not be used to determine the airworthiness of aircraft or aircraft components. Seldom used equipment or equipment which requires calibration prior to use shall be labeled “CBU”. This equipment shall not be used to determine the airworthiness of aircraft  or  aircraft  components  until  calibrated.  The  Chief  Inspector  shall  maintain  a  calibration  record  on  “CBU” items.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115238"/>
              </a:lnSpc>
              <a:spcBef>
                <a:spcPts val="0"/>
              </a:spcBef>
              <a:spcAft>
                <a:spcPts val="0"/>
              </a:spcAft>
              <a:buNone/>
            </a:pPr>
            <a:r>
              <a:rPr lang="en-US" sz="1050">
                <a:latin typeface="Arial"/>
                <a:ea typeface="Arial"/>
                <a:cs typeface="Arial"/>
                <a:sym typeface="Arial"/>
              </a:rPr>
              <a:t>Maintenance technicians are responsible for informing the Chief Inspector when they acquire new personal test or measurement equipment which requires calibration verification. The Chief Inspector will enter the equipment into the measuring and test equipment listing and, if necessary, route it to the proper shop for initial calibration verification.</a:t>
            </a:r>
            <a:endParaRPr sz="1050">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791" name="Shape 791"/>
        <p:cNvGrpSpPr/>
        <p:nvPr/>
      </p:nvGrpSpPr>
      <p:grpSpPr>
        <a:xfrm>
          <a:off x="0" y="0"/>
          <a:ext cx="0" cy="0"/>
          <a:chOff x="0" y="0"/>
          <a:chExt cx="0" cy="0"/>
        </a:xfrm>
      </p:grpSpPr>
      <p:sp>
        <p:nvSpPr>
          <p:cNvPr id="792" name="Google Shape;792;p73"/>
          <p:cNvSpPr txBox="1"/>
          <p:nvPr/>
        </p:nvSpPr>
        <p:spPr>
          <a:xfrm>
            <a:off x="444500" y="531391"/>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793" name="Google Shape;793;p73"/>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94" name="Google Shape;794;p73"/>
          <p:cNvSpPr txBox="1"/>
          <p:nvPr/>
        </p:nvSpPr>
        <p:spPr>
          <a:xfrm>
            <a:off x="2037079" y="3339265"/>
            <a:ext cx="3695700" cy="2540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800" u="sng">
                <a:latin typeface="Arial"/>
                <a:ea typeface="Arial"/>
                <a:cs typeface="Arial"/>
                <a:sym typeface="Arial"/>
              </a:rPr>
              <a:t>SECTION G – SAFETY PROGRAM</a:t>
            </a:r>
            <a:endParaRPr sz="1800">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8" name="Shape 798"/>
        <p:cNvGrpSpPr/>
        <p:nvPr/>
      </p:nvGrpSpPr>
      <p:grpSpPr>
        <a:xfrm>
          <a:off x="0" y="0"/>
          <a:ext cx="0" cy="0"/>
          <a:chOff x="0" y="0"/>
          <a:chExt cx="0" cy="0"/>
        </a:xfrm>
      </p:grpSpPr>
      <p:sp>
        <p:nvSpPr>
          <p:cNvPr id="799" name="Google Shape;799;p74"/>
          <p:cNvSpPr txBox="1"/>
          <p:nvPr/>
        </p:nvSpPr>
        <p:spPr>
          <a:xfrm>
            <a:off x="444365" y="531391"/>
            <a:ext cx="6886575" cy="8119109"/>
          </a:xfrm>
          <a:prstGeom prst="rect">
            <a:avLst/>
          </a:prstGeom>
          <a:noFill/>
          <a:ln>
            <a:noFill/>
          </a:ln>
        </p:spPr>
        <p:txBody>
          <a:bodyPr anchorCtr="0" anchor="t" bIns="0" lIns="0" spcFirstLastPara="1" rIns="0" wrap="square" tIns="0">
            <a:noAutofit/>
          </a:bodyPr>
          <a:lstStyle/>
          <a:p>
            <a:pPr indent="0" lvl="0" marL="0" marR="288290" rtl="0" algn="r">
              <a:lnSpc>
                <a:spcPct val="100000"/>
              </a:lnSpc>
              <a:spcBef>
                <a:spcPts val="0"/>
              </a:spcBef>
              <a:spcAft>
                <a:spcPts val="0"/>
              </a:spcAft>
              <a:buNone/>
            </a:pPr>
            <a:r>
              <a:rPr lang="en-US" sz="1400">
                <a:latin typeface="Courier New"/>
                <a:ea typeface="Courier New"/>
                <a:cs typeface="Courier New"/>
                <a:sym typeface="Courier New"/>
              </a:rPr>
              <a:t>H-2/R-0/09-1-15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SAFETY PHILOSOPHY</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Maritime  Helicopters  is  committed  to  the  attainment  of  the  highest  level  of  safety  in  the  accomplishment  of  our corporate mission. It is our goal to provide a safe and healthy working environment for all of our team members and, in doing so, to support state and federal laws regarding safety. Our intention in making this strong commitment is to eliminate injuries to our employees and accidental damage to equipment and/or property. It will be understood that team members of all levels of the company will be safety committee members.</a:t>
            </a:r>
            <a:endParaRPr sz="1050">
              <a:latin typeface="Arial"/>
              <a:ea typeface="Arial"/>
              <a:cs typeface="Arial"/>
              <a:sym typeface="Arial"/>
            </a:endParaRPr>
          </a:p>
          <a:p>
            <a:pPr indent="0" lvl="0" marL="0" marR="0" rtl="0" algn="l">
              <a:lnSpc>
                <a:spcPct val="100000"/>
              </a:lnSpc>
              <a:spcBef>
                <a:spcPts val="56"/>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700"/>
              </a:lnSpc>
              <a:spcBef>
                <a:spcPts val="0"/>
              </a:spcBef>
              <a:spcAft>
                <a:spcPts val="0"/>
              </a:spcAft>
              <a:buNone/>
            </a:pPr>
            <a:r>
              <a:rPr lang="en-US" sz="1050">
                <a:latin typeface="Arial"/>
                <a:ea typeface="Arial"/>
                <a:cs typeface="Arial"/>
                <a:sym typeface="Arial"/>
              </a:rPr>
              <a:t>The  scope  of  the  Maritime  Helicopters’  safety program  includes  all aspects of  company practice;  in flight,  in  the performance of maintenance; on the ramps; on the helipads; in our offices and fire prevention in every environment in which we work.</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0" lvl="0" marL="12700" marR="5715" rtl="0" algn="just">
              <a:lnSpc>
                <a:spcPct val="95700"/>
              </a:lnSpc>
              <a:spcBef>
                <a:spcPts val="0"/>
              </a:spcBef>
              <a:spcAft>
                <a:spcPts val="0"/>
              </a:spcAft>
              <a:buNone/>
            </a:pPr>
            <a:r>
              <a:rPr lang="en-US" sz="1050">
                <a:latin typeface="Arial"/>
                <a:ea typeface="Arial"/>
                <a:cs typeface="Arial"/>
                <a:sym typeface="Arial"/>
              </a:rPr>
              <a:t>Responsibility for implementing the safety program rests with the Maritime Helicopters Safety Officer, Officers, base and  aviation  safety  managers,  managers  and  supervisors  at  every  level.  That  responsibility  brings  with  it  the obligation and authority to actively promote the safety program company-wide.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PROGRAM ELEMENTS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l">
              <a:lnSpc>
                <a:spcPct val="115238"/>
              </a:lnSpc>
              <a:spcBef>
                <a:spcPts val="0"/>
              </a:spcBef>
              <a:spcAft>
                <a:spcPts val="0"/>
              </a:spcAft>
              <a:buNone/>
            </a:pPr>
            <a:r>
              <a:rPr lang="en-US" sz="1050">
                <a:latin typeface="Arial"/>
                <a:ea typeface="Arial"/>
                <a:cs typeface="Arial"/>
                <a:sym typeface="Arial"/>
              </a:rPr>
              <a:t>The following elements comprise the core elements of the Maritime Helicopters’ Safety Program. Programs will be added, deleted or changed to meet current organization and operational mission requirements.</a:t>
            </a:r>
            <a:endParaRPr sz="1050">
              <a:latin typeface="Arial"/>
              <a:ea typeface="Arial"/>
              <a:cs typeface="Arial"/>
              <a:sym typeface="Arial"/>
            </a:endParaRPr>
          </a:p>
          <a:p>
            <a:pPr indent="0" lvl="0" marL="0" marR="0" rtl="0" algn="l">
              <a:lnSpc>
                <a:spcPct val="100000"/>
              </a:lnSpc>
              <a:spcBef>
                <a:spcPts val="42"/>
              </a:spcBef>
              <a:spcAft>
                <a:spcPts val="0"/>
              </a:spcAft>
              <a:buNone/>
            </a:pPr>
            <a:r>
              <a:t/>
            </a:r>
            <a:endParaRPr sz="1000">
              <a:latin typeface="Times New Roman"/>
              <a:ea typeface="Times New Roman"/>
              <a:cs typeface="Times New Roman"/>
              <a:sym typeface="Times New Roman"/>
            </a:endParaRPr>
          </a:p>
          <a:p>
            <a:pPr indent="-228600" lvl="0" marL="469900" marR="0" rtl="0" algn="l">
              <a:lnSpc>
                <a:spcPct val="100000"/>
              </a:lnSpc>
              <a:spcBef>
                <a:spcPts val="0"/>
              </a:spcBef>
              <a:spcAft>
                <a:spcPts val="0"/>
              </a:spcAft>
              <a:buSzPts val="1050"/>
              <a:buFont typeface="Noto Sans Symbols"/>
              <a:buChar char="∙"/>
            </a:pPr>
            <a:r>
              <a:rPr lang="en-US" sz="1050">
                <a:latin typeface="Arial"/>
                <a:ea typeface="Arial"/>
                <a:cs typeface="Arial"/>
                <a:sym typeface="Arial"/>
              </a:rPr>
              <a:t>Management-leadership commitment.</a:t>
            </a:r>
            <a:endParaRPr sz="1050">
              <a:latin typeface="Arial"/>
              <a:ea typeface="Arial"/>
              <a:cs typeface="Arial"/>
              <a:sym typeface="Arial"/>
            </a:endParaRPr>
          </a:p>
          <a:p>
            <a:pPr indent="-228600" lvl="0" marL="469900" marR="0" rtl="0" algn="l">
              <a:lnSpc>
                <a:spcPct val="100000"/>
              </a:lnSpc>
              <a:spcBef>
                <a:spcPts val="25"/>
              </a:spcBef>
              <a:spcAft>
                <a:spcPts val="0"/>
              </a:spcAft>
              <a:buSzPts val="1050"/>
              <a:buFont typeface="Noto Sans Symbols"/>
              <a:buChar char="∙"/>
            </a:pPr>
            <a:r>
              <a:rPr lang="en-US" sz="1050">
                <a:latin typeface="Arial"/>
                <a:ea typeface="Arial"/>
                <a:cs typeface="Arial"/>
                <a:sym typeface="Arial"/>
              </a:rPr>
              <a:t>Continual Improvement through Training, Review, and Management of Change</a:t>
            </a:r>
            <a:endParaRPr sz="1050">
              <a:latin typeface="Arial"/>
              <a:ea typeface="Arial"/>
              <a:cs typeface="Arial"/>
              <a:sym typeface="Arial"/>
            </a:endParaRPr>
          </a:p>
          <a:p>
            <a:pPr indent="-228600" lvl="0" marL="469900" marR="0" rtl="0" algn="l">
              <a:lnSpc>
                <a:spcPct val="100000"/>
              </a:lnSpc>
              <a:spcBef>
                <a:spcPts val="10"/>
              </a:spcBef>
              <a:spcAft>
                <a:spcPts val="0"/>
              </a:spcAft>
              <a:buSzPts val="1050"/>
              <a:buFont typeface="Noto Sans Symbols"/>
              <a:buChar char="∙"/>
            </a:pPr>
            <a:r>
              <a:rPr lang="en-US" sz="1050">
                <a:latin typeface="Arial"/>
                <a:ea typeface="Arial"/>
                <a:cs typeface="Arial"/>
                <a:sym typeface="Arial"/>
              </a:rPr>
              <a:t>Maritime Helicopters’ Safety Management System Manual</a:t>
            </a:r>
            <a:endParaRPr sz="1050">
              <a:latin typeface="Arial"/>
              <a:ea typeface="Arial"/>
              <a:cs typeface="Arial"/>
              <a:sym typeface="Arial"/>
            </a:endParaRPr>
          </a:p>
          <a:p>
            <a:pPr indent="-228600" lvl="0" marL="469900" marR="0" rtl="0" algn="l">
              <a:lnSpc>
                <a:spcPct val="100000"/>
              </a:lnSpc>
              <a:spcBef>
                <a:spcPts val="25"/>
              </a:spcBef>
              <a:spcAft>
                <a:spcPts val="0"/>
              </a:spcAft>
              <a:buSzPts val="1050"/>
              <a:buFont typeface="Noto Sans Symbols"/>
              <a:buChar char="∙"/>
            </a:pPr>
            <a:r>
              <a:rPr lang="en-US" sz="1050">
                <a:latin typeface="Arial"/>
                <a:ea typeface="Arial"/>
                <a:cs typeface="Arial"/>
                <a:sym typeface="Arial"/>
              </a:rPr>
              <a:t>Emergency Response Manual and ERP Planning</a:t>
            </a:r>
            <a:endParaRPr sz="1050">
              <a:latin typeface="Arial"/>
              <a:ea typeface="Arial"/>
              <a:cs typeface="Arial"/>
              <a:sym typeface="Arial"/>
            </a:endParaRPr>
          </a:p>
          <a:p>
            <a:pPr indent="-228600" lvl="0" marL="469900" marR="0" rtl="0" algn="l">
              <a:lnSpc>
                <a:spcPct val="100000"/>
              </a:lnSpc>
              <a:spcBef>
                <a:spcPts val="10"/>
              </a:spcBef>
              <a:spcAft>
                <a:spcPts val="0"/>
              </a:spcAft>
              <a:buSzPts val="1050"/>
              <a:buFont typeface="Noto Sans Symbols"/>
              <a:buChar char="∙"/>
            </a:pPr>
            <a:r>
              <a:rPr lang="en-US" sz="1050">
                <a:latin typeface="Arial"/>
                <a:ea typeface="Arial"/>
                <a:cs typeface="Arial"/>
                <a:sym typeface="Arial"/>
              </a:rPr>
              <a:t>Risk Management System (Hazard Identification, Reporting, Evaluation and Control)</a:t>
            </a:r>
            <a:endParaRPr sz="1050">
              <a:latin typeface="Arial"/>
              <a:ea typeface="Arial"/>
              <a:cs typeface="Arial"/>
              <a:sym typeface="Arial"/>
            </a:endParaRPr>
          </a:p>
          <a:p>
            <a:pPr indent="-228600" lvl="0" marL="469900" marR="0" rtl="0" algn="l">
              <a:lnSpc>
                <a:spcPct val="100000"/>
              </a:lnSpc>
              <a:spcBef>
                <a:spcPts val="25"/>
              </a:spcBef>
              <a:spcAft>
                <a:spcPts val="0"/>
              </a:spcAft>
              <a:buSzPts val="1050"/>
              <a:buFont typeface="Noto Sans Symbols"/>
              <a:buChar char="∙"/>
            </a:pPr>
            <a:r>
              <a:rPr lang="en-US" sz="1050">
                <a:latin typeface="Arial"/>
                <a:ea typeface="Arial"/>
                <a:cs typeface="Arial"/>
                <a:sym typeface="Arial"/>
              </a:rPr>
              <a:t>Health, Safety, &amp; Environmental Manuals and Injury Reporting</a:t>
            </a:r>
            <a:endParaRPr sz="1050">
              <a:latin typeface="Arial"/>
              <a:ea typeface="Arial"/>
              <a:cs typeface="Arial"/>
              <a:sym typeface="Arial"/>
            </a:endParaRPr>
          </a:p>
          <a:p>
            <a:pPr indent="-241934" lvl="0" marL="470534" marR="0" rtl="0" algn="l">
              <a:lnSpc>
                <a:spcPct val="100000"/>
              </a:lnSpc>
              <a:spcBef>
                <a:spcPts val="10"/>
              </a:spcBef>
              <a:spcAft>
                <a:spcPts val="0"/>
              </a:spcAft>
              <a:buSzPts val="1050"/>
              <a:buFont typeface="Noto Sans Symbols"/>
              <a:buChar char="∙"/>
            </a:pPr>
            <a:r>
              <a:rPr lang="en-US" sz="1050">
                <a:latin typeface="Arial"/>
                <a:ea typeface="Arial"/>
                <a:cs typeface="Arial"/>
                <a:sym typeface="Arial"/>
              </a:rPr>
              <a:t>Quality and Safety Audits through the Internal Evaluation Manual/Checklists</a:t>
            </a:r>
            <a:endParaRPr sz="1050">
              <a:latin typeface="Arial"/>
              <a:ea typeface="Arial"/>
              <a:cs typeface="Arial"/>
              <a:sym typeface="Arial"/>
            </a:endParaRPr>
          </a:p>
          <a:p>
            <a:pPr indent="-229234" lvl="0" marL="470534" marR="0" rtl="0" algn="l">
              <a:lnSpc>
                <a:spcPct val="100000"/>
              </a:lnSpc>
              <a:spcBef>
                <a:spcPts val="25"/>
              </a:spcBef>
              <a:spcAft>
                <a:spcPts val="0"/>
              </a:spcAft>
              <a:buSzPts val="1050"/>
              <a:buFont typeface="Noto Sans Symbols"/>
              <a:buChar char="∙"/>
            </a:pPr>
            <a:r>
              <a:rPr lang="en-US" sz="1050">
                <a:latin typeface="Arial"/>
                <a:ea typeface="Arial"/>
                <a:cs typeface="Arial"/>
                <a:sym typeface="Arial"/>
              </a:rPr>
              <a:t>Accident and Incident Reporting and Investigation with Root Cause and Trend Analysis</a:t>
            </a:r>
            <a:endParaRPr sz="1050">
              <a:latin typeface="Arial"/>
              <a:ea typeface="Arial"/>
              <a:cs typeface="Arial"/>
              <a:sym typeface="Arial"/>
            </a:endParaRPr>
          </a:p>
          <a:p>
            <a:pPr indent="-229234" lvl="0" marL="470534" marR="0" rtl="0" algn="l">
              <a:lnSpc>
                <a:spcPct val="100000"/>
              </a:lnSpc>
              <a:spcBef>
                <a:spcPts val="10"/>
              </a:spcBef>
              <a:spcAft>
                <a:spcPts val="0"/>
              </a:spcAft>
              <a:buSzPts val="1050"/>
              <a:buFont typeface="Noto Sans Symbols"/>
              <a:buChar char="∙"/>
            </a:pPr>
            <a:r>
              <a:rPr lang="en-US" sz="1050">
                <a:latin typeface="Arial"/>
                <a:ea typeface="Arial"/>
                <a:cs typeface="Arial"/>
                <a:sym typeface="Arial"/>
              </a:rPr>
              <a:t>Safety Communication and Awareness</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
              </a:spcBef>
              <a:spcAft>
                <a:spcPts val="0"/>
              </a:spcAft>
              <a:buNone/>
            </a:pPr>
            <a:r>
              <a:t/>
            </a:r>
            <a:endParaRPr sz="10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NON-PUNITIVE INVESTIGATION POLICY</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108585" rtl="0" algn="l">
              <a:lnSpc>
                <a:spcPct val="95800"/>
              </a:lnSpc>
              <a:spcBef>
                <a:spcPts val="0"/>
              </a:spcBef>
              <a:spcAft>
                <a:spcPts val="0"/>
              </a:spcAft>
              <a:buNone/>
            </a:pPr>
            <a:r>
              <a:rPr lang="en-US" sz="1050">
                <a:latin typeface="Arial"/>
                <a:ea typeface="Arial"/>
                <a:cs typeface="Arial"/>
                <a:sym typeface="Arial"/>
              </a:rPr>
              <a:t>Maritime Helicopters strongly desires to learn from all incidents, occurrences and errors made, in order to improve our systems and enhance safety. To promote and encourage the uninhibited open and honest sharing of information, all personnel are advised that no disciplinary action will be taken against any person who makes an unintentional error, even if that error results in an incident or other occurrence. Even at-risk errors (negligence) will be treated as a learning opportunity, both for the individual who made the error and the company. Only exceptional cases involving recklessness will result in a disciplinary outcome.</a:t>
            </a:r>
            <a:endParaRPr sz="1050">
              <a:latin typeface="Arial"/>
              <a:ea typeface="Arial"/>
              <a:cs typeface="Arial"/>
              <a:sym typeface="Arial"/>
            </a:endParaRPr>
          </a:p>
          <a:p>
            <a:pPr indent="0" lvl="0" marL="0" marR="0" rtl="0" algn="l">
              <a:lnSpc>
                <a:spcPct val="100000"/>
              </a:lnSpc>
              <a:spcBef>
                <a:spcPts val="10"/>
              </a:spcBef>
              <a:spcAft>
                <a:spcPts val="0"/>
              </a:spcAft>
              <a:buNone/>
            </a:pPr>
            <a:r>
              <a:t/>
            </a:r>
            <a:endParaRPr sz="1050">
              <a:latin typeface="Times New Roman"/>
              <a:ea typeface="Times New Roman"/>
              <a:cs typeface="Times New Roman"/>
              <a:sym typeface="Times New Roman"/>
            </a:endParaRPr>
          </a:p>
          <a:p>
            <a:pPr indent="0" lvl="0" marL="12700" marR="6350" rtl="0" algn="l">
              <a:lnSpc>
                <a:spcPct val="95800"/>
              </a:lnSpc>
              <a:spcBef>
                <a:spcPts val="0"/>
              </a:spcBef>
              <a:spcAft>
                <a:spcPts val="0"/>
              </a:spcAft>
              <a:buNone/>
            </a:pPr>
            <a:r>
              <a:rPr lang="en-US" sz="1050">
                <a:latin typeface="Arial"/>
                <a:ea typeface="Arial"/>
                <a:cs typeface="Arial"/>
                <a:sym typeface="Arial"/>
              </a:rPr>
              <a:t>All personnel are therefore encouraged to participate openly and honestly in the investigation process, without the need to protect or “cover” for a co-worker who has made an error. If such an error involves a violation of regulations, MH management will make every effort to protect all employees involved from certificate action and civil penalties by assisting employees with ASRS reporting, and by developing voluntary disclosures to Civil Aviation Authorities that emphasize organizational deficiencies rather than blaming an employee. This course of action protects both the company and the individuals involved in the violation.</a:t>
            </a:r>
            <a:endParaRPr sz="1050">
              <a:latin typeface="Arial"/>
              <a:ea typeface="Arial"/>
              <a:cs typeface="Arial"/>
              <a:sym typeface="Arial"/>
            </a:endParaRPr>
          </a:p>
          <a:p>
            <a:pPr indent="0" lvl="0" marL="12700" marR="0" rtl="0" algn="just">
              <a:lnSpc>
                <a:spcPct val="111904"/>
              </a:lnSpc>
              <a:spcBef>
                <a:spcPts val="0"/>
              </a:spcBef>
              <a:spcAft>
                <a:spcPts val="0"/>
              </a:spcAft>
              <a:buNone/>
            </a:pPr>
            <a:r>
              <a:rPr lang="en-US" sz="1050">
                <a:latin typeface="Arial"/>
                <a:ea typeface="Arial"/>
                <a:cs typeface="Arial"/>
                <a:sym typeface="Arial"/>
              </a:rPr>
              <a:t>NOTE:</a:t>
            </a:r>
            <a:endParaRPr sz="1050">
              <a:latin typeface="Arial"/>
              <a:ea typeface="Arial"/>
              <a:cs typeface="Arial"/>
              <a:sym typeface="Arial"/>
            </a:endParaRPr>
          </a:p>
          <a:p>
            <a:pPr indent="0" lvl="0" marL="12700" marR="453390" rtl="0" algn="l">
              <a:lnSpc>
                <a:spcPct val="115238"/>
              </a:lnSpc>
              <a:spcBef>
                <a:spcPts val="55"/>
              </a:spcBef>
              <a:spcAft>
                <a:spcPts val="0"/>
              </a:spcAft>
              <a:buNone/>
            </a:pPr>
            <a:r>
              <a:rPr lang="en-US" sz="1050">
                <a:latin typeface="Arial"/>
                <a:ea typeface="Arial"/>
                <a:cs typeface="Arial"/>
                <a:sym typeface="Arial"/>
              </a:rPr>
              <a:t>This policy will not apply to those personnel who have behaved in a “reckless” or illegal manner, or who have committed a series of human errors that indicate a general lack of care and professionalism.</a:t>
            </a:r>
            <a:endParaRPr sz="1050">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3" name="Shape 803"/>
        <p:cNvGrpSpPr/>
        <p:nvPr/>
      </p:nvGrpSpPr>
      <p:grpSpPr>
        <a:xfrm>
          <a:off x="0" y="0"/>
          <a:ext cx="0" cy="0"/>
          <a:chOff x="0" y="0"/>
          <a:chExt cx="0" cy="0"/>
        </a:xfrm>
      </p:grpSpPr>
      <p:sp>
        <p:nvSpPr>
          <p:cNvPr id="804" name="Google Shape;804;p75"/>
          <p:cNvSpPr txBox="1"/>
          <p:nvPr/>
        </p:nvSpPr>
        <p:spPr>
          <a:xfrm>
            <a:off x="443829" y="531391"/>
            <a:ext cx="6887845" cy="8307705"/>
          </a:xfrm>
          <a:prstGeom prst="rect">
            <a:avLst/>
          </a:prstGeom>
          <a:noFill/>
          <a:ln>
            <a:noFill/>
          </a:ln>
        </p:spPr>
        <p:txBody>
          <a:bodyPr anchorCtr="0" anchor="t" bIns="0" lIns="0" spcFirstLastPara="1" rIns="0" wrap="square" tIns="0">
            <a:noAutofit/>
          </a:bodyPr>
          <a:lstStyle/>
          <a:p>
            <a:pPr indent="0" lvl="0" marL="0" marR="288925" rtl="0" algn="r">
              <a:lnSpc>
                <a:spcPct val="100000"/>
              </a:lnSpc>
              <a:spcBef>
                <a:spcPts val="0"/>
              </a:spcBef>
              <a:spcAft>
                <a:spcPts val="0"/>
              </a:spcAft>
              <a:buNone/>
            </a:pPr>
            <a:r>
              <a:rPr lang="en-US" sz="1400">
                <a:latin typeface="Courier New"/>
                <a:ea typeface="Courier New"/>
                <a:cs typeface="Courier New"/>
                <a:sym typeface="Courier New"/>
              </a:rPr>
              <a:t>H-3/R-0/09-1-15</a:t>
            </a:r>
            <a:endParaRPr sz="1400">
              <a:latin typeface="Courier New"/>
              <a:ea typeface="Courier New"/>
              <a:cs typeface="Courier New"/>
              <a:sym typeface="Courier New"/>
            </a:endParaRPr>
          </a:p>
          <a:p>
            <a:pPr indent="-634" lvl="0" marL="13334"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ctr">
              <a:lnSpc>
                <a:spcPct val="117619"/>
              </a:lnSpc>
              <a:spcBef>
                <a:spcPts val="0"/>
              </a:spcBef>
              <a:spcAft>
                <a:spcPts val="0"/>
              </a:spcAft>
              <a:buNone/>
            </a:pPr>
            <a:r>
              <a:rPr b="1" lang="en-US" sz="1050" u="sng">
                <a:latin typeface="Arial"/>
                <a:ea typeface="Arial"/>
                <a:cs typeface="Arial"/>
                <a:sym typeface="Arial"/>
              </a:rPr>
              <a:t>VEHICLE SAFETY</a:t>
            </a:r>
            <a:endParaRPr sz="1050">
              <a:latin typeface="Arial"/>
              <a:ea typeface="Arial"/>
              <a:cs typeface="Arial"/>
              <a:sym typeface="Arial"/>
            </a:endParaRPr>
          </a:p>
          <a:p>
            <a:pPr indent="-634" lvl="0" marL="13334" marR="0" rtl="0" algn="l">
              <a:lnSpc>
                <a:spcPct val="117619"/>
              </a:lnSpc>
              <a:spcBef>
                <a:spcPts val="0"/>
              </a:spcBef>
              <a:spcAft>
                <a:spcPts val="0"/>
              </a:spcAft>
              <a:buNone/>
            </a:pPr>
            <a:r>
              <a:rPr lang="en-US" sz="1050" u="sng">
                <a:latin typeface="Arial"/>
                <a:ea typeface="Arial"/>
                <a:cs typeface="Arial"/>
                <a:sym typeface="Arial"/>
              </a:rPr>
              <a:t>Policy and Procedures</a:t>
            </a:r>
            <a:endParaRPr sz="1050">
              <a:latin typeface="Arial"/>
              <a:ea typeface="Arial"/>
              <a:cs typeface="Arial"/>
              <a:sym typeface="Arial"/>
            </a:endParaRPr>
          </a:p>
          <a:p>
            <a:pPr indent="0" lvl="0" marL="0" marR="0" rtl="0" algn="l">
              <a:lnSpc>
                <a:spcPct val="100000"/>
              </a:lnSpc>
              <a:spcBef>
                <a:spcPts val="55"/>
              </a:spcBef>
              <a:spcAft>
                <a:spcPts val="0"/>
              </a:spcAft>
              <a:buNone/>
            </a:pPr>
            <a:r>
              <a:t/>
            </a:r>
            <a:endParaRPr sz="1000">
              <a:latin typeface="Times New Roman"/>
              <a:ea typeface="Times New Roman"/>
              <a:cs typeface="Times New Roman"/>
              <a:sym typeface="Times New Roman"/>
            </a:endParaRPr>
          </a:p>
          <a:p>
            <a:pPr indent="-634" lvl="0" marL="13334" marR="5715" rtl="0" algn="just">
              <a:lnSpc>
                <a:spcPct val="95700"/>
              </a:lnSpc>
              <a:spcBef>
                <a:spcPts val="0"/>
              </a:spcBef>
              <a:spcAft>
                <a:spcPts val="0"/>
              </a:spcAft>
              <a:buNone/>
            </a:pPr>
            <a:r>
              <a:rPr lang="en-US" sz="1050">
                <a:latin typeface="Arial"/>
                <a:ea typeface="Arial"/>
                <a:cs typeface="Arial"/>
                <a:sym typeface="Arial"/>
              </a:rPr>
              <a:t>The safety and well-being of Maritime employees our customers is of critical importance to our company. We have a responsibility to protect ourselves, and our customers on the road as well as in the air. Employees that are required to drive on company business will consistently apply the following procedures and checklists.</a:t>
            </a:r>
            <a:endParaRPr sz="1050">
              <a:latin typeface="Arial"/>
              <a:ea typeface="Arial"/>
              <a:cs typeface="Arial"/>
              <a:sym typeface="Arial"/>
            </a:endParaRPr>
          </a:p>
          <a:p>
            <a:pPr indent="0" lvl="0" marL="0" marR="0" rtl="0" algn="l">
              <a:lnSpc>
                <a:spcPct val="100000"/>
              </a:lnSpc>
              <a:spcBef>
                <a:spcPts val="40"/>
              </a:spcBef>
              <a:spcAft>
                <a:spcPts val="0"/>
              </a:spcAft>
              <a:buNone/>
            </a:pPr>
            <a:r>
              <a:t/>
            </a:r>
            <a:endParaRPr sz="1050">
              <a:latin typeface="Times New Roman"/>
              <a:ea typeface="Times New Roman"/>
              <a:cs typeface="Times New Roman"/>
              <a:sym typeface="Times New Roman"/>
            </a:endParaRPr>
          </a:p>
          <a:p>
            <a:pPr indent="-228600" lvl="0" marL="241300" marR="0" rtl="0" algn="l">
              <a:lnSpc>
                <a:spcPct val="100000"/>
              </a:lnSpc>
              <a:spcBef>
                <a:spcPts val="0"/>
              </a:spcBef>
              <a:spcAft>
                <a:spcPts val="0"/>
              </a:spcAft>
              <a:buSzPts val="1050"/>
              <a:buFont typeface="Arial"/>
              <a:buChar char="•"/>
            </a:pPr>
            <a:r>
              <a:rPr lang="en-US" sz="1050">
                <a:latin typeface="Arial"/>
                <a:ea typeface="Arial"/>
                <a:cs typeface="Arial"/>
                <a:sym typeface="Arial"/>
              </a:rPr>
              <a:t>All employees who drive company vehicles will maintain a current, valid driver’s license.</a:t>
            </a:r>
            <a:endParaRPr sz="1050">
              <a:latin typeface="Arial"/>
              <a:ea typeface="Arial"/>
              <a:cs typeface="Arial"/>
              <a:sym typeface="Arial"/>
            </a:endParaRPr>
          </a:p>
          <a:p>
            <a:pPr indent="-228600" lvl="0" marL="241300" marR="5715" rtl="0" algn="l">
              <a:lnSpc>
                <a:spcPct val="102800"/>
              </a:lnSpc>
              <a:spcBef>
                <a:spcPts val="0"/>
              </a:spcBef>
              <a:spcAft>
                <a:spcPts val="0"/>
              </a:spcAft>
              <a:buSzPts val="1050"/>
              <a:buFont typeface="Arial"/>
              <a:buChar char="•"/>
            </a:pPr>
            <a:r>
              <a:rPr lang="en-US" sz="1050">
                <a:latin typeface="Arial"/>
                <a:ea typeface="Arial"/>
                <a:cs typeface="Arial"/>
                <a:sym typeface="Arial"/>
              </a:rPr>
              <a:t>All employees are required to wear seatbelts at all times while in moving vehicles on company business whether they are the driver or a passenger.</a:t>
            </a:r>
            <a:endParaRPr sz="1050">
              <a:latin typeface="Arial"/>
              <a:ea typeface="Arial"/>
              <a:cs typeface="Arial"/>
              <a:sym typeface="Arial"/>
            </a:endParaRPr>
          </a:p>
          <a:p>
            <a:pPr indent="-228600" lvl="0" marL="241300" marR="5715" rtl="0" algn="l">
              <a:lnSpc>
                <a:spcPct val="102800"/>
              </a:lnSpc>
              <a:spcBef>
                <a:spcPts val="10"/>
              </a:spcBef>
              <a:spcAft>
                <a:spcPts val="0"/>
              </a:spcAft>
              <a:buSzPts val="1050"/>
              <a:buFont typeface="Arial"/>
              <a:buChar char="•"/>
            </a:pPr>
            <a:r>
              <a:rPr lang="en-US" sz="1050">
                <a:latin typeface="Arial"/>
                <a:ea typeface="Arial"/>
                <a:cs typeface="Arial"/>
                <a:sym typeface="Arial"/>
              </a:rPr>
              <a:t>The  use  of  handheld  cell  phones  for  talking  or  texting  while  behind  the  wheel  of  a  moving  vehicle  while  on company business is strictly prohibited.</a:t>
            </a:r>
            <a:endParaRPr sz="1050">
              <a:latin typeface="Arial"/>
              <a:ea typeface="Arial"/>
              <a:cs typeface="Arial"/>
              <a:sym typeface="Arial"/>
            </a:endParaRPr>
          </a:p>
          <a:p>
            <a:pPr indent="-228600" lvl="0" marL="241300" marR="0" rtl="0" algn="l">
              <a:lnSpc>
                <a:spcPct val="100000"/>
              </a:lnSpc>
              <a:spcBef>
                <a:spcPts val="35"/>
              </a:spcBef>
              <a:spcAft>
                <a:spcPts val="0"/>
              </a:spcAft>
              <a:buSzPts val="1050"/>
              <a:buFont typeface="Arial"/>
              <a:buChar char="•"/>
            </a:pPr>
            <a:r>
              <a:rPr lang="en-US" sz="1050">
                <a:latin typeface="Arial"/>
                <a:ea typeface="Arial"/>
                <a:cs typeface="Arial"/>
                <a:sym typeface="Arial"/>
              </a:rPr>
              <a:t>Other distracted driving activities are strongly discouraged.</a:t>
            </a:r>
            <a:endParaRPr sz="1050">
              <a:latin typeface="Arial"/>
              <a:ea typeface="Arial"/>
              <a:cs typeface="Arial"/>
              <a:sym typeface="Arial"/>
            </a:endParaRPr>
          </a:p>
          <a:p>
            <a:pPr indent="-228600" lvl="0" marL="241300" marR="5080" rtl="0" algn="l">
              <a:lnSpc>
                <a:spcPct val="102800"/>
              </a:lnSpc>
              <a:spcBef>
                <a:spcPts val="10"/>
              </a:spcBef>
              <a:spcAft>
                <a:spcPts val="0"/>
              </a:spcAft>
              <a:buSzPts val="1050"/>
              <a:buFont typeface="Arial"/>
              <a:buChar char="•"/>
            </a:pPr>
            <a:r>
              <a:rPr lang="en-US" sz="1050">
                <a:latin typeface="Arial"/>
                <a:ea typeface="Arial"/>
                <a:cs typeface="Arial"/>
                <a:sym typeface="Arial"/>
              </a:rPr>
              <a:t>Use  of  alcohol,  drugs,  or  any  substances,  including  certain  over-the-counter  cold  remedies  that  in  any  way impair driving ability are prohibited.</a:t>
            </a:r>
            <a:endParaRPr sz="1050">
              <a:latin typeface="Arial"/>
              <a:ea typeface="Arial"/>
              <a:cs typeface="Arial"/>
              <a:sym typeface="Arial"/>
            </a:endParaRPr>
          </a:p>
          <a:p>
            <a:pPr indent="-228600" lvl="0" marL="241300" marR="6350" rtl="0" algn="l">
              <a:lnSpc>
                <a:spcPct val="124761"/>
              </a:lnSpc>
              <a:spcBef>
                <a:spcPts val="35"/>
              </a:spcBef>
              <a:spcAft>
                <a:spcPts val="0"/>
              </a:spcAft>
              <a:buSzPts val="1050"/>
              <a:buFont typeface="Arial"/>
              <a:buChar char="•"/>
            </a:pPr>
            <a:r>
              <a:rPr lang="en-US" sz="1050">
                <a:latin typeface="Arial"/>
                <a:ea typeface="Arial"/>
                <a:cs typeface="Arial"/>
                <a:sym typeface="Arial"/>
              </a:rPr>
              <a:t>All employees are expected to follow all driving laws and safety rules such as adherence to posted speed limits and directional signs, use of turn signals and avoidance of confrontational or offensive behavior while driving.</a:t>
            </a:r>
            <a:endParaRPr sz="1050">
              <a:latin typeface="Arial"/>
              <a:ea typeface="Arial"/>
              <a:cs typeface="Arial"/>
              <a:sym typeface="Arial"/>
            </a:endParaRPr>
          </a:p>
          <a:p>
            <a:pPr indent="-228600" lvl="0" marL="241300" marR="0" rtl="0" algn="l">
              <a:lnSpc>
                <a:spcPct val="118571"/>
              </a:lnSpc>
              <a:spcBef>
                <a:spcPts val="0"/>
              </a:spcBef>
              <a:spcAft>
                <a:spcPts val="0"/>
              </a:spcAft>
              <a:buSzPts val="1050"/>
              <a:buFont typeface="Arial"/>
              <a:buChar char="•"/>
            </a:pPr>
            <a:r>
              <a:rPr lang="en-US" sz="1050">
                <a:latin typeface="Arial"/>
                <a:ea typeface="Arial"/>
                <a:cs typeface="Arial"/>
                <a:sym typeface="Arial"/>
              </a:rPr>
              <a:t>Employees and their passengers are prohibited from riding in any part of the vehicle not specifically intended for</a:t>
            </a:r>
            <a:endParaRPr sz="1050">
              <a:latin typeface="Arial"/>
              <a:ea typeface="Arial"/>
              <a:cs typeface="Arial"/>
              <a:sym typeface="Arial"/>
            </a:endParaRPr>
          </a:p>
          <a:p>
            <a:pPr indent="0" lvl="0" marL="241300" marR="0" rtl="0" algn="l">
              <a:lnSpc>
                <a:spcPct val="100000"/>
              </a:lnSpc>
              <a:spcBef>
                <a:spcPts val="35"/>
              </a:spcBef>
              <a:spcAft>
                <a:spcPts val="0"/>
              </a:spcAft>
              <a:buNone/>
            </a:pPr>
            <a:r>
              <a:rPr lang="en-US" sz="1050">
                <a:latin typeface="Arial"/>
                <a:ea typeface="Arial"/>
                <a:cs typeface="Arial"/>
                <a:sym typeface="Arial"/>
              </a:rPr>
              <a:t>passenger use.</a:t>
            </a:r>
            <a:endParaRPr sz="1050">
              <a:latin typeface="Arial"/>
              <a:ea typeface="Arial"/>
              <a:cs typeface="Arial"/>
              <a:sym typeface="Arial"/>
            </a:endParaRPr>
          </a:p>
          <a:p>
            <a:pPr indent="-228600" lvl="0" marL="241300" marR="5715" rtl="0" algn="l">
              <a:lnSpc>
                <a:spcPct val="102800"/>
              </a:lnSpc>
              <a:spcBef>
                <a:spcPts val="10"/>
              </a:spcBef>
              <a:spcAft>
                <a:spcPts val="0"/>
              </a:spcAft>
              <a:buSzPts val="1050"/>
              <a:buFont typeface="Arial"/>
              <a:buChar char="•"/>
            </a:pPr>
            <a:r>
              <a:rPr lang="en-US" sz="1050">
                <a:latin typeface="Arial"/>
                <a:ea typeface="Arial"/>
                <a:cs typeface="Arial"/>
                <a:sym typeface="Arial"/>
              </a:rPr>
              <a:t>All  driving  violations  and  parking  violations  will  be  promptly  reported  to  the  company  as  well  as  local  law enforcement as it applies</a:t>
            </a:r>
            <a:endParaRPr sz="1050">
              <a:latin typeface="Arial"/>
              <a:ea typeface="Arial"/>
              <a:cs typeface="Arial"/>
              <a:sym typeface="Arial"/>
            </a:endParaRPr>
          </a:p>
          <a:p>
            <a:pPr indent="-228600" lvl="0" marL="241300" marR="8890" rtl="0" algn="l">
              <a:lnSpc>
                <a:spcPct val="124761"/>
              </a:lnSpc>
              <a:spcBef>
                <a:spcPts val="35"/>
              </a:spcBef>
              <a:spcAft>
                <a:spcPts val="0"/>
              </a:spcAft>
              <a:buSzPts val="1050"/>
              <a:buFont typeface="Arial"/>
              <a:buChar char="•"/>
            </a:pPr>
            <a:r>
              <a:rPr lang="en-US" sz="1050">
                <a:latin typeface="Arial"/>
                <a:ea typeface="Arial"/>
                <a:cs typeface="Arial"/>
                <a:sym typeface="Arial"/>
              </a:rPr>
              <a:t>Employees who are driving within the Trans-Alaska-Pipeline-System (TAPS) will adhere to all rules set forth in posted and online Alyeska Pipeline Service Company driving procedures.</a:t>
            </a:r>
            <a:endParaRPr sz="1050">
              <a:latin typeface="Arial"/>
              <a:ea typeface="Arial"/>
              <a:cs typeface="Arial"/>
              <a:sym typeface="Arial"/>
            </a:endParaRPr>
          </a:p>
          <a:p>
            <a:pPr indent="-228600" lvl="0" marL="241300" marR="0" rtl="0" algn="l">
              <a:lnSpc>
                <a:spcPct val="118571"/>
              </a:lnSpc>
              <a:spcBef>
                <a:spcPts val="0"/>
              </a:spcBef>
              <a:spcAft>
                <a:spcPts val="0"/>
              </a:spcAft>
              <a:buSzPts val="1050"/>
              <a:buFont typeface="Arial"/>
              <a:buChar char="•"/>
            </a:pPr>
            <a:r>
              <a:rPr lang="en-US" sz="1050">
                <a:latin typeface="Arial"/>
                <a:ea typeface="Arial"/>
                <a:cs typeface="Arial"/>
                <a:sym typeface="Arial"/>
              </a:rPr>
              <a:t>Employees who are driving on company business beyond one hour (driving time) from their place of work will file</a:t>
            </a:r>
            <a:endParaRPr sz="1050">
              <a:latin typeface="Arial"/>
              <a:ea typeface="Arial"/>
              <a:cs typeface="Arial"/>
              <a:sym typeface="Arial"/>
            </a:endParaRPr>
          </a:p>
          <a:p>
            <a:pPr indent="0" lvl="0" marL="241300" marR="0" rtl="0" algn="l">
              <a:lnSpc>
                <a:spcPct val="100000"/>
              </a:lnSpc>
              <a:spcBef>
                <a:spcPts val="35"/>
              </a:spcBef>
              <a:spcAft>
                <a:spcPts val="0"/>
              </a:spcAft>
              <a:buNone/>
            </a:pPr>
            <a:r>
              <a:rPr lang="en-US" sz="1050">
                <a:latin typeface="Arial"/>
                <a:ea typeface="Arial"/>
                <a:cs typeface="Arial"/>
                <a:sym typeface="Arial"/>
              </a:rPr>
              <a:t>a verbal or written trip plan with their immediate supervisor.</a:t>
            </a:r>
            <a:endParaRPr sz="1050">
              <a:latin typeface="Arial"/>
              <a:ea typeface="Arial"/>
              <a:cs typeface="Arial"/>
              <a:sym typeface="Arial"/>
            </a:endParaRPr>
          </a:p>
          <a:p>
            <a:pPr indent="-228600" lvl="0" marL="241300" marR="6985" rtl="0" algn="l">
              <a:lnSpc>
                <a:spcPct val="102800"/>
              </a:lnSpc>
              <a:spcBef>
                <a:spcPts val="10"/>
              </a:spcBef>
              <a:spcAft>
                <a:spcPts val="0"/>
              </a:spcAft>
              <a:buSzPts val="1050"/>
              <a:buFont typeface="Arial"/>
              <a:buChar char="•"/>
            </a:pPr>
            <a:r>
              <a:rPr lang="en-US" sz="1050">
                <a:latin typeface="Arial"/>
                <a:ea typeface="Arial"/>
                <a:cs typeface="Arial"/>
                <a:sym typeface="Arial"/>
              </a:rPr>
              <a:t>Vehicle  Safety Checklists  included  in  this  section will  be  placed  in  all  company  vehicles  when  the vehicle  is placed in service and periodically reviewed. It should be review prior to all long distance driving within the state.</a:t>
            </a:r>
            <a:endParaRPr sz="1050">
              <a:latin typeface="Arial"/>
              <a:ea typeface="Arial"/>
              <a:cs typeface="Arial"/>
              <a:sym typeface="Arial"/>
            </a:endParaRPr>
          </a:p>
          <a:p>
            <a:pPr indent="-228600" lvl="0" marL="241300" marR="0" rtl="0" algn="l">
              <a:lnSpc>
                <a:spcPct val="100000"/>
              </a:lnSpc>
              <a:spcBef>
                <a:spcPts val="35"/>
              </a:spcBef>
              <a:spcAft>
                <a:spcPts val="0"/>
              </a:spcAft>
              <a:buSzPts val="1050"/>
              <a:buFont typeface="Arial"/>
              <a:buChar char="•"/>
            </a:pPr>
            <a:r>
              <a:rPr lang="en-US" sz="1050">
                <a:latin typeface="Arial"/>
                <a:ea typeface="Arial"/>
                <a:cs typeface="Arial"/>
                <a:sym typeface="Arial"/>
              </a:rPr>
              <a:t>Employees will strictly adhere to the Accident Reporting procedure contained in this section.</a:t>
            </a:r>
            <a:endParaRPr sz="1050">
              <a:latin typeface="Arial"/>
              <a:ea typeface="Arial"/>
              <a:cs typeface="Arial"/>
              <a:sym typeface="Arial"/>
            </a:endParaRPr>
          </a:p>
          <a:p>
            <a:pPr indent="-228600" lvl="0" marL="241300" marR="6985" rtl="0" algn="l">
              <a:lnSpc>
                <a:spcPct val="102800"/>
              </a:lnSpc>
              <a:spcBef>
                <a:spcPts val="10"/>
              </a:spcBef>
              <a:spcAft>
                <a:spcPts val="0"/>
              </a:spcAft>
              <a:buSzPts val="1050"/>
              <a:buFont typeface="Arial"/>
              <a:buChar char="•"/>
            </a:pPr>
            <a:r>
              <a:rPr lang="en-US" sz="1050">
                <a:latin typeface="Arial"/>
                <a:ea typeface="Arial"/>
                <a:cs typeface="Arial"/>
                <a:sym typeface="Arial"/>
              </a:rPr>
              <a:t>Employees  will  review  and  amend  RISK  ASSESSMENT  for  Alaska  Driving  as  necessary  before  all  distance driving within the state.</a:t>
            </a:r>
            <a:endParaRPr sz="1050">
              <a:latin typeface="Arial"/>
              <a:ea typeface="Arial"/>
              <a:cs typeface="Arial"/>
              <a:sym typeface="Arial"/>
            </a:endParaRPr>
          </a:p>
          <a:p>
            <a:pPr indent="63500" lvl="0" marL="0" marR="0" rtl="0" algn="l">
              <a:lnSpc>
                <a:spcPct val="100000"/>
              </a:lnSpc>
              <a:spcBef>
                <a:spcPts val="14"/>
              </a:spcBef>
              <a:spcAft>
                <a:spcPts val="0"/>
              </a:spcAft>
              <a:buSzPts val="1000"/>
              <a:buFont typeface="Arial"/>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Designated Company Drivers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6350" rtl="0" algn="l">
              <a:lnSpc>
                <a:spcPct val="115238"/>
              </a:lnSpc>
              <a:spcBef>
                <a:spcPts val="0"/>
              </a:spcBef>
              <a:spcAft>
                <a:spcPts val="0"/>
              </a:spcAft>
              <a:buNone/>
            </a:pPr>
            <a:r>
              <a:rPr lang="en-US" sz="1050">
                <a:latin typeface="Arial"/>
                <a:ea typeface="Arial"/>
                <a:cs typeface="Arial"/>
                <a:sym typeface="Arial"/>
              </a:rPr>
              <a:t>Individuals hired specifically as CDL drivers and personnel whose supervisor recommends training will undergo a Defensive Driving Course within thirty (30) days of his/her hire date.</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Traffic Violations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1743710" rtl="0" algn="l">
              <a:lnSpc>
                <a:spcPct val="115238"/>
              </a:lnSpc>
              <a:spcBef>
                <a:spcPts val="0"/>
              </a:spcBef>
              <a:spcAft>
                <a:spcPts val="0"/>
              </a:spcAft>
              <a:buNone/>
            </a:pPr>
            <a:r>
              <a:rPr lang="en-US" sz="1050">
                <a:latin typeface="Arial"/>
                <a:ea typeface="Arial"/>
                <a:cs typeface="Arial"/>
                <a:sym typeface="Arial"/>
              </a:rPr>
              <a:t>While driving a company vehicle, if an employee receives a traffic violation, they MUST report the violation to the Quality &amp; Safety Department.</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Accident Reporting Procedures</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715" rtl="0" algn="l">
              <a:lnSpc>
                <a:spcPct val="115238"/>
              </a:lnSpc>
              <a:spcBef>
                <a:spcPts val="0"/>
              </a:spcBef>
              <a:spcAft>
                <a:spcPts val="0"/>
              </a:spcAft>
              <a:buNone/>
            </a:pPr>
            <a:r>
              <a:rPr lang="en-US" sz="1050">
                <a:latin typeface="Arial"/>
                <a:ea typeface="Arial"/>
                <a:cs typeface="Arial"/>
                <a:sym typeface="Arial"/>
              </a:rPr>
              <a:t>In the event of an accident while driving a Company owned vehicle, there are issues each driver must be aware of, notifications he/she must make and several steps to follow as identified below:</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9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Issues Drivers Need To Know</a:t>
            </a:r>
            <a:r>
              <a:rPr lang="en-US" sz="1050">
                <a:latin typeface="Arial"/>
                <a:ea typeface="Arial"/>
                <a:cs typeface="Arial"/>
                <a:sym typeface="Arial"/>
              </a:rPr>
              <a:t>;</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228600" lvl="0" marL="241300" marR="0" rtl="0" algn="l">
              <a:lnSpc>
                <a:spcPct val="117619"/>
              </a:lnSpc>
              <a:spcBef>
                <a:spcPts val="0"/>
              </a:spcBef>
              <a:spcAft>
                <a:spcPts val="0"/>
              </a:spcAft>
              <a:buSzPts val="1050"/>
              <a:buFont typeface="Arial"/>
              <a:buChar char="•"/>
            </a:pPr>
            <a:r>
              <a:rPr lang="en-US" sz="1050">
                <a:latin typeface="Arial"/>
                <a:ea typeface="Arial"/>
                <a:cs typeface="Arial"/>
                <a:sym typeface="Arial"/>
              </a:rPr>
              <a:t>NEVER ADMIT FAULT.</a:t>
            </a:r>
            <a:endParaRPr sz="1050">
              <a:latin typeface="Arial"/>
              <a:ea typeface="Arial"/>
              <a:cs typeface="Arial"/>
              <a:sym typeface="Arial"/>
            </a:endParaRPr>
          </a:p>
          <a:p>
            <a:pPr indent="-227965" lvl="0" marL="240665" marR="0" rtl="0" algn="l">
              <a:lnSpc>
                <a:spcPct val="117619"/>
              </a:lnSpc>
              <a:spcBef>
                <a:spcPts val="0"/>
              </a:spcBef>
              <a:spcAft>
                <a:spcPts val="0"/>
              </a:spcAft>
              <a:buSzPts val="1050"/>
              <a:buFont typeface="Arial"/>
              <a:buChar char="•"/>
            </a:pPr>
            <a:r>
              <a:rPr lang="en-US" sz="1050">
                <a:latin typeface="Arial"/>
                <a:ea typeface="Arial"/>
                <a:cs typeface="Arial"/>
                <a:sym typeface="Arial"/>
              </a:rPr>
              <a:t>Aid the injured as you are able and to the greatest extent possible and protect property from further damage.</a:t>
            </a:r>
            <a:endParaRPr sz="105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231" name="Shape 231"/>
        <p:cNvGrpSpPr/>
        <p:nvPr/>
      </p:nvGrpSpPr>
      <p:grpSpPr>
        <a:xfrm>
          <a:off x="0" y="0"/>
          <a:ext cx="0" cy="0"/>
          <a:chOff x="0" y="0"/>
          <a:chExt cx="0" cy="0"/>
        </a:xfrm>
      </p:grpSpPr>
      <p:sp>
        <p:nvSpPr>
          <p:cNvPr id="232" name="Google Shape;232;p13"/>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3" name="Google Shape;233;p13"/>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4" name="Google Shape;234;p13"/>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5" name="Google Shape;235;p13"/>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6" name="Google Shape;236;p13"/>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7" name="Google Shape;237;p13"/>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8" name="Google Shape;238;p13"/>
          <p:cNvSpPr txBox="1"/>
          <p:nvPr/>
        </p:nvSpPr>
        <p:spPr>
          <a:xfrm>
            <a:off x="443561" y="714270"/>
            <a:ext cx="6604000" cy="8804910"/>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vii/R-0/09-1-15</a:t>
            </a:r>
            <a:endParaRPr sz="1400">
              <a:latin typeface="Courier New"/>
              <a:ea typeface="Courier New"/>
              <a:cs typeface="Courier New"/>
              <a:sym typeface="Courier New"/>
            </a:endParaRPr>
          </a:p>
          <a:p>
            <a:pPr indent="-634" lvl="0" marL="13334"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1270" lvl="0" marL="280670" marR="0" rtl="0" algn="ctr">
              <a:lnSpc>
                <a:spcPct val="100000"/>
              </a:lnSpc>
              <a:spcBef>
                <a:spcPts val="0"/>
              </a:spcBef>
              <a:spcAft>
                <a:spcPts val="0"/>
              </a:spcAft>
              <a:buNone/>
            </a:pPr>
            <a:r>
              <a:rPr b="1" lang="en-US" sz="1050" u="sng">
                <a:latin typeface="Arial"/>
                <a:ea typeface="Arial"/>
                <a:cs typeface="Arial"/>
                <a:sym typeface="Arial"/>
              </a:rPr>
              <a:t>TABLE OF CONTENTS</a:t>
            </a:r>
            <a:endParaRPr sz="1050">
              <a:latin typeface="Arial"/>
              <a:ea typeface="Arial"/>
              <a:cs typeface="Arial"/>
              <a:sym typeface="Arial"/>
            </a:endParaRPr>
          </a:p>
          <a:p>
            <a:pPr indent="0" lvl="0" marL="0" marR="0" rtl="0" algn="l">
              <a:lnSpc>
                <a:spcPct val="100000"/>
              </a:lnSpc>
              <a:spcBef>
                <a:spcPts val="11"/>
              </a:spcBef>
              <a:spcAft>
                <a:spcPts val="0"/>
              </a:spcAft>
              <a:buNone/>
            </a:pPr>
            <a:r>
              <a:t/>
            </a:r>
            <a:endParaRPr sz="1050">
              <a:latin typeface="Times New Roman"/>
              <a:ea typeface="Times New Roman"/>
              <a:cs typeface="Times New Roman"/>
              <a:sym typeface="Times New Roman"/>
            </a:endParaRPr>
          </a:p>
          <a:p>
            <a:pPr indent="-634" lvl="0" marL="13334" marR="179070" rtl="0" algn="just">
              <a:lnSpc>
                <a:spcPct val="95700"/>
              </a:lnSpc>
              <a:spcBef>
                <a:spcPts val="0"/>
              </a:spcBef>
              <a:spcAft>
                <a:spcPts val="0"/>
              </a:spcAft>
              <a:buNone/>
            </a:pPr>
            <a:r>
              <a:rPr lang="en-US" sz="1050">
                <a:latin typeface="Arial"/>
                <a:ea typeface="Arial"/>
                <a:cs typeface="Arial"/>
                <a:sym typeface="Arial"/>
              </a:rPr>
              <a:t>Title Page 		i Purpose 	 iii Distribution 	 iii Revision Control 	 iii Emergency Deviation 	 iii Record Of Revision 	 iv Index of Temporary Revisions……………………………………………………………………… 	  v Page Control – General Maintenance Manual 	 vi Table of Contents 	vii</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634" lvl="0" marL="13334" marR="0" rtl="0" algn="just">
              <a:lnSpc>
                <a:spcPct val="100000"/>
              </a:lnSpc>
              <a:spcBef>
                <a:spcPts val="0"/>
              </a:spcBef>
              <a:spcAft>
                <a:spcPts val="0"/>
              </a:spcAft>
              <a:buNone/>
            </a:pPr>
            <a:r>
              <a:rPr b="1" lang="en-US" sz="1050">
                <a:latin typeface="Arial"/>
                <a:ea typeface="Arial"/>
                <a:cs typeface="Arial"/>
                <a:sym typeface="Arial"/>
              </a:rPr>
              <a:t>SECTION A – GENERAL INFORMATION</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634" lvl="0" marL="13334" marR="0" rtl="0" algn="just">
              <a:lnSpc>
                <a:spcPct val="117619"/>
              </a:lnSpc>
              <a:spcBef>
                <a:spcPts val="0"/>
              </a:spcBef>
              <a:spcAft>
                <a:spcPts val="0"/>
              </a:spcAft>
              <a:buNone/>
            </a:pPr>
            <a:r>
              <a:rPr lang="en-US" sz="1050">
                <a:latin typeface="Arial"/>
                <a:ea typeface="Arial"/>
                <a:cs typeface="Arial"/>
                <a:sym typeface="Arial"/>
              </a:rPr>
              <a:t>Title Page........................................................................................................................................................ A-1</a:t>
            </a:r>
            <a:endParaRPr sz="1050">
              <a:latin typeface="Arial"/>
              <a:ea typeface="Arial"/>
              <a:cs typeface="Arial"/>
              <a:sym typeface="Arial"/>
            </a:endParaRPr>
          </a:p>
          <a:p>
            <a:pPr indent="-634" lvl="0" marL="13334" marR="0" rtl="0" algn="just">
              <a:lnSpc>
                <a:spcPct val="114761"/>
              </a:lnSpc>
              <a:spcBef>
                <a:spcPts val="0"/>
              </a:spcBef>
              <a:spcAft>
                <a:spcPts val="0"/>
              </a:spcAft>
              <a:buNone/>
            </a:pPr>
            <a:r>
              <a:rPr lang="en-US" sz="1050">
                <a:latin typeface="Arial"/>
                <a:ea typeface="Arial"/>
                <a:cs typeface="Arial"/>
                <a:sym typeface="Arial"/>
              </a:rPr>
              <a:t>General ........................................................................................................................................................... A-2</a:t>
            </a:r>
            <a:endParaRPr sz="1050">
              <a:latin typeface="Arial"/>
              <a:ea typeface="Arial"/>
              <a:cs typeface="Arial"/>
              <a:sym typeface="Arial"/>
            </a:endParaRPr>
          </a:p>
          <a:p>
            <a:pPr indent="-634" lvl="0" marL="13334" marR="0" rtl="0" algn="just">
              <a:lnSpc>
                <a:spcPct val="114761"/>
              </a:lnSpc>
              <a:spcBef>
                <a:spcPts val="0"/>
              </a:spcBef>
              <a:spcAft>
                <a:spcPts val="0"/>
              </a:spcAft>
              <a:buNone/>
            </a:pPr>
            <a:r>
              <a:rPr lang="en-US" sz="1050">
                <a:latin typeface="Arial"/>
                <a:ea typeface="Arial"/>
                <a:cs typeface="Arial"/>
                <a:sym typeface="Arial"/>
              </a:rPr>
              <a:t>CAS Memorandums ....................................................................................................................................... A-2</a:t>
            </a:r>
            <a:endParaRPr sz="1050">
              <a:latin typeface="Arial"/>
              <a:ea typeface="Arial"/>
              <a:cs typeface="Arial"/>
              <a:sym typeface="Arial"/>
            </a:endParaRPr>
          </a:p>
          <a:p>
            <a:pPr indent="-634" lvl="0" marL="13334" marR="0" rtl="0" algn="just">
              <a:lnSpc>
                <a:spcPct val="114761"/>
              </a:lnSpc>
              <a:spcBef>
                <a:spcPts val="0"/>
              </a:spcBef>
              <a:spcAft>
                <a:spcPts val="0"/>
              </a:spcAft>
              <a:buNone/>
            </a:pPr>
            <a:r>
              <a:rPr lang="en-US" sz="1050">
                <a:latin typeface="Arial"/>
                <a:ea typeface="Arial"/>
                <a:cs typeface="Arial"/>
                <a:sym typeface="Arial"/>
              </a:rPr>
              <a:t>Organizational Chart....................................................................................................................................... A-3</a:t>
            </a:r>
            <a:endParaRPr sz="1050">
              <a:latin typeface="Arial"/>
              <a:ea typeface="Arial"/>
              <a:cs typeface="Arial"/>
              <a:sym typeface="Arial"/>
            </a:endParaRPr>
          </a:p>
          <a:p>
            <a:pPr indent="-634" lvl="0" marL="13334" marR="0" rtl="0" algn="just">
              <a:lnSpc>
                <a:spcPct val="114761"/>
              </a:lnSpc>
              <a:spcBef>
                <a:spcPts val="0"/>
              </a:spcBef>
              <a:spcAft>
                <a:spcPts val="0"/>
              </a:spcAft>
              <a:buNone/>
            </a:pPr>
            <a:r>
              <a:rPr lang="en-US" sz="1050">
                <a:latin typeface="Arial"/>
                <a:ea typeface="Arial"/>
                <a:cs typeface="Arial"/>
                <a:sym typeface="Arial"/>
              </a:rPr>
              <a:t>Management Personnel ................................................................................................................................. A-4</a:t>
            </a:r>
            <a:endParaRPr sz="1050">
              <a:latin typeface="Arial"/>
              <a:ea typeface="Arial"/>
              <a:cs typeface="Arial"/>
              <a:sym typeface="Arial"/>
            </a:endParaRPr>
          </a:p>
          <a:p>
            <a:pPr indent="-634" lvl="0" marL="470534" marR="0" rtl="0" algn="l">
              <a:lnSpc>
                <a:spcPct val="115238"/>
              </a:lnSpc>
              <a:spcBef>
                <a:spcPts val="0"/>
              </a:spcBef>
              <a:spcAft>
                <a:spcPts val="0"/>
              </a:spcAft>
              <a:buNone/>
            </a:pPr>
            <a:r>
              <a:rPr lang="en-US" sz="1050">
                <a:latin typeface="Arial"/>
                <a:ea typeface="Arial"/>
                <a:cs typeface="Arial"/>
                <a:sym typeface="Arial"/>
              </a:rPr>
              <a:t>Duties and Responsibilities:</a:t>
            </a:r>
            <a:endParaRPr sz="1050">
              <a:latin typeface="Arial"/>
              <a:ea typeface="Arial"/>
              <a:cs typeface="Arial"/>
              <a:sym typeface="Arial"/>
            </a:endParaRPr>
          </a:p>
          <a:p>
            <a:pPr indent="-3175" lvl="0" marL="282575" marR="0" rtl="0" algn="ctr">
              <a:lnSpc>
                <a:spcPct val="114761"/>
              </a:lnSpc>
              <a:spcBef>
                <a:spcPts val="0"/>
              </a:spcBef>
              <a:spcAft>
                <a:spcPts val="0"/>
              </a:spcAft>
              <a:buNone/>
            </a:pPr>
            <a:r>
              <a:rPr lang="en-US" sz="1050">
                <a:latin typeface="Arial"/>
                <a:ea typeface="Arial"/>
                <a:cs typeface="Arial"/>
                <a:sym typeface="Arial"/>
              </a:rPr>
              <a:t>Director of Maintenance..................................................................................................................... A-4</a:t>
            </a:r>
            <a:endParaRPr sz="1050">
              <a:latin typeface="Arial"/>
              <a:ea typeface="Arial"/>
              <a:cs typeface="Arial"/>
              <a:sym typeface="Arial"/>
            </a:endParaRPr>
          </a:p>
          <a:p>
            <a:pPr indent="-1270" lvl="0" marL="280670" marR="0" rtl="0" algn="ctr">
              <a:lnSpc>
                <a:spcPct val="114761"/>
              </a:lnSpc>
              <a:spcBef>
                <a:spcPts val="0"/>
              </a:spcBef>
              <a:spcAft>
                <a:spcPts val="0"/>
              </a:spcAft>
              <a:buNone/>
            </a:pPr>
            <a:r>
              <a:rPr lang="en-US" sz="1050">
                <a:latin typeface="Arial"/>
                <a:ea typeface="Arial"/>
                <a:cs typeface="Arial"/>
                <a:sym typeface="Arial"/>
              </a:rPr>
              <a:t>Chief Inspector ................................................................................................................................... A-5</a:t>
            </a:r>
            <a:endParaRPr sz="1050">
              <a:latin typeface="Arial"/>
              <a:ea typeface="Arial"/>
              <a:cs typeface="Arial"/>
              <a:sym typeface="Arial"/>
            </a:endParaRPr>
          </a:p>
          <a:p>
            <a:pPr indent="-2540" lvl="0" marL="281940" marR="0" rtl="0" algn="ctr">
              <a:lnSpc>
                <a:spcPct val="114761"/>
              </a:lnSpc>
              <a:spcBef>
                <a:spcPts val="0"/>
              </a:spcBef>
              <a:spcAft>
                <a:spcPts val="0"/>
              </a:spcAft>
              <a:buNone/>
            </a:pPr>
            <a:r>
              <a:rPr lang="en-US" sz="1050">
                <a:latin typeface="Arial"/>
                <a:ea typeface="Arial"/>
                <a:cs typeface="Arial"/>
                <a:sym typeface="Arial"/>
              </a:rPr>
              <a:t>Inspectors........................................................................................................................................... A-6</a:t>
            </a:r>
            <a:endParaRPr sz="1050">
              <a:latin typeface="Arial"/>
              <a:ea typeface="Arial"/>
              <a:cs typeface="Arial"/>
              <a:sym typeface="Arial"/>
            </a:endParaRPr>
          </a:p>
          <a:p>
            <a:pPr indent="-2540" lvl="0" marL="281940" marR="0" rtl="0" algn="ctr">
              <a:lnSpc>
                <a:spcPct val="114761"/>
              </a:lnSpc>
              <a:spcBef>
                <a:spcPts val="0"/>
              </a:spcBef>
              <a:spcAft>
                <a:spcPts val="0"/>
              </a:spcAft>
              <a:buNone/>
            </a:pPr>
            <a:r>
              <a:rPr lang="en-US" sz="1050">
                <a:latin typeface="Arial"/>
                <a:ea typeface="Arial"/>
                <a:cs typeface="Arial"/>
                <a:sym typeface="Arial"/>
              </a:rPr>
              <a:t>Overhaul Shop Specialist................................................................................................................... A-6</a:t>
            </a:r>
            <a:endParaRPr sz="1050">
              <a:latin typeface="Arial"/>
              <a:ea typeface="Arial"/>
              <a:cs typeface="Arial"/>
              <a:sym typeface="Arial"/>
            </a:endParaRPr>
          </a:p>
          <a:p>
            <a:pPr indent="-634" lvl="0" marL="280035" marR="0" rtl="0" algn="ctr">
              <a:lnSpc>
                <a:spcPct val="115238"/>
              </a:lnSpc>
              <a:spcBef>
                <a:spcPts val="0"/>
              </a:spcBef>
              <a:spcAft>
                <a:spcPts val="0"/>
              </a:spcAft>
              <a:buNone/>
            </a:pPr>
            <a:r>
              <a:rPr lang="en-US" sz="1050">
                <a:latin typeface="Arial"/>
                <a:ea typeface="Arial"/>
                <a:cs typeface="Arial"/>
                <a:sym typeface="Arial"/>
              </a:rPr>
              <a:t>Hangar Floor Lead ............................................................................................................................. A-7</a:t>
            </a:r>
            <a:endParaRPr sz="1050">
              <a:latin typeface="Arial"/>
              <a:ea typeface="Arial"/>
              <a:cs typeface="Arial"/>
              <a:sym typeface="Arial"/>
            </a:endParaRPr>
          </a:p>
          <a:p>
            <a:pPr indent="-634" lvl="0" marL="280035" marR="0" rtl="0" algn="ctr">
              <a:lnSpc>
                <a:spcPct val="114761"/>
              </a:lnSpc>
              <a:spcBef>
                <a:spcPts val="0"/>
              </a:spcBef>
              <a:spcAft>
                <a:spcPts val="0"/>
              </a:spcAft>
              <a:buNone/>
            </a:pPr>
            <a:r>
              <a:rPr lang="en-US" sz="1050">
                <a:latin typeface="Arial"/>
                <a:ea typeface="Arial"/>
                <a:cs typeface="Arial"/>
                <a:sym typeface="Arial"/>
              </a:rPr>
              <a:t>Mechanic ............................................................................................................................................ A-8</a:t>
            </a:r>
            <a:endParaRPr sz="1050">
              <a:latin typeface="Arial"/>
              <a:ea typeface="Arial"/>
              <a:cs typeface="Arial"/>
              <a:sym typeface="Arial"/>
            </a:endParaRPr>
          </a:p>
          <a:p>
            <a:pPr indent="-1904" lvl="0" marL="281305" marR="0" rtl="0" algn="ctr">
              <a:lnSpc>
                <a:spcPct val="114761"/>
              </a:lnSpc>
              <a:spcBef>
                <a:spcPts val="0"/>
              </a:spcBef>
              <a:spcAft>
                <a:spcPts val="0"/>
              </a:spcAft>
              <a:buNone/>
            </a:pPr>
            <a:r>
              <a:rPr lang="en-US" sz="1050">
                <a:latin typeface="Arial"/>
                <a:ea typeface="Arial"/>
                <a:cs typeface="Arial"/>
                <a:sym typeface="Arial"/>
              </a:rPr>
              <a:t>Inventory Administrator ...................................................................................................................... A-9</a:t>
            </a:r>
            <a:endParaRPr sz="1050">
              <a:latin typeface="Arial"/>
              <a:ea typeface="Arial"/>
              <a:cs typeface="Arial"/>
              <a:sym typeface="Arial"/>
            </a:endParaRPr>
          </a:p>
          <a:p>
            <a:pPr indent="-1904" lvl="0" marL="281305" marR="0" rtl="0" algn="ctr">
              <a:lnSpc>
                <a:spcPct val="115238"/>
              </a:lnSpc>
              <a:spcBef>
                <a:spcPts val="0"/>
              </a:spcBef>
              <a:spcAft>
                <a:spcPts val="0"/>
              </a:spcAft>
              <a:buNone/>
            </a:pPr>
            <a:r>
              <a:rPr lang="en-US" sz="1050">
                <a:latin typeface="Arial"/>
                <a:ea typeface="Arial"/>
                <a:cs typeface="Arial"/>
                <a:sym typeface="Arial"/>
              </a:rPr>
              <a:t>Quality and Safety Manager ............................................................................................................ A-10</a:t>
            </a:r>
            <a:endParaRPr sz="1050">
              <a:latin typeface="Arial"/>
              <a:ea typeface="Arial"/>
              <a:cs typeface="Arial"/>
              <a:sym typeface="Arial"/>
            </a:endParaRPr>
          </a:p>
          <a:p>
            <a:pPr indent="0" lvl="0" marL="12700" marR="0" rtl="0" algn="just">
              <a:lnSpc>
                <a:spcPct val="117619"/>
              </a:lnSpc>
              <a:spcBef>
                <a:spcPts val="0"/>
              </a:spcBef>
              <a:spcAft>
                <a:spcPts val="0"/>
              </a:spcAft>
              <a:buNone/>
            </a:pPr>
            <a:r>
              <a:rPr lang="en-US" sz="1050">
                <a:latin typeface="Arial"/>
                <a:ea typeface="Arial"/>
                <a:cs typeface="Arial"/>
                <a:sym typeface="Arial"/>
              </a:rPr>
              <a:t>Definitions ..................................................................................................................................................... A-11</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b="1" lang="en-US" sz="1050">
                <a:latin typeface="Arial"/>
                <a:ea typeface="Arial"/>
                <a:cs typeface="Arial"/>
                <a:sym typeface="Arial"/>
              </a:rPr>
              <a:t>SECTION B – MAINTENANCE</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17619"/>
              </a:lnSpc>
              <a:spcBef>
                <a:spcPts val="0"/>
              </a:spcBef>
              <a:spcAft>
                <a:spcPts val="0"/>
              </a:spcAft>
              <a:buNone/>
            </a:pPr>
            <a:r>
              <a:rPr lang="en-US" sz="1050">
                <a:latin typeface="Arial"/>
                <a:ea typeface="Arial"/>
                <a:cs typeface="Arial"/>
                <a:sym typeface="Arial"/>
              </a:rPr>
              <a:t>Title Page........................................................................................................................................................ B-1</a:t>
            </a:r>
            <a:endParaRPr sz="1050">
              <a:latin typeface="Arial"/>
              <a:ea typeface="Arial"/>
              <a:cs typeface="Arial"/>
              <a:sym typeface="Arial"/>
            </a:endParaRPr>
          </a:p>
          <a:p>
            <a:pPr indent="0" lvl="0" marL="12700" marR="0" rtl="0" algn="just">
              <a:lnSpc>
                <a:spcPct val="114761"/>
              </a:lnSpc>
              <a:spcBef>
                <a:spcPts val="0"/>
              </a:spcBef>
              <a:spcAft>
                <a:spcPts val="0"/>
              </a:spcAft>
              <a:buNone/>
            </a:pPr>
            <a:r>
              <a:rPr lang="en-US" sz="1050">
                <a:latin typeface="Arial"/>
                <a:ea typeface="Arial"/>
                <a:cs typeface="Arial"/>
                <a:sym typeface="Arial"/>
              </a:rPr>
              <a:t>Aircraft Airworthiness Check .......................................................................................................................... B-2</a:t>
            </a:r>
            <a:endParaRPr sz="1050">
              <a:latin typeface="Arial"/>
              <a:ea typeface="Arial"/>
              <a:cs typeface="Arial"/>
              <a:sym typeface="Arial"/>
            </a:endParaRPr>
          </a:p>
          <a:p>
            <a:pPr indent="0" lvl="0" marL="12700" marR="0" rtl="0" algn="just">
              <a:lnSpc>
                <a:spcPct val="114761"/>
              </a:lnSpc>
              <a:spcBef>
                <a:spcPts val="0"/>
              </a:spcBef>
              <a:spcAft>
                <a:spcPts val="0"/>
              </a:spcAft>
              <a:buNone/>
            </a:pPr>
            <a:r>
              <a:rPr lang="en-US" sz="1050">
                <a:latin typeface="Arial"/>
                <a:ea typeface="Arial"/>
                <a:cs typeface="Arial"/>
                <a:sym typeface="Arial"/>
              </a:rPr>
              <a:t>Aircraft Equipment and Conformity Check ..................................................................................................... B-2</a:t>
            </a:r>
            <a:endParaRPr sz="1050">
              <a:latin typeface="Arial"/>
              <a:ea typeface="Arial"/>
              <a:cs typeface="Arial"/>
              <a:sym typeface="Arial"/>
            </a:endParaRPr>
          </a:p>
          <a:p>
            <a:pPr indent="-469265" lvl="0" marL="469265" marR="180975" rtl="0" algn="l">
              <a:lnSpc>
                <a:spcPct val="115238"/>
              </a:lnSpc>
              <a:spcBef>
                <a:spcPts val="55"/>
              </a:spcBef>
              <a:spcAft>
                <a:spcPts val="0"/>
              </a:spcAft>
              <a:buNone/>
            </a:pPr>
            <a:r>
              <a:rPr lang="en-US" sz="1050">
                <a:latin typeface="Arial"/>
                <a:ea typeface="Arial"/>
                <a:cs typeface="Arial"/>
                <a:sym typeface="Arial"/>
              </a:rPr>
              <a:t>Continuous Airworthiness Maintenance Program (CAMP)............................................................................ B-3 General............................................................................................................................................... B-3</a:t>
            </a:r>
            <a:endParaRPr sz="1050">
              <a:latin typeface="Arial"/>
              <a:ea typeface="Arial"/>
              <a:cs typeface="Arial"/>
              <a:sym typeface="Arial"/>
            </a:endParaRPr>
          </a:p>
          <a:p>
            <a:pPr indent="-3175" lvl="0" marL="282575" marR="0" rtl="0" algn="ctr">
              <a:lnSpc>
                <a:spcPct val="109047"/>
              </a:lnSpc>
              <a:spcBef>
                <a:spcPts val="0"/>
              </a:spcBef>
              <a:spcAft>
                <a:spcPts val="0"/>
              </a:spcAft>
              <a:buNone/>
            </a:pPr>
            <a:r>
              <a:rPr lang="en-US" sz="1050">
                <a:latin typeface="Arial"/>
                <a:ea typeface="Arial"/>
                <a:cs typeface="Arial"/>
                <a:sym typeface="Arial"/>
              </a:rPr>
              <a:t>Administration .................................................................................................................................... B-3</a:t>
            </a:r>
            <a:endParaRPr sz="1050">
              <a:latin typeface="Arial"/>
              <a:ea typeface="Arial"/>
              <a:cs typeface="Arial"/>
              <a:sym typeface="Arial"/>
            </a:endParaRPr>
          </a:p>
          <a:p>
            <a:pPr indent="-3175" lvl="0" marL="282575" marR="0" rtl="0" algn="ctr">
              <a:lnSpc>
                <a:spcPct val="114761"/>
              </a:lnSpc>
              <a:spcBef>
                <a:spcPts val="0"/>
              </a:spcBef>
              <a:spcAft>
                <a:spcPts val="0"/>
              </a:spcAft>
              <a:buNone/>
            </a:pPr>
            <a:r>
              <a:rPr lang="en-US" sz="1050">
                <a:latin typeface="Arial"/>
                <a:ea typeface="Arial"/>
                <a:cs typeface="Arial"/>
                <a:sym typeface="Arial"/>
              </a:rPr>
              <a:t>Scheduling ......................................................................................................................................... B-3</a:t>
            </a:r>
            <a:endParaRPr sz="1050">
              <a:latin typeface="Arial"/>
              <a:ea typeface="Arial"/>
              <a:cs typeface="Arial"/>
              <a:sym typeface="Arial"/>
            </a:endParaRPr>
          </a:p>
          <a:p>
            <a:pPr indent="-2540" lvl="0" marL="281940" marR="0" rtl="0" algn="ctr">
              <a:lnSpc>
                <a:spcPct val="114761"/>
              </a:lnSpc>
              <a:spcBef>
                <a:spcPts val="0"/>
              </a:spcBef>
              <a:spcAft>
                <a:spcPts val="0"/>
              </a:spcAft>
              <a:buNone/>
            </a:pPr>
            <a:r>
              <a:rPr lang="en-US" sz="1050">
                <a:latin typeface="Arial"/>
                <a:ea typeface="Arial"/>
                <a:cs typeface="Arial"/>
                <a:sym typeface="Arial"/>
              </a:rPr>
              <a:t>Personnel ........................................................................................................................................... B-3</a:t>
            </a:r>
            <a:endParaRPr sz="1050">
              <a:latin typeface="Arial"/>
              <a:ea typeface="Arial"/>
              <a:cs typeface="Arial"/>
              <a:sym typeface="Arial"/>
            </a:endParaRPr>
          </a:p>
          <a:p>
            <a:pPr indent="-2540" lvl="0" marL="281940" marR="0" rtl="0" algn="ctr">
              <a:lnSpc>
                <a:spcPct val="115238"/>
              </a:lnSpc>
              <a:spcBef>
                <a:spcPts val="0"/>
              </a:spcBef>
              <a:spcAft>
                <a:spcPts val="0"/>
              </a:spcAft>
              <a:buNone/>
            </a:pPr>
            <a:r>
              <a:rPr lang="en-US" sz="1050">
                <a:latin typeface="Arial"/>
                <a:ea typeface="Arial"/>
                <a:cs typeface="Arial"/>
                <a:sym typeface="Arial"/>
              </a:rPr>
              <a:t>Responsibility for Maintenance.......................................................................................................... B-3</a:t>
            </a:r>
            <a:endParaRPr sz="1050">
              <a:latin typeface="Arial"/>
              <a:ea typeface="Arial"/>
              <a:cs typeface="Arial"/>
              <a:sym typeface="Arial"/>
            </a:endParaRPr>
          </a:p>
          <a:p>
            <a:pPr indent="-2540" lvl="0" marL="281940" marR="0" rtl="0" algn="ctr">
              <a:lnSpc>
                <a:spcPct val="114761"/>
              </a:lnSpc>
              <a:spcBef>
                <a:spcPts val="0"/>
              </a:spcBef>
              <a:spcAft>
                <a:spcPts val="0"/>
              </a:spcAft>
              <a:buNone/>
            </a:pPr>
            <a:r>
              <a:rPr lang="en-US" sz="1050">
                <a:latin typeface="Arial"/>
                <a:ea typeface="Arial"/>
                <a:cs typeface="Arial"/>
                <a:sym typeface="Arial"/>
              </a:rPr>
              <a:t>Inspections ......................................................................................................................................... B-4</a:t>
            </a:r>
            <a:endParaRPr sz="1050">
              <a:latin typeface="Arial"/>
              <a:ea typeface="Arial"/>
              <a:cs typeface="Arial"/>
              <a:sym typeface="Arial"/>
            </a:endParaRPr>
          </a:p>
          <a:p>
            <a:pPr indent="-2540" lvl="0" marL="281940" marR="0" rtl="0" algn="ctr">
              <a:lnSpc>
                <a:spcPct val="114761"/>
              </a:lnSpc>
              <a:spcBef>
                <a:spcPts val="0"/>
              </a:spcBef>
              <a:spcAft>
                <a:spcPts val="0"/>
              </a:spcAft>
              <a:buNone/>
            </a:pPr>
            <a:r>
              <a:rPr lang="en-US" sz="1050">
                <a:latin typeface="Arial"/>
                <a:ea typeface="Arial"/>
                <a:cs typeface="Arial"/>
                <a:sym typeface="Arial"/>
              </a:rPr>
              <a:t>Additional Inspections ........................................................................................................................ B-4</a:t>
            </a:r>
            <a:endParaRPr sz="1050">
              <a:latin typeface="Arial"/>
              <a:ea typeface="Arial"/>
              <a:cs typeface="Arial"/>
              <a:sym typeface="Arial"/>
            </a:endParaRPr>
          </a:p>
          <a:p>
            <a:pPr indent="-2540" lvl="0" marL="281940" marR="0" rtl="0" algn="ctr">
              <a:lnSpc>
                <a:spcPct val="114761"/>
              </a:lnSpc>
              <a:spcBef>
                <a:spcPts val="0"/>
              </a:spcBef>
              <a:spcAft>
                <a:spcPts val="0"/>
              </a:spcAft>
              <a:buNone/>
            </a:pPr>
            <a:r>
              <a:rPr lang="en-US" sz="1050">
                <a:latin typeface="Arial"/>
                <a:ea typeface="Arial"/>
                <a:cs typeface="Arial"/>
                <a:sym typeface="Arial"/>
              </a:rPr>
              <a:t>Maintenance Time Limitations ........................................................................................................... B-4</a:t>
            </a:r>
            <a:endParaRPr sz="1050">
              <a:latin typeface="Arial"/>
              <a:ea typeface="Arial"/>
              <a:cs typeface="Arial"/>
              <a:sym typeface="Arial"/>
            </a:endParaRPr>
          </a:p>
          <a:p>
            <a:pPr indent="-1904" lvl="0" marL="281305" marR="0" rtl="0" algn="ctr">
              <a:lnSpc>
                <a:spcPct val="114761"/>
              </a:lnSpc>
              <a:spcBef>
                <a:spcPts val="0"/>
              </a:spcBef>
              <a:spcAft>
                <a:spcPts val="0"/>
              </a:spcAft>
              <a:buNone/>
            </a:pPr>
            <a:r>
              <a:rPr lang="en-US" sz="1050">
                <a:latin typeface="Arial"/>
                <a:ea typeface="Arial"/>
                <a:cs typeface="Arial"/>
                <a:sym typeface="Arial"/>
              </a:rPr>
              <a:t>Adding Aircraft to the CAMP .............................................................................................................. B-5</a:t>
            </a:r>
            <a:endParaRPr sz="1050">
              <a:latin typeface="Arial"/>
              <a:ea typeface="Arial"/>
              <a:cs typeface="Arial"/>
              <a:sym typeface="Arial"/>
            </a:endParaRPr>
          </a:p>
          <a:p>
            <a:pPr indent="-1904" lvl="0" marL="281305" marR="0" rtl="0" algn="ctr">
              <a:lnSpc>
                <a:spcPct val="115238"/>
              </a:lnSpc>
              <a:spcBef>
                <a:spcPts val="0"/>
              </a:spcBef>
              <a:spcAft>
                <a:spcPts val="0"/>
              </a:spcAft>
              <a:buNone/>
            </a:pPr>
            <a:r>
              <a:rPr lang="en-US" sz="1050">
                <a:latin typeface="Arial"/>
                <a:ea typeface="Arial"/>
                <a:cs typeface="Arial"/>
                <a:sym typeface="Arial"/>
              </a:rPr>
              <a:t>Removing Aircraft from the CAMP..................................................................................................... B-5</a:t>
            </a:r>
            <a:endParaRPr sz="1050">
              <a:latin typeface="Arial"/>
              <a:ea typeface="Arial"/>
              <a:cs typeface="Arial"/>
              <a:sym typeface="Arial"/>
            </a:endParaRPr>
          </a:p>
          <a:p>
            <a:pPr indent="0" lvl="0" marL="12700" marR="0" rtl="0" algn="just">
              <a:lnSpc>
                <a:spcPct val="114761"/>
              </a:lnSpc>
              <a:spcBef>
                <a:spcPts val="0"/>
              </a:spcBef>
              <a:spcAft>
                <a:spcPts val="0"/>
              </a:spcAft>
              <a:buNone/>
            </a:pPr>
            <a:r>
              <a:rPr lang="en-US" sz="1050">
                <a:latin typeface="Arial"/>
                <a:ea typeface="Arial"/>
                <a:cs typeface="Arial"/>
                <a:sym typeface="Arial"/>
              </a:rPr>
              <a:t>Contract Maintenance .................................................................................................................................... B-6</a:t>
            </a:r>
            <a:endParaRPr sz="1050">
              <a:latin typeface="Arial"/>
              <a:ea typeface="Arial"/>
              <a:cs typeface="Arial"/>
              <a:sym typeface="Arial"/>
            </a:endParaRPr>
          </a:p>
          <a:p>
            <a:pPr indent="0" lvl="0" marL="12700" marR="0" rtl="0" algn="just">
              <a:lnSpc>
                <a:spcPct val="114761"/>
              </a:lnSpc>
              <a:spcBef>
                <a:spcPts val="0"/>
              </a:spcBef>
              <a:spcAft>
                <a:spcPts val="0"/>
              </a:spcAft>
              <a:buNone/>
            </a:pPr>
            <a:r>
              <a:rPr lang="en-US" sz="1050">
                <a:latin typeface="Arial"/>
                <a:ea typeface="Arial"/>
                <a:cs typeface="Arial"/>
                <a:sym typeface="Arial"/>
              </a:rPr>
              <a:t>Aircraft Maintenance Standard Practices....................................................................................................... B-7</a:t>
            </a:r>
            <a:endParaRPr sz="1050">
              <a:latin typeface="Arial"/>
              <a:ea typeface="Arial"/>
              <a:cs typeface="Arial"/>
              <a:sym typeface="Arial"/>
            </a:endParaRPr>
          </a:p>
          <a:p>
            <a:pPr indent="-1270" lvl="0" marL="280670" marR="0" rtl="0" algn="ctr">
              <a:lnSpc>
                <a:spcPct val="115238"/>
              </a:lnSpc>
              <a:spcBef>
                <a:spcPts val="0"/>
              </a:spcBef>
              <a:spcAft>
                <a:spcPts val="0"/>
              </a:spcAft>
              <a:buNone/>
            </a:pPr>
            <a:r>
              <a:rPr lang="en-US" sz="1050">
                <a:latin typeface="Arial"/>
                <a:ea typeface="Arial"/>
                <a:cs typeface="Arial"/>
                <a:sym typeface="Arial"/>
              </a:rPr>
              <a:t>Aircraft Movement .............................................................................................................................. B-7</a:t>
            </a:r>
            <a:endParaRPr sz="1050">
              <a:latin typeface="Arial"/>
              <a:ea typeface="Arial"/>
              <a:cs typeface="Arial"/>
              <a:sym typeface="Arial"/>
            </a:endParaRPr>
          </a:p>
          <a:p>
            <a:pPr indent="-12064" lvl="0" marL="926464" marR="0" rtl="0" algn="l">
              <a:lnSpc>
                <a:spcPct val="114761"/>
              </a:lnSpc>
              <a:spcBef>
                <a:spcPts val="0"/>
              </a:spcBef>
              <a:spcAft>
                <a:spcPts val="0"/>
              </a:spcAft>
              <a:buNone/>
            </a:pPr>
            <a:r>
              <a:rPr lang="en-US" sz="1050">
                <a:latin typeface="Arial"/>
                <a:ea typeface="Arial"/>
                <a:cs typeface="Arial"/>
                <a:sym typeface="Arial"/>
              </a:rPr>
              <a:t>Tug a Lug Use ....................................................................................................................... B-7</a:t>
            </a:r>
            <a:endParaRPr sz="1050">
              <a:latin typeface="Arial"/>
              <a:ea typeface="Arial"/>
              <a:cs typeface="Arial"/>
              <a:sym typeface="Arial"/>
            </a:endParaRPr>
          </a:p>
          <a:p>
            <a:pPr indent="-12064" lvl="0" marL="926464" marR="0" rtl="0" algn="l">
              <a:lnSpc>
                <a:spcPct val="114761"/>
              </a:lnSpc>
              <a:spcBef>
                <a:spcPts val="0"/>
              </a:spcBef>
              <a:spcAft>
                <a:spcPts val="0"/>
              </a:spcAft>
              <a:buNone/>
            </a:pPr>
            <a:r>
              <a:rPr lang="en-US" sz="1050">
                <a:latin typeface="Arial"/>
                <a:ea typeface="Arial"/>
                <a:cs typeface="Arial"/>
                <a:sym typeface="Arial"/>
              </a:rPr>
              <a:t>Ground Handling Wheels ...................................................................................................... B-7</a:t>
            </a:r>
            <a:endParaRPr sz="1050">
              <a:latin typeface="Arial"/>
              <a:ea typeface="Arial"/>
              <a:cs typeface="Arial"/>
              <a:sym typeface="Arial"/>
            </a:endParaRPr>
          </a:p>
          <a:p>
            <a:pPr indent="-12064" lvl="0" marL="926464" marR="0" rtl="0" algn="l">
              <a:lnSpc>
                <a:spcPct val="114761"/>
              </a:lnSpc>
              <a:spcBef>
                <a:spcPts val="0"/>
              </a:spcBef>
              <a:spcAft>
                <a:spcPts val="0"/>
              </a:spcAft>
              <a:buNone/>
            </a:pPr>
            <a:r>
              <a:rPr lang="en-US" sz="1050">
                <a:latin typeface="Arial"/>
                <a:ea typeface="Arial"/>
                <a:cs typeface="Arial"/>
                <a:sym typeface="Arial"/>
              </a:rPr>
              <a:t>All Aircraft .............................................................................................................................. B-8</a:t>
            </a:r>
            <a:endParaRPr sz="1050">
              <a:latin typeface="Arial"/>
              <a:ea typeface="Arial"/>
              <a:cs typeface="Arial"/>
              <a:sym typeface="Arial"/>
            </a:endParaRPr>
          </a:p>
          <a:p>
            <a:pPr indent="-1270" lvl="0" marL="280670" marR="0" rtl="0" algn="ctr">
              <a:lnSpc>
                <a:spcPct val="114761"/>
              </a:lnSpc>
              <a:spcBef>
                <a:spcPts val="0"/>
              </a:spcBef>
              <a:spcAft>
                <a:spcPts val="0"/>
              </a:spcAft>
              <a:buNone/>
            </a:pPr>
            <a:r>
              <a:rPr lang="en-US" sz="1050">
                <a:latin typeface="Arial"/>
                <a:ea typeface="Arial"/>
                <a:cs typeface="Arial"/>
                <a:sym typeface="Arial"/>
              </a:rPr>
              <a:t>Ground and Flight Maintenance ........................................................................................................ B-8</a:t>
            </a:r>
            <a:endParaRPr sz="1050">
              <a:latin typeface="Arial"/>
              <a:ea typeface="Arial"/>
              <a:cs typeface="Arial"/>
              <a:sym typeface="Arial"/>
            </a:endParaRPr>
          </a:p>
          <a:p>
            <a:pPr indent="-12065" lvl="0" marL="469265" marR="180975" rtl="0" algn="ctr">
              <a:lnSpc>
                <a:spcPct val="115238"/>
              </a:lnSpc>
              <a:spcBef>
                <a:spcPts val="55"/>
              </a:spcBef>
              <a:spcAft>
                <a:spcPts val="0"/>
              </a:spcAft>
              <a:buNone/>
            </a:pPr>
            <a:r>
              <a:rPr lang="en-US" sz="1050">
                <a:latin typeface="Arial"/>
                <a:ea typeface="Arial"/>
                <a:cs typeface="Arial"/>
                <a:sym typeface="Arial"/>
              </a:rPr>
              <a:t>GPU Use ............................................................................................................................................ B-8 Aircraft Operation with Cowlings Removed ....................................................................................... B-8</a:t>
            </a:r>
            <a:endParaRPr sz="1050">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8" name="Shape 808"/>
        <p:cNvGrpSpPr/>
        <p:nvPr/>
      </p:nvGrpSpPr>
      <p:grpSpPr>
        <a:xfrm>
          <a:off x="0" y="0"/>
          <a:ext cx="0" cy="0"/>
          <a:chOff x="0" y="0"/>
          <a:chExt cx="0" cy="0"/>
        </a:xfrm>
      </p:grpSpPr>
      <p:sp>
        <p:nvSpPr>
          <p:cNvPr id="809" name="Google Shape;809;p76"/>
          <p:cNvSpPr txBox="1"/>
          <p:nvPr/>
        </p:nvSpPr>
        <p:spPr>
          <a:xfrm>
            <a:off x="443829" y="531391"/>
            <a:ext cx="6887209" cy="5336540"/>
          </a:xfrm>
          <a:prstGeom prst="rect">
            <a:avLst/>
          </a:prstGeom>
          <a:noFill/>
          <a:ln>
            <a:noFill/>
          </a:ln>
        </p:spPr>
        <p:txBody>
          <a:bodyPr anchorCtr="0" anchor="t" bIns="0" lIns="0" spcFirstLastPara="1" rIns="0" wrap="square" tIns="0">
            <a:noAutofit/>
          </a:bodyPr>
          <a:lstStyle/>
          <a:p>
            <a:pPr indent="0" lvl="0" marL="0" marR="288290" rtl="0" algn="r">
              <a:lnSpc>
                <a:spcPct val="100000"/>
              </a:lnSpc>
              <a:spcBef>
                <a:spcPts val="0"/>
              </a:spcBef>
              <a:spcAft>
                <a:spcPts val="0"/>
              </a:spcAft>
              <a:buNone/>
            </a:pPr>
            <a:r>
              <a:rPr lang="en-US" sz="1400">
                <a:latin typeface="Courier New"/>
                <a:ea typeface="Courier New"/>
                <a:cs typeface="Courier New"/>
                <a:sym typeface="Courier New"/>
              </a:rPr>
              <a:t>H-4/R-0/09-1-15</a:t>
            </a:r>
            <a:endParaRPr sz="1400">
              <a:latin typeface="Courier New"/>
              <a:ea typeface="Courier New"/>
              <a:cs typeface="Courier New"/>
              <a:sym typeface="Courier New"/>
            </a:endParaRPr>
          </a:p>
          <a:p>
            <a:pPr indent="-634" lvl="0" marL="13334"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634" lvl="0" marL="13334" marR="0" rtl="0" algn="l">
              <a:lnSpc>
                <a:spcPct val="100000"/>
              </a:lnSpc>
              <a:spcBef>
                <a:spcPts val="0"/>
              </a:spcBef>
              <a:spcAft>
                <a:spcPts val="0"/>
              </a:spcAft>
              <a:buNone/>
            </a:pPr>
            <a:r>
              <a:rPr b="1" lang="en-US" sz="1050">
                <a:latin typeface="Arial"/>
                <a:ea typeface="Arial"/>
                <a:cs typeface="Arial"/>
                <a:sym typeface="Arial"/>
              </a:rPr>
              <a:t>Notifications Drivers Need To Make</a:t>
            </a:r>
            <a:endParaRPr sz="1050">
              <a:latin typeface="Arial"/>
              <a:ea typeface="Arial"/>
              <a:cs typeface="Arial"/>
              <a:sym typeface="Arial"/>
            </a:endParaRPr>
          </a:p>
          <a:p>
            <a:pPr indent="0" lvl="0" marL="0" marR="0" rtl="0" algn="l">
              <a:lnSpc>
                <a:spcPct val="100000"/>
              </a:lnSpc>
              <a:spcBef>
                <a:spcPts val="28"/>
              </a:spcBef>
              <a:spcAft>
                <a:spcPts val="0"/>
              </a:spcAft>
              <a:buNone/>
            </a:pPr>
            <a:r>
              <a:t/>
            </a:r>
            <a:endParaRPr sz="1050">
              <a:latin typeface="Times New Roman"/>
              <a:ea typeface="Times New Roman"/>
              <a:cs typeface="Times New Roman"/>
              <a:sym typeface="Times New Roman"/>
            </a:endParaRPr>
          </a:p>
          <a:p>
            <a:pPr indent="-228600" lvl="0" marL="241300" marR="0" rtl="0" algn="l">
              <a:lnSpc>
                <a:spcPct val="100000"/>
              </a:lnSpc>
              <a:spcBef>
                <a:spcPts val="0"/>
              </a:spcBef>
              <a:spcAft>
                <a:spcPts val="0"/>
              </a:spcAft>
              <a:buSzPts val="1050"/>
              <a:buFont typeface="Arial"/>
              <a:buChar char="•"/>
            </a:pPr>
            <a:r>
              <a:rPr lang="en-US" sz="1050">
                <a:latin typeface="Arial"/>
                <a:ea typeface="Arial"/>
                <a:cs typeface="Arial"/>
                <a:sym typeface="Arial"/>
              </a:rPr>
              <a:t>Notify the nearest Police, or State Trooper office (usually this can be accomplished by calling 911).</a:t>
            </a:r>
            <a:endParaRPr sz="1050">
              <a:latin typeface="Arial"/>
              <a:ea typeface="Arial"/>
              <a:cs typeface="Arial"/>
              <a:sym typeface="Arial"/>
            </a:endParaRPr>
          </a:p>
          <a:p>
            <a:pPr indent="-228600" lvl="0" marL="241300" marR="0" rtl="0" algn="l">
              <a:lnSpc>
                <a:spcPct val="100000"/>
              </a:lnSpc>
              <a:spcBef>
                <a:spcPts val="35"/>
              </a:spcBef>
              <a:spcAft>
                <a:spcPts val="0"/>
              </a:spcAft>
              <a:buSzPts val="1050"/>
              <a:buFont typeface="Arial"/>
              <a:buChar char="•"/>
            </a:pPr>
            <a:r>
              <a:rPr lang="en-US" sz="1050">
                <a:latin typeface="Arial"/>
                <a:ea typeface="Arial"/>
                <a:cs typeface="Arial"/>
                <a:sym typeface="Arial"/>
              </a:rPr>
              <a:t>Notify the Quality &amp; Safety Department and your Supervisor immediately.</a:t>
            </a:r>
            <a:endParaRPr sz="1050">
              <a:latin typeface="Arial"/>
              <a:ea typeface="Arial"/>
              <a:cs typeface="Arial"/>
              <a:sym typeface="Arial"/>
            </a:endParaRPr>
          </a:p>
          <a:p>
            <a:pPr indent="-228600" lvl="0" marL="241300" marR="0" rtl="0" algn="l">
              <a:lnSpc>
                <a:spcPct val="100000"/>
              </a:lnSpc>
              <a:spcBef>
                <a:spcPts val="45"/>
              </a:spcBef>
              <a:spcAft>
                <a:spcPts val="0"/>
              </a:spcAft>
              <a:buSzPts val="1050"/>
              <a:buFont typeface="Arial"/>
              <a:buChar char="•"/>
            </a:pPr>
            <a:r>
              <a:rPr lang="en-US" sz="1050">
                <a:latin typeface="Arial"/>
                <a:ea typeface="Arial"/>
                <a:cs typeface="Arial"/>
                <a:sym typeface="Arial"/>
              </a:rPr>
              <a:t>Notify the insurance company listed in the automobile insurance identification card in the vehicle.</a:t>
            </a:r>
            <a:endParaRPr sz="1050">
              <a:latin typeface="Arial"/>
              <a:ea typeface="Arial"/>
              <a:cs typeface="Arial"/>
              <a:sym typeface="Arial"/>
            </a:endParaRPr>
          </a:p>
          <a:p>
            <a:pPr indent="63500" lvl="0" marL="0" marR="0" rtl="0" algn="l">
              <a:lnSpc>
                <a:spcPct val="100000"/>
              </a:lnSpc>
              <a:spcBef>
                <a:spcPts val="14"/>
              </a:spcBef>
              <a:spcAft>
                <a:spcPts val="0"/>
              </a:spcAft>
              <a:buSzPts val="1000"/>
              <a:buFont typeface="Arial"/>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Steps Drivers Must Follow</a:t>
            </a:r>
            <a:endParaRPr sz="1050">
              <a:latin typeface="Arial"/>
              <a:ea typeface="Arial"/>
              <a:cs typeface="Arial"/>
              <a:sym typeface="Arial"/>
            </a:endParaRPr>
          </a:p>
          <a:p>
            <a:pPr indent="0" lvl="0" marL="0" marR="0" rtl="0" algn="l">
              <a:lnSpc>
                <a:spcPct val="100000"/>
              </a:lnSpc>
              <a:spcBef>
                <a:spcPts val="27"/>
              </a:spcBef>
              <a:spcAft>
                <a:spcPts val="0"/>
              </a:spcAft>
              <a:buNone/>
            </a:pPr>
            <a:r>
              <a:t/>
            </a:r>
            <a:endParaRPr sz="1050">
              <a:latin typeface="Times New Roman"/>
              <a:ea typeface="Times New Roman"/>
              <a:cs typeface="Times New Roman"/>
              <a:sym typeface="Times New Roman"/>
            </a:endParaRPr>
          </a:p>
          <a:p>
            <a:pPr indent="-228600" lvl="0" marL="241300" marR="0" rtl="0" algn="l">
              <a:lnSpc>
                <a:spcPct val="100000"/>
              </a:lnSpc>
              <a:spcBef>
                <a:spcPts val="0"/>
              </a:spcBef>
              <a:spcAft>
                <a:spcPts val="0"/>
              </a:spcAft>
              <a:buSzPts val="1050"/>
              <a:buFont typeface="Arial"/>
              <a:buChar char="•"/>
            </a:pPr>
            <a:r>
              <a:rPr lang="en-US" sz="1050">
                <a:latin typeface="Arial"/>
                <a:ea typeface="Arial"/>
                <a:cs typeface="Arial"/>
                <a:sym typeface="Arial"/>
              </a:rPr>
              <a:t>DO NOT discuss the accident with anyone other than the Police, or State Trooper personnel.</a:t>
            </a:r>
            <a:endParaRPr sz="1050">
              <a:latin typeface="Arial"/>
              <a:ea typeface="Arial"/>
              <a:cs typeface="Arial"/>
              <a:sym typeface="Arial"/>
            </a:endParaRPr>
          </a:p>
          <a:p>
            <a:pPr indent="-228600" lvl="0" marL="241300" marR="0" rtl="0" algn="l">
              <a:lnSpc>
                <a:spcPct val="100000"/>
              </a:lnSpc>
              <a:spcBef>
                <a:spcPts val="35"/>
              </a:spcBef>
              <a:spcAft>
                <a:spcPts val="0"/>
              </a:spcAft>
              <a:buSzPts val="1050"/>
              <a:buFont typeface="Arial"/>
              <a:buChar char="•"/>
            </a:pPr>
            <a:r>
              <a:rPr lang="en-US" sz="1050">
                <a:latin typeface="Arial"/>
                <a:ea typeface="Arial"/>
                <a:cs typeface="Arial"/>
                <a:sym typeface="Arial"/>
              </a:rPr>
              <a:t>DO NOT “volunteer” information concerning the accident. Let the authorities ask the questions.</a:t>
            </a:r>
            <a:endParaRPr sz="1050">
              <a:latin typeface="Arial"/>
              <a:ea typeface="Arial"/>
              <a:cs typeface="Arial"/>
              <a:sym typeface="Arial"/>
            </a:endParaRPr>
          </a:p>
          <a:p>
            <a:pPr indent="-228600" lvl="0" marL="241300" marR="0" rtl="0" algn="l">
              <a:lnSpc>
                <a:spcPct val="100000"/>
              </a:lnSpc>
              <a:spcBef>
                <a:spcPts val="45"/>
              </a:spcBef>
              <a:spcAft>
                <a:spcPts val="0"/>
              </a:spcAft>
              <a:buSzPts val="1050"/>
              <a:buFont typeface="Arial"/>
              <a:buChar char="•"/>
            </a:pPr>
            <a:r>
              <a:rPr lang="en-US" sz="1050">
                <a:latin typeface="Arial"/>
                <a:ea typeface="Arial"/>
                <a:cs typeface="Arial"/>
                <a:sym typeface="Arial"/>
              </a:rPr>
              <a:t>DO NOT argue, threaten or place blame.</a:t>
            </a:r>
            <a:endParaRPr sz="1050">
              <a:latin typeface="Arial"/>
              <a:ea typeface="Arial"/>
              <a:cs typeface="Arial"/>
              <a:sym typeface="Arial"/>
            </a:endParaRPr>
          </a:p>
          <a:p>
            <a:pPr indent="-228600" lvl="0" marL="241300" marR="0" rtl="0" algn="l">
              <a:lnSpc>
                <a:spcPct val="100000"/>
              </a:lnSpc>
              <a:spcBef>
                <a:spcPts val="35"/>
              </a:spcBef>
              <a:spcAft>
                <a:spcPts val="0"/>
              </a:spcAft>
              <a:buSzPts val="1050"/>
              <a:buFont typeface="Arial"/>
              <a:buChar char="•"/>
            </a:pPr>
            <a:r>
              <a:rPr lang="en-US" sz="1050">
                <a:latin typeface="Arial"/>
                <a:ea typeface="Arial"/>
                <a:cs typeface="Arial"/>
                <a:sym typeface="Arial"/>
              </a:rPr>
              <a:t>Remain calm. Be courteous and respectful.</a:t>
            </a:r>
            <a:endParaRPr sz="1050">
              <a:latin typeface="Arial"/>
              <a:ea typeface="Arial"/>
              <a:cs typeface="Arial"/>
              <a:sym typeface="Arial"/>
            </a:endParaRPr>
          </a:p>
          <a:p>
            <a:pPr indent="-228600" lvl="0" marL="241300" marR="0" rtl="0" algn="l">
              <a:lnSpc>
                <a:spcPct val="100000"/>
              </a:lnSpc>
              <a:spcBef>
                <a:spcPts val="35"/>
              </a:spcBef>
              <a:spcAft>
                <a:spcPts val="0"/>
              </a:spcAft>
              <a:buSzPts val="1050"/>
              <a:buFont typeface="Arial"/>
              <a:buChar char="•"/>
            </a:pPr>
            <a:r>
              <a:rPr lang="en-US" sz="1050">
                <a:latin typeface="Arial"/>
                <a:ea typeface="Arial"/>
                <a:cs typeface="Arial"/>
                <a:sym typeface="Arial"/>
              </a:rPr>
              <a:t>Exchange insurance and other relevant information, including name, address, and phone number with the other</a:t>
            </a:r>
            <a:endParaRPr sz="1050">
              <a:latin typeface="Arial"/>
              <a:ea typeface="Arial"/>
              <a:cs typeface="Arial"/>
              <a:sym typeface="Arial"/>
            </a:endParaRPr>
          </a:p>
          <a:p>
            <a:pPr indent="0" lvl="0" marL="241300" marR="6350" rtl="0" algn="l">
              <a:lnSpc>
                <a:spcPct val="102800"/>
              </a:lnSpc>
              <a:spcBef>
                <a:spcPts val="10"/>
              </a:spcBef>
              <a:spcAft>
                <a:spcPts val="0"/>
              </a:spcAft>
              <a:buNone/>
            </a:pPr>
            <a:r>
              <a:rPr lang="en-US" sz="1050">
                <a:latin typeface="Arial"/>
                <a:ea typeface="Arial"/>
                <a:cs typeface="Arial"/>
                <a:sym typeface="Arial"/>
              </a:rPr>
              <a:t>individual(s)  involved  in  the  accident.  Also  exchange  company  names  and  company  phone  numbers  if applicable.</a:t>
            </a:r>
            <a:endParaRPr sz="1050">
              <a:latin typeface="Arial"/>
              <a:ea typeface="Arial"/>
              <a:cs typeface="Arial"/>
              <a:sym typeface="Arial"/>
            </a:endParaRPr>
          </a:p>
          <a:p>
            <a:pPr indent="-228600" lvl="0" marL="241300" marR="7620" rtl="0" algn="l">
              <a:lnSpc>
                <a:spcPct val="124761"/>
              </a:lnSpc>
              <a:spcBef>
                <a:spcPts val="35"/>
              </a:spcBef>
              <a:spcAft>
                <a:spcPts val="0"/>
              </a:spcAft>
              <a:buSzPts val="1050"/>
              <a:buFont typeface="Arial"/>
              <a:buChar char="•"/>
            </a:pPr>
            <a:r>
              <a:rPr lang="en-US" sz="1050">
                <a:latin typeface="Arial"/>
                <a:ea typeface="Arial"/>
                <a:cs typeface="Arial"/>
                <a:sym typeface="Arial"/>
              </a:rPr>
              <a:t>Obtain names, addresses and phone numbers of all injured persons (if possible) and the same information from witnesses (if any).</a:t>
            </a:r>
            <a:endParaRPr sz="1050">
              <a:latin typeface="Arial"/>
              <a:ea typeface="Arial"/>
              <a:cs typeface="Arial"/>
              <a:sym typeface="Arial"/>
            </a:endParaRPr>
          </a:p>
          <a:p>
            <a:pPr indent="-228600" lvl="0" marL="241300" marR="0" rtl="0" algn="l">
              <a:lnSpc>
                <a:spcPct val="118571"/>
              </a:lnSpc>
              <a:spcBef>
                <a:spcPts val="0"/>
              </a:spcBef>
              <a:spcAft>
                <a:spcPts val="0"/>
              </a:spcAft>
              <a:buSzPts val="1050"/>
              <a:buFont typeface="Arial"/>
              <a:buChar char="•"/>
            </a:pPr>
            <a:r>
              <a:rPr lang="en-US" sz="1050">
                <a:latin typeface="Arial"/>
                <a:ea typeface="Arial"/>
                <a:cs typeface="Arial"/>
                <a:sym typeface="Arial"/>
              </a:rPr>
              <a:t>Cooperate fully with Police, or State Trooper personnel by providing truthful and accurate answers to questions.</a:t>
            </a:r>
            <a:endParaRPr sz="1050">
              <a:latin typeface="Arial"/>
              <a:ea typeface="Arial"/>
              <a:cs typeface="Arial"/>
              <a:sym typeface="Arial"/>
            </a:endParaRPr>
          </a:p>
          <a:p>
            <a:pPr indent="0" lvl="0" marL="241300" marR="5715" rtl="0" algn="l">
              <a:lnSpc>
                <a:spcPct val="124761"/>
              </a:lnSpc>
              <a:spcBef>
                <a:spcPts val="35"/>
              </a:spcBef>
              <a:spcAft>
                <a:spcPts val="0"/>
              </a:spcAft>
              <a:buNone/>
            </a:pPr>
            <a:r>
              <a:rPr lang="en-US" sz="1050">
                <a:latin typeface="Arial"/>
                <a:ea typeface="Arial"/>
                <a:cs typeface="Arial"/>
                <a:sym typeface="Arial"/>
              </a:rPr>
              <a:t>At the end of the investigation, ask for a copy of the preliminary report or for the report number if the report is not provided.</a:t>
            </a:r>
            <a:endParaRPr sz="1050">
              <a:latin typeface="Arial"/>
              <a:ea typeface="Arial"/>
              <a:cs typeface="Arial"/>
              <a:sym typeface="Arial"/>
            </a:endParaRPr>
          </a:p>
          <a:p>
            <a:pPr indent="-228600" lvl="0" marL="241300" marR="0" rtl="0" algn="l">
              <a:lnSpc>
                <a:spcPct val="118571"/>
              </a:lnSpc>
              <a:spcBef>
                <a:spcPts val="0"/>
              </a:spcBef>
              <a:spcAft>
                <a:spcPts val="0"/>
              </a:spcAft>
              <a:buSzPts val="1050"/>
              <a:buFont typeface="Arial"/>
              <a:buChar char="•"/>
            </a:pPr>
            <a:r>
              <a:rPr lang="en-US" sz="1050">
                <a:latin typeface="Arial"/>
                <a:ea typeface="Arial"/>
                <a:cs typeface="Arial"/>
                <a:sym typeface="Arial"/>
              </a:rPr>
              <a:t>Sketch  a  diagram  depicting  the  relationship  of  the  roadways  and  vehicles  at  the  time  of  the  accident.  Show</a:t>
            </a:r>
            <a:endParaRPr sz="1050">
              <a:latin typeface="Arial"/>
              <a:ea typeface="Arial"/>
              <a:cs typeface="Arial"/>
              <a:sym typeface="Arial"/>
            </a:endParaRPr>
          </a:p>
          <a:p>
            <a:pPr indent="0" lvl="0" marL="241300" marR="0" rtl="0" algn="l">
              <a:lnSpc>
                <a:spcPct val="100000"/>
              </a:lnSpc>
              <a:spcBef>
                <a:spcPts val="35"/>
              </a:spcBef>
              <a:spcAft>
                <a:spcPts val="0"/>
              </a:spcAft>
              <a:buNone/>
            </a:pPr>
            <a:r>
              <a:rPr lang="en-US" sz="1050">
                <a:latin typeface="Arial"/>
                <a:ea typeface="Arial"/>
                <a:cs typeface="Arial"/>
                <a:sym typeface="Arial"/>
              </a:rPr>
              <a:t>measurements if possible.</a:t>
            </a:r>
            <a:endParaRPr sz="1050">
              <a:latin typeface="Arial"/>
              <a:ea typeface="Arial"/>
              <a:cs typeface="Arial"/>
              <a:sym typeface="Arial"/>
            </a:endParaRPr>
          </a:p>
          <a:p>
            <a:pPr indent="-227965" lvl="0" marL="240665" marR="0" rtl="0" algn="l">
              <a:lnSpc>
                <a:spcPct val="100000"/>
              </a:lnSpc>
              <a:spcBef>
                <a:spcPts val="45"/>
              </a:spcBef>
              <a:spcAft>
                <a:spcPts val="0"/>
              </a:spcAft>
              <a:buSzPts val="1050"/>
              <a:buFont typeface="Arial"/>
              <a:buChar char="•"/>
            </a:pPr>
            <a:r>
              <a:rPr lang="en-US" sz="1050">
                <a:latin typeface="Arial"/>
                <a:ea typeface="Arial"/>
                <a:cs typeface="Arial"/>
                <a:sym typeface="Arial"/>
              </a:rPr>
              <a:t>Take photos of the accident scene if a camera is available.</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PPE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634" lvl="0" marL="13334" marR="5080" rtl="0" algn="just">
              <a:lnSpc>
                <a:spcPct val="115238"/>
              </a:lnSpc>
              <a:spcBef>
                <a:spcPts val="0"/>
              </a:spcBef>
              <a:spcAft>
                <a:spcPts val="0"/>
              </a:spcAft>
              <a:buNone/>
            </a:pPr>
            <a:r>
              <a:rPr lang="en-US" sz="1050">
                <a:latin typeface="Arial"/>
                <a:ea typeface="Arial"/>
                <a:cs typeface="Arial"/>
                <a:sym typeface="Arial"/>
              </a:rPr>
              <a:t>Managers shall ensure that each affected employee uses appropriate eye or face protection when exposed to eye or  face  hazards  from  flying  particles,  molten  metal,  liquid  chemicals,  acids  or  caustic  liquids,  chemical  gases  or vapors, or potentially injurious light radiation.</a:t>
            </a:r>
            <a:endParaRPr sz="1050">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813" name="Shape 813"/>
        <p:cNvGrpSpPr/>
        <p:nvPr/>
      </p:nvGrpSpPr>
      <p:grpSpPr>
        <a:xfrm>
          <a:off x="0" y="0"/>
          <a:ext cx="0" cy="0"/>
          <a:chOff x="0" y="0"/>
          <a:chExt cx="0" cy="0"/>
        </a:xfrm>
      </p:grpSpPr>
      <p:sp>
        <p:nvSpPr>
          <p:cNvPr id="814" name="Google Shape;814;p77"/>
          <p:cNvSpPr txBox="1"/>
          <p:nvPr/>
        </p:nvSpPr>
        <p:spPr>
          <a:xfrm>
            <a:off x="444500" y="531391"/>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815" name="Google Shape;815;p77"/>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16" name="Google Shape;816;p77"/>
          <p:cNvSpPr txBox="1"/>
          <p:nvPr/>
        </p:nvSpPr>
        <p:spPr>
          <a:xfrm>
            <a:off x="2379979" y="2316662"/>
            <a:ext cx="3009900" cy="2540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800" u="sng">
                <a:latin typeface="Arial"/>
                <a:ea typeface="Arial"/>
                <a:cs typeface="Arial"/>
                <a:sym typeface="Arial"/>
              </a:rPr>
              <a:t>SECTION Y - APPENDICIES</a:t>
            </a:r>
            <a:endParaRPr sz="1800">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0" name="Shape 820"/>
        <p:cNvGrpSpPr/>
        <p:nvPr/>
      </p:nvGrpSpPr>
      <p:grpSpPr>
        <a:xfrm>
          <a:off x="0" y="0"/>
          <a:ext cx="0" cy="0"/>
          <a:chOff x="0" y="0"/>
          <a:chExt cx="0" cy="0"/>
        </a:xfrm>
      </p:grpSpPr>
      <p:sp>
        <p:nvSpPr>
          <p:cNvPr id="821" name="Google Shape;821;p78"/>
          <p:cNvSpPr txBox="1"/>
          <p:nvPr/>
        </p:nvSpPr>
        <p:spPr>
          <a:xfrm>
            <a:off x="444500" y="531391"/>
            <a:ext cx="6887845" cy="1598295"/>
          </a:xfrm>
          <a:prstGeom prst="rect">
            <a:avLst/>
          </a:prstGeom>
          <a:noFill/>
          <a:ln>
            <a:noFill/>
          </a:ln>
        </p:spPr>
        <p:txBody>
          <a:bodyPr anchorCtr="0" anchor="t" bIns="0" lIns="0" spcFirstLastPara="1" rIns="0" wrap="square" tIns="0">
            <a:noAutofit/>
          </a:bodyPr>
          <a:lstStyle/>
          <a:p>
            <a:pPr indent="0" lvl="0" marL="0" marR="289560" rtl="0" algn="r">
              <a:lnSpc>
                <a:spcPct val="100000"/>
              </a:lnSpc>
              <a:spcBef>
                <a:spcPts val="0"/>
              </a:spcBef>
              <a:spcAft>
                <a:spcPts val="0"/>
              </a:spcAft>
              <a:buNone/>
            </a:pPr>
            <a:r>
              <a:rPr lang="en-US" sz="1400">
                <a:latin typeface="Courier New"/>
                <a:ea typeface="Courier New"/>
                <a:cs typeface="Courier New"/>
                <a:sym typeface="Courier New"/>
              </a:rPr>
              <a:t>H-2/R-0/09-1-15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ctr">
              <a:lnSpc>
                <a:spcPct val="100000"/>
              </a:lnSpc>
              <a:spcBef>
                <a:spcPts val="0"/>
              </a:spcBef>
              <a:spcAft>
                <a:spcPts val="0"/>
              </a:spcAft>
              <a:buNone/>
            </a:pPr>
            <a:r>
              <a:rPr b="1" lang="en-US" sz="1050" u="sng">
                <a:latin typeface="Arial"/>
                <a:ea typeface="Arial"/>
                <a:cs typeface="Arial"/>
                <a:sym typeface="Arial"/>
              </a:rPr>
              <a:t>APPENDIX A - FORMS</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Shelf Life Audit</a:t>
            </a:r>
            <a:endParaRPr sz="1050">
              <a:latin typeface="Arial"/>
              <a:ea typeface="Arial"/>
              <a:cs typeface="Arial"/>
              <a:sym typeface="Arial"/>
            </a:endParaRPr>
          </a:p>
          <a:p>
            <a:pPr indent="0" lvl="0" marL="0" marR="0" rtl="0" algn="l">
              <a:lnSpc>
                <a:spcPct val="100000"/>
              </a:lnSpc>
              <a:spcBef>
                <a:spcPts val="54"/>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Items having a shelf life shall be monitored on a monthly basis utilizing the Maritime Helicopters check list.   Any items,  other  than  components  or  parts,  exceeding  their  shelf  life  shall  be  removed  from  serviceable  stock  and disposed of properly.   Components or parts that have exceeded allowable shelf life will be tagged “rejected” and separated from serviceable stock.</a:t>
            </a:r>
            <a:endParaRPr sz="1050">
              <a:latin typeface="Arial"/>
              <a:ea typeface="Arial"/>
              <a:cs typeface="Arial"/>
              <a:sym typeface="Arial"/>
            </a:endParaRPr>
          </a:p>
        </p:txBody>
      </p:sp>
      <p:sp>
        <p:nvSpPr>
          <p:cNvPr id="822" name="Google Shape;822;p78"/>
          <p:cNvSpPr/>
          <p:nvPr/>
        </p:nvSpPr>
        <p:spPr>
          <a:xfrm>
            <a:off x="781050" y="2428455"/>
            <a:ext cx="6238323" cy="248034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6" name="Shape 826"/>
        <p:cNvGrpSpPr/>
        <p:nvPr/>
      </p:nvGrpSpPr>
      <p:grpSpPr>
        <a:xfrm>
          <a:off x="0" y="0"/>
          <a:ext cx="0" cy="0"/>
          <a:chOff x="0" y="0"/>
          <a:chExt cx="0" cy="0"/>
        </a:xfrm>
      </p:grpSpPr>
      <p:sp>
        <p:nvSpPr>
          <p:cNvPr id="827" name="Google Shape;827;p79"/>
          <p:cNvSpPr txBox="1"/>
          <p:nvPr/>
        </p:nvSpPr>
        <p:spPr>
          <a:xfrm>
            <a:off x="444500" y="531391"/>
            <a:ext cx="6602730" cy="5238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H-3/R-0/09-1-15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12700" marR="0" rtl="0" algn="l">
              <a:lnSpc>
                <a:spcPct val="100000"/>
              </a:lnSpc>
              <a:spcBef>
                <a:spcPts val="0"/>
              </a:spcBef>
              <a:spcAft>
                <a:spcPts val="0"/>
              </a:spcAft>
              <a:buNone/>
            </a:pPr>
            <a:r>
              <a:rPr lang="en-US" sz="1050" u="sng">
                <a:latin typeface="Arial"/>
                <a:ea typeface="Arial"/>
                <a:cs typeface="Arial"/>
                <a:sym typeface="Arial"/>
              </a:rPr>
              <a:t>Maritime Helicopters Air Carrier Certificate</a:t>
            </a:r>
            <a:endParaRPr sz="1050">
              <a:latin typeface="Arial"/>
              <a:ea typeface="Arial"/>
              <a:cs typeface="Arial"/>
              <a:sym typeface="Arial"/>
            </a:endParaRPr>
          </a:p>
        </p:txBody>
      </p:sp>
      <p:sp>
        <p:nvSpPr>
          <p:cNvPr id="828" name="Google Shape;828;p79"/>
          <p:cNvSpPr/>
          <p:nvPr/>
        </p:nvSpPr>
        <p:spPr>
          <a:xfrm>
            <a:off x="1409700" y="1355089"/>
            <a:ext cx="4972050" cy="6543665"/>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2" name="Shape 832"/>
        <p:cNvGrpSpPr/>
        <p:nvPr/>
      </p:nvGrpSpPr>
      <p:grpSpPr>
        <a:xfrm>
          <a:off x="0" y="0"/>
          <a:ext cx="0" cy="0"/>
          <a:chOff x="0" y="0"/>
          <a:chExt cx="0" cy="0"/>
        </a:xfrm>
      </p:grpSpPr>
      <p:sp>
        <p:nvSpPr>
          <p:cNvPr id="833" name="Google Shape;833;p80"/>
          <p:cNvSpPr txBox="1"/>
          <p:nvPr/>
        </p:nvSpPr>
        <p:spPr>
          <a:xfrm>
            <a:off x="444500" y="531391"/>
            <a:ext cx="6886575" cy="1443990"/>
          </a:xfrm>
          <a:prstGeom prst="rect">
            <a:avLst/>
          </a:prstGeom>
          <a:noFill/>
          <a:ln>
            <a:noFill/>
          </a:ln>
        </p:spPr>
        <p:txBody>
          <a:bodyPr anchorCtr="0" anchor="t" bIns="0" lIns="0" spcFirstLastPara="1" rIns="0" wrap="square" tIns="0">
            <a:noAutofit/>
          </a:bodyPr>
          <a:lstStyle/>
          <a:p>
            <a:pPr indent="0" lvl="0" marL="0" marR="288290" rtl="0" algn="r">
              <a:lnSpc>
                <a:spcPct val="100000"/>
              </a:lnSpc>
              <a:spcBef>
                <a:spcPts val="0"/>
              </a:spcBef>
              <a:spcAft>
                <a:spcPts val="0"/>
              </a:spcAft>
              <a:buNone/>
            </a:pPr>
            <a:r>
              <a:rPr lang="en-US" sz="1400">
                <a:latin typeface="Courier New"/>
                <a:ea typeface="Courier New"/>
                <a:cs typeface="Courier New"/>
                <a:sym typeface="Courier New"/>
              </a:rPr>
              <a:t>H-4/R-0/09-1-15</a:t>
            </a:r>
            <a:endParaRPr sz="1400">
              <a:latin typeface="Courier New"/>
              <a:ea typeface="Courier New"/>
              <a:cs typeface="Courier New"/>
              <a:sym typeface="Courier New"/>
            </a:endParaRPr>
          </a:p>
          <a:p>
            <a:pPr indent="0" lvl="0" marL="12700" marR="0" rtl="0" algn="just">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12700" marR="0" rtl="0" algn="just">
              <a:lnSpc>
                <a:spcPct val="100000"/>
              </a:lnSpc>
              <a:spcBef>
                <a:spcPts val="0"/>
              </a:spcBef>
              <a:spcAft>
                <a:spcPts val="0"/>
              </a:spcAft>
              <a:buNone/>
            </a:pPr>
            <a:r>
              <a:rPr lang="en-US" sz="1050" u="sng">
                <a:latin typeface="Arial"/>
                <a:ea typeface="Arial"/>
                <a:cs typeface="Arial"/>
                <a:sym typeface="Arial"/>
              </a:rPr>
              <a:t>Vehicle Safety Checklist</a:t>
            </a:r>
            <a:endParaRPr sz="1050">
              <a:latin typeface="Arial"/>
              <a:ea typeface="Arial"/>
              <a:cs typeface="Arial"/>
              <a:sym typeface="Arial"/>
            </a:endParaRPr>
          </a:p>
          <a:p>
            <a:pPr indent="0" lvl="0" marL="0" marR="0" rtl="0" algn="l">
              <a:lnSpc>
                <a:spcPct val="100000"/>
              </a:lnSpc>
              <a:spcBef>
                <a:spcPts val="53"/>
              </a:spcBef>
              <a:spcAft>
                <a:spcPts val="0"/>
              </a:spcAft>
              <a:buNone/>
            </a:pPr>
            <a:r>
              <a:t/>
            </a:r>
            <a:endParaRPr sz="1000">
              <a:latin typeface="Times New Roman"/>
              <a:ea typeface="Times New Roman"/>
              <a:cs typeface="Times New Roman"/>
              <a:sym typeface="Times New Roman"/>
            </a:endParaRPr>
          </a:p>
          <a:p>
            <a:pPr indent="0" lvl="0" marL="12700" marR="5080" rtl="0" algn="just">
              <a:lnSpc>
                <a:spcPct val="95900"/>
              </a:lnSpc>
              <a:spcBef>
                <a:spcPts val="0"/>
              </a:spcBef>
              <a:spcAft>
                <a:spcPts val="0"/>
              </a:spcAft>
              <a:buNone/>
            </a:pPr>
            <a:r>
              <a:rPr lang="en-US" sz="1050">
                <a:latin typeface="Arial"/>
                <a:ea typeface="Arial"/>
                <a:cs typeface="Arial"/>
                <a:sym typeface="Arial"/>
              </a:rPr>
              <a:t>Company  vehicles  shall  be  checked  at  the  beginning  of  each  hitch  to  assure  that  all  parts,  equipment  and accessories  are  free  of  damage  and  in  safe  operating  condition.  A  copy  of  the  Vehicle  Safety  Checklist  (below) should be in all vehicles. Report all defects to the responsible department manager or the individual responsible for the vehicle. Correct all defects before the vehicle is placed in service.</a:t>
            </a:r>
            <a:endParaRPr sz="1050">
              <a:latin typeface="Arial"/>
              <a:ea typeface="Arial"/>
              <a:cs typeface="Arial"/>
              <a:sym typeface="Arial"/>
            </a:endParaRPr>
          </a:p>
        </p:txBody>
      </p:sp>
      <p:sp>
        <p:nvSpPr>
          <p:cNvPr id="834" name="Google Shape;834;p80"/>
          <p:cNvSpPr/>
          <p:nvPr/>
        </p:nvSpPr>
        <p:spPr>
          <a:xfrm>
            <a:off x="1266825" y="2121776"/>
            <a:ext cx="5257800" cy="6400431"/>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8" name="Shape 838"/>
        <p:cNvGrpSpPr/>
        <p:nvPr/>
      </p:nvGrpSpPr>
      <p:grpSpPr>
        <a:xfrm>
          <a:off x="0" y="0"/>
          <a:ext cx="0" cy="0"/>
          <a:chOff x="0" y="0"/>
          <a:chExt cx="0" cy="0"/>
        </a:xfrm>
      </p:grpSpPr>
      <p:sp>
        <p:nvSpPr>
          <p:cNvPr id="839" name="Google Shape;839;p81"/>
          <p:cNvSpPr txBox="1"/>
          <p:nvPr/>
        </p:nvSpPr>
        <p:spPr>
          <a:xfrm>
            <a:off x="444500" y="531391"/>
            <a:ext cx="6602730" cy="5238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H-5/R-0/09-1-15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12700" marR="0" rtl="0" algn="l">
              <a:lnSpc>
                <a:spcPct val="100000"/>
              </a:lnSpc>
              <a:spcBef>
                <a:spcPts val="0"/>
              </a:spcBef>
              <a:spcAft>
                <a:spcPts val="0"/>
              </a:spcAft>
              <a:buNone/>
            </a:pPr>
            <a:r>
              <a:rPr lang="en-US" sz="1050" u="sng">
                <a:latin typeface="Arial"/>
                <a:ea typeface="Arial"/>
                <a:cs typeface="Arial"/>
                <a:sym typeface="Arial"/>
              </a:rPr>
              <a:t>Weight and Balance</a:t>
            </a:r>
            <a:endParaRPr sz="1050">
              <a:latin typeface="Arial"/>
              <a:ea typeface="Arial"/>
              <a:cs typeface="Arial"/>
              <a:sym typeface="Arial"/>
            </a:endParaRPr>
          </a:p>
        </p:txBody>
      </p:sp>
      <p:sp>
        <p:nvSpPr>
          <p:cNvPr id="840" name="Google Shape;840;p81"/>
          <p:cNvSpPr/>
          <p:nvPr/>
        </p:nvSpPr>
        <p:spPr>
          <a:xfrm>
            <a:off x="1266101" y="1355080"/>
            <a:ext cx="5261463" cy="7221991"/>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4" name="Shape 844"/>
        <p:cNvGrpSpPr/>
        <p:nvPr/>
      </p:nvGrpSpPr>
      <p:grpSpPr>
        <a:xfrm>
          <a:off x="0" y="0"/>
          <a:ext cx="0" cy="0"/>
          <a:chOff x="0" y="0"/>
          <a:chExt cx="0" cy="0"/>
        </a:xfrm>
      </p:grpSpPr>
      <p:sp>
        <p:nvSpPr>
          <p:cNvPr id="845" name="Google Shape;845;p82"/>
          <p:cNvSpPr txBox="1"/>
          <p:nvPr/>
        </p:nvSpPr>
        <p:spPr>
          <a:xfrm>
            <a:off x="444500" y="531391"/>
            <a:ext cx="6602730" cy="68516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H-6/R-0/09-1-15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9"/>
              </a:spcBef>
              <a:spcAft>
                <a:spcPts val="0"/>
              </a:spcAft>
              <a:buNone/>
            </a:pPr>
            <a:r>
              <a:t/>
            </a:r>
            <a:endParaRPr sz="11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u="sng">
                <a:latin typeface="Arial"/>
                <a:ea typeface="Arial"/>
                <a:cs typeface="Arial"/>
                <a:sym typeface="Arial"/>
              </a:rPr>
              <a:t>Maritime Helicopter Log</a:t>
            </a:r>
            <a:endParaRPr sz="1050">
              <a:latin typeface="Arial"/>
              <a:ea typeface="Arial"/>
              <a:cs typeface="Arial"/>
              <a:sym typeface="Arial"/>
            </a:endParaRPr>
          </a:p>
        </p:txBody>
      </p:sp>
      <p:sp>
        <p:nvSpPr>
          <p:cNvPr id="846" name="Google Shape;846;p82"/>
          <p:cNvSpPr/>
          <p:nvPr/>
        </p:nvSpPr>
        <p:spPr>
          <a:xfrm>
            <a:off x="1000125" y="1516392"/>
            <a:ext cx="5791200" cy="7458456"/>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0" name="Shape 850"/>
        <p:cNvGrpSpPr/>
        <p:nvPr/>
      </p:nvGrpSpPr>
      <p:grpSpPr>
        <a:xfrm>
          <a:off x="0" y="0"/>
          <a:ext cx="0" cy="0"/>
          <a:chOff x="0" y="0"/>
          <a:chExt cx="0" cy="0"/>
        </a:xfrm>
      </p:grpSpPr>
      <p:sp>
        <p:nvSpPr>
          <p:cNvPr id="851" name="Google Shape;851;p83"/>
          <p:cNvSpPr txBox="1"/>
          <p:nvPr/>
        </p:nvSpPr>
        <p:spPr>
          <a:xfrm>
            <a:off x="444500" y="531391"/>
            <a:ext cx="6602730" cy="5238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H-7/R-0/09-1-15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12700" marR="0" rtl="0" algn="l">
              <a:lnSpc>
                <a:spcPct val="100000"/>
              </a:lnSpc>
              <a:spcBef>
                <a:spcPts val="0"/>
              </a:spcBef>
              <a:spcAft>
                <a:spcPts val="0"/>
              </a:spcAft>
              <a:buNone/>
            </a:pPr>
            <a:r>
              <a:rPr lang="en-US" sz="1050" u="sng">
                <a:latin typeface="Arial"/>
                <a:ea typeface="Arial"/>
                <a:cs typeface="Arial"/>
                <a:sym typeface="Arial"/>
              </a:rPr>
              <a:t>Engine Trend Chart</a:t>
            </a:r>
            <a:endParaRPr sz="1050">
              <a:latin typeface="Arial"/>
              <a:ea typeface="Arial"/>
              <a:cs typeface="Arial"/>
              <a:sym typeface="Arial"/>
            </a:endParaRPr>
          </a:p>
        </p:txBody>
      </p:sp>
      <p:sp>
        <p:nvSpPr>
          <p:cNvPr id="852" name="Google Shape;852;p83"/>
          <p:cNvSpPr/>
          <p:nvPr/>
        </p:nvSpPr>
        <p:spPr>
          <a:xfrm>
            <a:off x="457961" y="1509521"/>
            <a:ext cx="6995159" cy="520001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6" name="Shape 856"/>
        <p:cNvGrpSpPr/>
        <p:nvPr/>
      </p:nvGrpSpPr>
      <p:grpSpPr>
        <a:xfrm>
          <a:off x="0" y="0"/>
          <a:ext cx="0" cy="0"/>
          <a:chOff x="0" y="0"/>
          <a:chExt cx="0" cy="0"/>
        </a:xfrm>
      </p:grpSpPr>
      <p:sp>
        <p:nvSpPr>
          <p:cNvPr id="857" name="Google Shape;857;p84"/>
          <p:cNvSpPr txBox="1"/>
          <p:nvPr/>
        </p:nvSpPr>
        <p:spPr>
          <a:xfrm>
            <a:off x="444500" y="531391"/>
            <a:ext cx="6602730" cy="67754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H-8/R-0/09-1-15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050" u="sng">
                <a:latin typeface="Arial"/>
                <a:ea typeface="Arial"/>
                <a:cs typeface="Arial"/>
                <a:sym typeface="Arial"/>
              </a:rPr>
              <a:t>Compliance Action Notice</a:t>
            </a:r>
            <a:endParaRPr sz="1050">
              <a:latin typeface="Arial"/>
              <a:ea typeface="Arial"/>
              <a:cs typeface="Arial"/>
              <a:sym typeface="Arial"/>
            </a:endParaRPr>
          </a:p>
        </p:txBody>
      </p:sp>
      <p:sp>
        <p:nvSpPr>
          <p:cNvPr id="858" name="Google Shape;858;p84"/>
          <p:cNvSpPr/>
          <p:nvPr/>
        </p:nvSpPr>
        <p:spPr>
          <a:xfrm>
            <a:off x="476250" y="1355080"/>
            <a:ext cx="6857999" cy="709829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862" name="Shape 862"/>
        <p:cNvGrpSpPr/>
        <p:nvPr/>
      </p:nvGrpSpPr>
      <p:grpSpPr>
        <a:xfrm>
          <a:off x="0" y="0"/>
          <a:ext cx="0" cy="0"/>
          <a:chOff x="0" y="0"/>
          <a:chExt cx="0" cy="0"/>
        </a:xfrm>
      </p:grpSpPr>
      <p:sp>
        <p:nvSpPr>
          <p:cNvPr id="863" name="Google Shape;863;p85"/>
          <p:cNvSpPr txBox="1"/>
          <p:nvPr/>
        </p:nvSpPr>
        <p:spPr>
          <a:xfrm>
            <a:off x="444500" y="531391"/>
            <a:ext cx="660273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H-9/R-0/09-1-15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864" name="Google Shape;864;p85"/>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5" name="Google Shape;865;p85"/>
          <p:cNvSpPr txBox="1"/>
          <p:nvPr/>
        </p:nvSpPr>
        <p:spPr>
          <a:xfrm>
            <a:off x="717295" y="2275879"/>
            <a:ext cx="6339205" cy="101346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050" u="sng">
                <a:latin typeface="Arial"/>
                <a:ea typeface="Arial"/>
                <a:cs typeface="Arial"/>
                <a:sym typeface="Arial"/>
              </a:rPr>
              <a:t>APPENDIX B - MEL</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53"/>
              </a:spcBef>
              <a:spcAft>
                <a:spcPts val="0"/>
              </a:spcAft>
              <a:buNone/>
            </a:pPr>
            <a:r>
              <a:t/>
            </a:r>
            <a:endParaRPr sz="11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lang="en-US" sz="1200">
                <a:latin typeface="Arial"/>
                <a:ea typeface="Arial"/>
                <a:cs typeface="Arial"/>
                <a:sym typeface="Arial"/>
              </a:rPr>
              <a:t>These documents each have their own List of Effective Pages and Numbering System.</a:t>
            </a:r>
            <a:endParaRPr sz="1200">
              <a:latin typeface="Arial"/>
              <a:ea typeface="Arial"/>
              <a:cs typeface="Arial"/>
              <a:sym typeface="Arial"/>
            </a:endParaRPr>
          </a:p>
          <a:p>
            <a:pPr indent="0" lvl="0" marL="0" marR="0" rtl="0" algn="l">
              <a:lnSpc>
                <a:spcPct val="100000"/>
              </a:lnSpc>
              <a:spcBef>
                <a:spcPts val="55"/>
              </a:spcBef>
              <a:spcAft>
                <a:spcPts val="0"/>
              </a:spcAft>
              <a:buNone/>
            </a:pPr>
            <a:r>
              <a:t/>
            </a:r>
            <a:endParaRPr sz="11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lang="en-US" sz="1200">
                <a:latin typeface="Arial"/>
                <a:ea typeface="Arial"/>
                <a:cs typeface="Arial"/>
                <a:sym typeface="Arial"/>
              </a:rPr>
              <a:t>No attempt will be made to included these in the LOEP’s of the General Maintenance Manual.</a:t>
            </a:r>
            <a:endParaRPr sz="120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242" name="Shape 242"/>
        <p:cNvGrpSpPr/>
        <p:nvPr/>
      </p:nvGrpSpPr>
      <p:grpSpPr>
        <a:xfrm>
          <a:off x="0" y="0"/>
          <a:ext cx="0" cy="0"/>
          <a:chOff x="0" y="0"/>
          <a:chExt cx="0" cy="0"/>
        </a:xfrm>
      </p:grpSpPr>
      <p:sp>
        <p:nvSpPr>
          <p:cNvPr id="243" name="Google Shape;243;p14"/>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4" name="Google Shape;244;p14"/>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5" name="Google Shape;245;p14"/>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6" name="Google Shape;246;p14"/>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7" name="Google Shape;247;p14"/>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8" name="Google Shape;248;p14"/>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9" name="Google Shape;249;p14"/>
          <p:cNvSpPr txBox="1"/>
          <p:nvPr/>
        </p:nvSpPr>
        <p:spPr>
          <a:xfrm>
            <a:off x="444109" y="714270"/>
            <a:ext cx="6710045" cy="8804910"/>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viii/R-0/09-1-15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469900" marR="0" rtl="0" algn="l">
              <a:lnSpc>
                <a:spcPct val="117619"/>
              </a:lnSpc>
              <a:spcBef>
                <a:spcPts val="0"/>
              </a:spcBef>
              <a:spcAft>
                <a:spcPts val="0"/>
              </a:spcAft>
              <a:buNone/>
            </a:pPr>
            <a:r>
              <a:rPr lang="en-US" sz="1050">
                <a:latin typeface="Arial"/>
                <a:ea typeface="Arial"/>
                <a:cs typeface="Arial"/>
                <a:sym typeface="Arial"/>
              </a:rPr>
              <a:t>Aircraft Operation during Adjustments............................................................................................... B-9</a:t>
            </a:r>
            <a:endParaRPr sz="1050">
              <a:latin typeface="Arial"/>
              <a:ea typeface="Arial"/>
              <a:cs typeface="Arial"/>
              <a:sym typeface="Arial"/>
            </a:endParaRPr>
          </a:p>
          <a:p>
            <a:pPr indent="0" lvl="0" marL="469900" marR="0" rtl="0" algn="l">
              <a:lnSpc>
                <a:spcPct val="115238"/>
              </a:lnSpc>
              <a:spcBef>
                <a:spcPts val="0"/>
              </a:spcBef>
              <a:spcAft>
                <a:spcPts val="0"/>
              </a:spcAft>
              <a:buNone/>
            </a:pPr>
            <a:r>
              <a:rPr lang="en-US" sz="1050">
                <a:latin typeface="Arial"/>
                <a:ea typeface="Arial"/>
                <a:cs typeface="Arial"/>
                <a:sym typeface="Arial"/>
              </a:rPr>
              <a:t>Use of Ladders, Carts, and Work Stands .......................................................................................... B-9</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Attachment of Test Equipment .......................................................................................................... B-9</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Fueling Procedures ............................................................................................................................ B-9</a:t>
            </a:r>
            <a:endParaRPr sz="1050">
              <a:latin typeface="Arial"/>
              <a:ea typeface="Arial"/>
              <a:cs typeface="Arial"/>
              <a:sym typeface="Arial"/>
            </a:endParaRPr>
          </a:p>
          <a:p>
            <a:pPr indent="-12065" lvl="0" marL="469265" marR="0" rtl="0" algn="l">
              <a:lnSpc>
                <a:spcPct val="114761"/>
              </a:lnSpc>
              <a:spcBef>
                <a:spcPts val="0"/>
              </a:spcBef>
              <a:spcAft>
                <a:spcPts val="0"/>
              </a:spcAft>
              <a:buNone/>
            </a:pPr>
            <a:r>
              <a:rPr lang="en-US" sz="1050">
                <a:latin typeface="Arial"/>
                <a:ea typeface="Arial"/>
                <a:cs typeface="Arial"/>
                <a:sym typeface="Arial"/>
              </a:rPr>
              <a:t>Defueling Procedures ........................................................................................................................ B-9</a:t>
            </a:r>
            <a:endParaRPr sz="1050">
              <a:latin typeface="Arial"/>
              <a:ea typeface="Arial"/>
              <a:cs typeface="Arial"/>
              <a:sym typeface="Arial"/>
            </a:endParaRPr>
          </a:p>
          <a:p>
            <a:pPr indent="-12065" lvl="0" marL="469265" marR="0" rtl="0" algn="l">
              <a:lnSpc>
                <a:spcPct val="114761"/>
              </a:lnSpc>
              <a:spcBef>
                <a:spcPts val="0"/>
              </a:spcBef>
              <a:spcAft>
                <a:spcPts val="0"/>
              </a:spcAft>
              <a:buNone/>
            </a:pPr>
            <a:r>
              <a:rPr lang="en-US" sz="1050">
                <a:latin typeface="Arial"/>
                <a:ea typeface="Arial"/>
                <a:cs typeface="Arial"/>
                <a:sym typeface="Arial"/>
              </a:rPr>
              <a:t>Fuel Sampling Procedures................................................................................................................. B-9</a:t>
            </a:r>
            <a:endParaRPr sz="1050">
              <a:latin typeface="Arial"/>
              <a:ea typeface="Arial"/>
              <a:cs typeface="Arial"/>
              <a:sym typeface="Arial"/>
            </a:endParaRPr>
          </a:p>
          <a:p>
            <a:pPr indent="-12065" lvl="0" marL="469265" marR="0" rtl="0" algn="l">
              <a:lnSpc>
                <a:spcPct val="115238"/>
              </a:lnSpc>
              <a:spcBef>
                <a:spcPts val="0"/>
              </a:spcBef>
              <a:spcAft>
                <a:spcPts val="0"/>
              </a:spcAft>
              <a:buNone/>
            </a:pPr>
            <a:r>
              <a:rPr lang="en-US" sz="1050">
                <a:latin typeface="Arial"/>
                <a:ea typeface="Arial"/>
                <a:cs typeface="Arial"/>
                <a:sym typeface="Arial"/>
              </a:rPr>
              <a:t>Tie Down and Securing Aircraft ....................................................................................................... B-10</a:t>
            </a:r>
            <a:endParaRPr sz="1050">
              <a:latin typeface="Arial"/>
              <a:ea typeface="Arial"/>
              <a:cs typeface="Arial"/>
              <a:sym typeface="Arial"/>
            </a:endParaRPr>
          </a:p>
          <a:p>
            <a:pPr indent="-12065" lvl="0" marL="469265" marR="0" rtl="0" algn="l">
              <a:lnSpc>
                <a:spcPct val="114761"/>
              </a:lnSpc>
              <a:spcBef>
                <a:spcPts val="0"/>
              </a:spcBef>
              <a:spcAft>
                <a:spcPts val="0"/>
              </a:spcAft>
              <a:buNone/>
            </a:pPr>
            <a:r>
              <a:rPr lang="en-US" sz="1050">
                <a:latin typeface="Arial"/>
                <a:ea typeface="Arial"/>
                <a:cs typeface="Arial"/>
                <a:sym typeface="Arial"/>
              </a:rPr>
              <a:t>Authorized Preventive Maintenance ................................................................................................ B-10</a:t>
            </a:r>
            <a:endParaRPr sz="1050">
              <a:latin typeface="Arial"/>
              <a:ea typeface="Arial"/>
              <a:cs typeface="Arial"/>
              <a:sym typeface="Arial"/>
            </a:endParaRPr>
          </a:p>
          <a:p>
            <a:pPr indent="-12065" lvl="0" marL="469265" marR="0" rtl="0" algn="l">
              <a:lnSpc>
                <a:spcPct val="114761"/>
              </a:lnSpc>
              <a:spcBef>
                <a:spcPts val="0"/>
              </a:spcBef>
              <a:spcAft>
                <a:spcPts val="0"/>
              </a:spcAft>
              <a:buNone/>
            </a:pPr>
            <a:r>
              <a:rPr lang="en-US" sz="1050">
                <a:latin typeface="Arial"/>
                <a:ea typeface="Arial"/>
                <a:cs typeface="Arial"/>
                <a:sym typeface="Arial"/>
              </a:rPr>
              <a:t>Pilot Operation Check (formally Maintenance Operation Check).................................................... B-10</a:t>
            </a:r>
            <a:endParaRPr sz="1050">
              <a:latin typeface="Arial"/>
              <a:ea typeface="Arial"/>
              <a:cs typeface="Arial"/>
              <a:sym typeface="Arial"/>
            </a:endParaRPr>
          </a:p>
          <a:p>
            <a:pPr indent="-12065" lvl="0" marL="469265" marR="287020" rtl="0" algn="l">
              <a:lnSpc>
                <a:spcPct val="114285"/>
              </a:lnSpc>
              <a:spcBef>
                <a:spcPts val="65"/>
              </a:spcBef>
              <a:spcAft>
                <a:spcPts val="0"/>
              </a:spcAft>
              <a:buNone/>
            </a:pPr>
            <a:r>
              <a:rPr lang="en-US" sz="1050">
                <a:latin typeface="Arial"/>
                <a:ea typeface="Arial"/>
                <a:cs typeface="Arial"/>
                <a:sym typeface="Arial"/>
              </a:rPr>
              <a:t>A POC must be entered in the log book as a separate entry.......................................................... B-10 Leak Check Requirements............................................................................................................... B-11</a:t>
            </a:r>
            <a:endParaRPr sz="1050">
              <a:latin typeface="Arial"/>
              <a:ea typeface="Arial"/>
              <a:cs typeface="Arial"/>
              <a:sym typeface="Arial"/>
            </a:endParaRPr>
          </a:p>
          <a:p>
            <a:pPr indent="-12065" lvl="0" marL="469265" marR="0" rtl="0" algn="l">
              <a:lnSpc>
                <a:spcPct val="110476"/>
              </a:lnSpc>
              <a:spcBef>
                <a:spcPts val="0"/>
              </a:spcBef>
              <a:spcAft>
                <a:spcPts val="0"/>
              </a:spcAft>
              <a:buNone/>
            </a:pPr>
            <a:r>
              <a:rPr lang="en-US" sz="1050">
                <a:latin typeface="Arial"/>
                <a:ea typeface="Arial"/>
                <a:cs typeface="Arial"/>
                <a:sym typeface="Arial"/>
              </a:rPr>
              <a:t>Conditional Inspections.................................................................................................................... B-11</a:t>
            </a:r>
            <a:endParaRPr sz="1050">
              <a:latin typeface="Arial"/>
              <a:ea typeface="Arial"/>
              <a:cs typeface="Arial"/>
              <a:sym typeface="Arial"/>
            </a:endParaRPr>
          </a:p>
          <a:p>
            <a:pPr indent="-12065" lvl="0" marL="469265" marR="0" rtl="0" algn="l">
              <a:lnSpc>
                <a:spcPct val="114761"/>
              </a:lnSpc>
              <a:spcBef>
                <a:spcPts val="0"/>
              </a:spcBef>
              <a:spcAft>
                <a:spcPts val="0"/>
              </a:spcAft>
              <a:buNone/>
            </a:pPr>
            <a:r>
              <a:rPr lang="en-US" sz="1050">
                <a:latin typeface="Arial"/>
                <a:ea typeface="Arial"/>
                <a:cs typeface="Arial"/>
                <a:sym typeface="Arial"/>
              </a:rPr>
              <a:t>After Maintenance Checks and Inspections .................................................................................... B-11</a:t>
            </a:r>
            <a:endParaRPr sz="1050">
              <a:latin typeface="Arial"/>
              <a:ea typeface="Arial"/>
              <a:cs typeface="Arial"/>
              <a:sym typeface="Arial"/>
            </a:endParaRPr>
          </a:p>
          <a:p>
            <a:pPr indent="-12065" lvl="0" marL="469265" marR="287020" rtl="0" algn="l">
              <a:lnSpc>
                <a:spcPct val="115238"/>
              </a:lnSpc>
              <a:spcBef>
                <a:spcPts val="50"/>
              </a:spcBef>
              <a:spcAft>
                <a:spcPts val="0"/>
              </a:spcAft>
              <a:buNone/>
            </a:pPr>
            <a:r>
              <a:rPr lang="en-US" sz="1050">
                <a:latin typeface="Arial"/>
                <a:ea typeface="Arial"/>
                <a:cs typeface="Arial"/>
                <a:sym typeface="Arial"/>
              </a:rPr>
              <a:t>Additional Maintenance and Inspections ......................................................................................... B-11 Discrepancies................................................................................................................................... B-11</a:t>
            </a:r>
            <a:endParaRPr sz="1050">
              <a:latin typeface="Arial"/>
              <a:ea typeface="Arial"/>
              <a:cs typeface="Arial"/>
              <a:sym typeface="Arial"/>
            </a:endParaRPr>
          </a:p>
          <a:p>
            <a:pPr indent="-12065" lvl="0" marL="469265" marR="0" rtl="0" algn="l">
              <a:lnSpc>
                <a:spcPct val="109523"/>
              </a:lnSpc>
              <a:spcBef>
                <a:spcPts val="0"/>
              </a:spcBef>
              <a:spcAft>
                <a:spcPts val="0"/>
              </a:spcAft>
              <a:buNone/>
            </a:pPr>
            <a:r>
              <a:rPr lang="en-US" sz="1050">
                <a:latin typeface="Arial"/>
                <a:ea typeface="Arial"/>
                <a:cs typeface="Arial"/>
                <a:sym typeface="Arial"/>
              </a:rPr>
              <a:t>Required Torque Check................................................................................................................... B-12</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Overhaul of Components ................................................................................................................. B-12</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Emergency Equipment..................................................................................................................... B-12</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Teamwork Safety ............................................................................................................................. B-12</a:t>
            </a:r>
            <a:endParaRPr sz="1050">
              <a:latin typeface="Arial"/>
              <a:ea typeface="Arial"/>
              <a:cs typeface="Arial"/>
              <a:sym typeface="Arial"/>
            </a:endParaRPr>
          </a:p>
          <a:p>
            <a:pPr indent="0" lvl="0" marL="12700" marR="0" rtl="0" algn="l">
              <a:lnSpc>
                <a:spcPct val="115238"/>
              </a:lnSpc>
              <a:spcBef>
                <a:spcPts val="0"/>
              </a:spcBef>
              <a:spcAft>
                <a:spcPts val="0"/>
              </a:spcAft>
              <a:buNone/>
            </a:pPr>
            <a:r>
              <a:rPr lang="en-US" sz="1050">
                <a:latin typeface="Arial"/>
                <a:ea typeface="Arial"/>
                <a:cs typeface="Arial"/>
                <a:sym typeface="Arial"/>
              </a:rPr>
              <a:t>Airworthiness Information ............................................................................................................................. B-12</a:t>
            </a:r>
            <a:endParaRPr sz="1050">
              <a:latin typeface="Arial"/>
              <a:ea typeface="Arial"/>
              <a:cs typeface="Arial"/>
              <a:sym typeface="Arial"/>
            </a:endParaRPr>
          </a:p>
          <a:p>
            <a:pPr indent="-469265" lvl="0" marL="469265" marR="287020" rtl="0" algn="l">
              <a:lnSpc>
                <a:spcPct val="114285"/>
              </a:lnSpc>
              <a:spcBef>
                <a:spcPts val="65"/>
              </a:spcBef>
              <a:spcAft>
                <a:spcPts val="0"/>
              </a:spcAft>
              <a:buNone/>
            </a:pPr>
            <a:r>
              <a:rPr lang="en-US" sz="1050">
                <a:latin typeface="Arial"/>
                <a:ea typeface="Arial"/>
                <a:cs typeface="Arial"/>
                <a:sym typeface="Arial"/>
              </a:rPr>
              <a:t>Extension Procedures for Overhauls and Inspections ................................................................................. B-13 Introduction ...................................................................................................................................... B-13</a:t>
            </a:r>
            <a:endParaRPr sz="1050">
              <a:latin typeface="Arial"/>
              <a:ea typeface="Arial"/>
              <a:cs typeface="Arial"/>
              <a:sym typeface="Arial"/>
            </a:endParaRPr>
          </a:p>
          <a:p>
            <a:pPr indent="-12065" lvl="0" marL="469265" marR="0" rtl="0" algn="l">
              <a:lnSpc>
                <a:spcPct val="109523"/>
              </a:lnSpc>
              <a:spcBef>
                <a:spcPts val="0"/>
              </a:spcBef>
              <a:spcAft>
                <a:spcPts val="0"/>
              </a:spcAft>
              <a:buNone/>
            </a:pPr>
            <a:r>
              <a:rPr lang="en-US" sz="1050">
                <a:latin typeface="Arial"/>
                <a:ea typeface="Arial"/>
                <a:cs typeface="Arial"/>
                <a:sym typeface="Arial"/>
              </a:rPr>
              <a:t>Extension Request Procedures ....................................................................................................... B-13</a:t>
            </a:r>
            <a:endParaRPr sz="1050">
              <a:latin typeface="Arial"/>
              <a:ea typeface="Arial"/>
              <a:cs typeface="Arial"/>
              <a:sym typeface="Arial"/>
            </a:endParaRPr>
          </a:p>
          <a:p>
            <a:pPr indent="-12064" lvl="0" marL="926464" marR="287020" rtl="0" algn="l">
              <a:lnSpc>
                <a:spcPct val="115238"/>
              </a:lnSpc>
              <a:spcBef>
                <a:spcPts val="50"/>
              </a:spcBef>
              <a:spcAft>
                <a:spcPts val="0"/>
              </a:spcAft>
              <a:buNone/>
            </a:pPr>
            <a:r>
              <a:rPr lang="en-US" sz="1050">
                <a:latin typeface="Arial"/>
                <a:ea typeface="Arial"/>
                <a:cs typeface="Arial"/>
                <a:sym typeface="Arial"/>
              </a:rPr>
              <a:t>Extension Request .............................................................................................................. B-13 Request for Manufacturer's Authorization........................................................................... B-13</a:t>
            </a:r>
            <a:endParaRPr sz="1050">
              <a:latin typeface="Arial"/>
              <a:ea typeface="Arial"/>
              <a:cs typeface="Arial"/>
              <a:sym typeface="Arial"/>
            </a:endParaRPr>
          </a:p>
          <a:p>
            <a:pPr indent="-12064" lvl="0" marL="926464" marR="0" rtl="0" algn="l">
              <a:lnSpc>
                <a:spcPct val="109523"/>
              </a:lnSpc>
              <a:spcBef>
                <a:spcPts val="0"/>
              </a:spcBef>
              <a:spcAft>
                <a:spcPts val="0"/>
              </a:spcAft>
              <a:buNone/>
            </a:pPr>
            <a:r>
              <a:rPr lang="en-US" sz="1050">
                <a:latin typeface="Arial"/>
                <a:ea typeface="Arial"/>
                <a:cs typeface="Arial"/>
                <a:sym typeface="Arial"/>
              </a:rPr>
              <a:t>Request for FAA Approval................................................................................................... B-13</a:t>
            </a:r>
            <a:endParaRPr sz="1050">
              <a:latin typeface="Arial"/>
              <a:ea typeface="Arial"/>
              <a:cs typeface="Arial"/>
              <a:sym typeface="Arial"/>
            </a:endParaRPr>
          </a:p>
          <a:p>
            <a:pPr indent="-12064" lvl="0" marL="926464" marR="0" rtl="0" algn="l">
              <a:lnSpc>
                <a:spcPct val="114761"/>
              </a:lnSpc>
              <a:spcBef>
                <a:spcPts val="0"/>
              </a:spcBef>
              <a:spcAft>
                <a:spcPts val="0"/>
              </a:spcAft>
              <a:buNone/>
            </a:pPr>
            <a:r>
              <a:rPr lang="en-US" sz="1050">
                <a:latin typeface="Arial"/>
                <a:ea typeface="Arial"/>
                <a:cs typeface="Arial"/>
                <a:sym typeface="Arial"/>
              </a:rPr>
              <a:t>Approval Granted ................................................................................................................ B-13</a:t>
            </a:r>
            <a:endParaRPr sz="1050">
              <a:latin typeface="Arial"/>
              <a:ea typeface="Arial"/>
              <a:cs typeface="Arial"/>
              <a:sym typeface="Arial"/>
            </a:endParaRPr>
          </a:p>
          <a:p>
            <a:pPr indent="-12064" lvl="0" marL="926464" marR="0" rtl="0" algn="l">
              <a:lnSpc>
                <a:spcPct val="115238"/>
              </a:lnSpc>
              <a:spcBef>
                <a:spcPts val="0"/>
              </a:spcBef>
              <a:spcAft>
                <a:spcPts val="0"/>
              </a:spcAft>
              <a:buNone/>
            </a:pPr>
            <a:r>
              <a:rPr lang="en-US" sz="1050">
                <a:latin typeface="Arial"/>
                <a:ea typeface="Arial"/>
                <a:cs typeface="Arial"/>
                <a:sym typeface="Arial"/>
              </a:rPr>
              <a:t>Service Difficulties ............................................................................................................... B-14</a:t>
            </a:r>
            <a:endParaRPr sz="1050">
              <a:latin typeface="Arial"/>
              <a:ea typeface="Arial"/>
              <a:cs typeface="Arial"/>
              <a:sym typeface="Arial"/>
            </a:endParaRPr>
          </a:p>
          <a:p>
            <a:pPr indent="-12064" lvl="0" marL="926464" marR="0" rtl="0" algn="l">
              <a:lnSpc>
                <a:spcPct val="114761"/>
              </a:lnSpc>
              <a:spcBef>
                <a:spcPts val="0"/>
              </a:spcBef>
              <a:spcAft>
                <a:spcPts val="0"/>
              </a:spcAft>
              <a:buNone/>
            </a:pPr>
            <a:r>
              <a:rPr lang="en-US" sz="1050">
                <a:latin typeface="Arial"/>
                <a:ea typeface="Arial"/>
                <a:cs typeface="Arial"/>
                <a:sym typeface="Arial"/>
              </a:rPr>
              <a:t>Transfer of Extended Components ..................................................................................... B-14</a:t>
            </a:r>
            <a:endParaRPr sz="1050">
              <a:latin typeface="Arial"/>
              <a:ea typeface="Arial"/>
              <a:cs typeface="Arial"/>
              <a:sym typeface="Arial"/>
            </a:endParaRPr>
          </a:p>
          <a:p>
            <a:pPr indent="-12064" lvl="0" marL="926464" marR="0" rtl="0" algn="l">
              <a:lnSpc>
                <a:spcPct val="114761"/>
              </a:lnSpc>
              <a:spcBef>
                <a:spcPts val="0"/>
              </a:spcBef>
              <a:spcAft>
                <a:spcPts val="0"/>
              </a:spcAft>
              <a:buNone/>
            </a:pPr>
            <a:r>
              <a:rPr lang="en-US" sz="1050">
                <a:latin typeface="Arial"/>
                <a:ea typeface="Arial"/>
                <a:cs typeface="Arial"/>
                <a:sym typeface="Arial"/>
              </a:rPr>
              <a:t>Termination of Extension..................................................................................................... B-14</a:t>
            </a:r>
            <a:endParaRPr sz="1050">
              <a:latin typeface="Arial"/>
              <a:ea typeface="Arial"/>
              <a:cs typeface="Arial"/>
              <a:sym typeface="Arial"/>
            </a:endParaRPr>
          </a:p>
          <a:p>
            <a:pPr indent="-12064" lvl="0" marL="926464" marR="0" rtl="0" algn="l">
              <a:lnSpc>
                <a:spcPct val="114761"/>
              </a:lnSpc>
              <a:spcBef>
                <a:spcPts val="0"/>
              </a:spcBef>
              <a:spcAft>
                <a:spcPts val="0"/>
              </a:spcAft>
              <a:buNone/>
            </a:pPr>
            <a:r>
              <a:rPr lang="en-US" sz="1050">
                <a:latin typeface="Arial"/>
                <a:ea typeface="Arial"/>
                <a:cs typeface="Arial"/>
                <a:sym typeface="Arial"/>
              </a:rPr>
              <a:t>Extension Record Keeping .................................................................................................. B-14</a:t>
            </a:r>
            <a:endParaRPr sz="1050">
              <a:latin typeface="Arial"/>
              <a:ea typeface="Arial"/>
              <a:cs typeface="Arial"/>
              <a:sym typeface="Arial"/>
            </a:endParaRPr>
          </a:p>
          <a:p>
            <a:pPr indent="-12064" lvl="0" marL="926464" marR="0" rtl="0" algn="l">
              <a:lnSpc>
                <a:spcPct val="114761"/>
              </a:lnSpc>
              <a:spcBef>
                <a:spcPts val="0"/>
              </a:spcBef>
              <a:spcAft>
                <a:spcPts val="0"/>
              </a:spcAft>
              <a:buNone/>
            </a:pPr>
            <a:r>
              <a:rPr lang="en-US" sz="1050">
                <a:latin typeface="Arial"/>
                <a:ea typeface="Arial"/>
                <a:cs typeface="Arial"/>
                <a:sym typeface="Arial"/>
              </a:rPr>
              <a:t>At Start of Extension............................................................................................................ B-15</a:t>
            </a:r>
            <a:endParaRPr sz="1050">
              <a:latin typeface="Arial"/>
              <a:ea typeface="Arial"/>
              <a:cs typeface="Arial"/>
              <a:sym typeface="Arial"/>
            </a:endParaRPr>
          </a:p>
          <a:p>
            <a:pPr indent="0" lvl="0" marL="927100" marR="0" rtl="0" algn="l">
              <a:lnSpc>
                <a:spcPct val="115238"/>
              </a:lnSpc>
              <a:spcBef>
                <a:spcPts val="0"/>
              </a:spcBef>
              <a:spcAft>
                <a:spcPts val="0"/>
              </a:spcAft>
              <a:buNone/>
            </a:pPr>
            <a:r>
              <a:rPr lang="en-US" sz="1050">
                <a:latin typeface="Arial"/>
                <a:ea typeface="Arial"/>
                <a:cs typeface="Arial"/>
                <a:sym typeface="Arial"/>
              </a:rPr>
              <a:t>At End of Extension ............................................................................................................. B-15</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Maintenance and Mechanical Discrepancies............................................................................................... B-16</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Maintenance Operational Check .................................................................................................................. B-16</a:t>
            </a:r>
            <a:endParaRPr sz="1050">
              <a:latin typeface="Arial"/>
              <a:ea typeface="Arial"/>
              <a:cs typeface="Arial"/>
              <a:sym typeface="Arial"/>
            </a:endParaRPr>
          </a:p>
          <a:p>
            <a:pPr indent="0" lvl="0" marL="12700" marR="0" rtl="0" algn="l">
              <a:lnSpc>
                <a:spcPct val="115238"/>
              </a:lnSpc>
              <a:spcBef>
                <a:spcPts val="0"/>
              </a:spcBef>
              <a:spcAft>
                <a:spcPts val="0"/>
              </a:spcAft>
              <a:buNone/>
            </a:pPr>
            <a:r>
              <a:rPr lang="en-US" sz="1050">
                <a:latin typeface="Arial"/>
                <a:ea typeface="Arial"/>
                <a:cs typeface="Arial"/>
                <a:sym typeface="Arial"/>
              </a:rPr>
              <a:t>Major Alterations and Repairs ...................................................................................................................... B-17</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Mechanical Interruption Summary Report (MIS).......................................................................................... B-17</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Minimum Equipment List (MEL) ................................................................................................................... B-17</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Minimum Equipment List.................................................................................................................. B-17</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Nonessential Equipment Furnishings (NEF) ................................................................................... B-18</a:t>
            </a:r>
            <a:endParaRPr sz="1050">
              <a:latin typeface="Arial"/>
              <a:ea typeface="Arial"/>
              <a:cs typeface="Arial"/>
              <a:sym typeface="Arial"/>
            </a:endParaRPr>
          </a:p>
          <a:p>
            <a:pPr indent="0" lvl="0" marL="12700" marR="0" rtl="0" algn="l">
              <a:lnSpc>
                <a:spcPct val="115238"/>
              </a:lnSpc>
              <a:spcBef>
                <a:spcPts val="0"/>
              </a:spcBef>
              <a:spcAft>
                <a:spcPts val="0"/>
              </a:spcAft>
              <a:buNone/>
            </a:pPr>
            <a:r>
              <a:rPr lang="en-US" sz="1050">
                <a:latin typeface="Arial"/>
                <a:ea typeface="Arial"/>
                <a:cs typeface="Arial"/>
                <a:sym typeface="Arial"/>
              </a:rPr>
              <a:t>Missing or Mutilated Certificate’s.................................................................................................................. B-18</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Aircraft Airworthiness Certificate...................................................................................................... B-18</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Registration Certificate..................................................................................................................... B-18</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Outside Vender Maintenance....................................................................................................................... B-18</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Parts and Component Control...................................................................................................................... B-20</a:t>
            </a:r>
            <a:endParaRPr sz="1050">
              <a:latin typeface="Arial"/>
              <a:ea typeface="Arial"/>
              <a:cs typeface="Arial"/>
              <a:sym typeface="Arial"/>
            </a:endParaRPr>
          </a:p>
          <a:p>
            <a:pPr indent="0" lvl="0" marL="469900" marR="0" rtl="0" algn="l">
              <a:lnSpc>
                <a:spcPct val="115238"/>
              </a:lnSpc>
              <a:spcBef>
                <a:spcPts val="0"/>
              </a:spcBef>
              <a:spcAft>
                <a:spcPts val="0"/>
              </a:spcAft>
              <a:buNone/>
            </a:pPr>
            <a:r>
              <a:rPr lang="en-US" sz="1050">
                <a:latin typeface="Arial"/>
                <a:ea typeface="Arial"/>
                <a:cs typeface="Arial"/>
                <a:sym typeface="Arial"/>
              </a:rPr>
              <a:t>Parts Handling.................................................................................................................................. B-20</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Material Safety Data Sheets ............................................................................................................ B-19</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Component Shelf Life ...................................................................................................................... B-19</a:t>
            </a:r>
            <a:endParaRPr sz="1050">
              <a:latin typeface="Arial"/>
              <a:ea typeface="Arial"/>
              <a:cs typeface="Arial"/>
              <a:sym typeface="Arial"/>
            </a:endParaRPr>
          </a:p>
          <a:p>
            <a:pPr indent="0" lvl="0" marL="469900" marR="0" rtl="0" algn="l">
              <a:lnSpc>
                <a:spcPct val="115238"/>
              </a:lnSpc>
              <a:spcBef>
                <a:spcPts val="0"/>
              </a:spcBef>
              <a:spcAft>
                <a:spcPts val="0"/>
              </a:spcAft>
              <a:buNone/>
            </a:pPr>
            <a:r>
              <a:rPr lang="en-US" sz="1050">
                <a:latin typeface="Arial"/>
                <a:ea typeface="Arial"/>
                <a:cs typeface="Arial"/>
                <a:sym typeface="Arial"/>
              </a:rPr>
              <a:t>Component Inventory Rotation ........................................................................................................ B-20</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Parts Tagging................................................................................................................................... B-20</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Removal ........................................................................................................................................... B-20</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Types of Component Tags............................................................................................................... B-20</a:t>
            </a:r>
            <a:endParaRPr sz="1050">
              <a:latin typeface="Arial"/>
              <a:ea typeface="Arial"/>
              <a:cs typeface="Arial"/>
              <a:sym typeface="Arial"/>
            </a:endParaRPr>
          </a:p>
          <a:p>
            <a:pPr indent="-12064" lvl="0" marL="926464" marR="0" rtl="0" algn="l">
              <a:lnSpc>
                <a:spcPct val="114761"/>
              </a:lnSpc>
              <a:spcBef>
                <a:spcPts val="0"/>
              </a:spcBef>
              <a:spcAft>
                <a:spcPts val="0"/>
              </a:spcAft>
              <a:buNone/>
            </a:pPr>
            <a:r>
              <a:rPr lang="en-US" sz="1050">
                <a:latin typeface="Arial"/>
                <a:ea typeface="Arial"/>
                <a:cs typeface="Arial"/>
                <a:sym typeface="Arial"/>
              </a:rPr>
              <a:t>Yellow Tag ........................................................................................................................... B-20</a:t>
            </a:r>
            <a:endParaRPr sz="1050">
              <a:latin typeface="Arial"/>
              <a:ea typeface="Arial"/>
              <a:cs typeface="Arial"/>
              <a:sym typeface="Arial"/>
            </a:endParaRPr>
          </a:p>
          <a:p>
            <a:pPr indent="-12064" lvl="0" marL="926464" marR="0" rtl="0" algn="l">
              <a:lnSpc>
                <a:spcPct val="115238"/>
              </a:lnSpc>
              <a:spcBef>
                <a:spcPts val="0"/>
              </a:spcBef>
              <a:spcAft>
                <a:spcPts val="0"/>
              </a:spcAft>
              <a:buNone/>
            </a:pPr>
            <a:r>
              <a:rPr lang="en-US" sz="1050">
                <a:latin typeface="Arial"/>
                <a:ea typeface="Arial"/>
                <a:cs typeface="Arial"/>
                <a:sym typeface="Arial"/>
              </a:rPr>
              <a:t>Green Tag............................................................................................................................ B-21</a:t>
            </a:r>
            <a:endParaRPr sz="1050">
              <a:latin typeface="Arial"/>
              <a:ea typeface="Arial"/>
              <a:cs typeface="Arial"/>
              <a:sym typeface="Arial"/>
            </a:endParaRPr>
          </a:p>
          <a:p>
            <a:pPr indent="-12064" lvl="0" marL="926464" marR="0" rtl="0" algn="l">
              <a:lnSpc>
                <a:spcPct val="117619"/>
              </a:lnSpc>
              <a:spcBef>
                <a:spcPts val="0"/>
              </a:spcBef>
              <a:spcAft>
                <a:spcPts val="0"/>
              </a:spcAft>
              <a:buNone/>
            </a:pPr>
            <a:r>
              <a:rPr lang="en-US" sz="1050">
                <a:latin typeface="Arial"/>
                <a:ea typeface="Arial"/>
                <a:cs typeface="Arial"/>
                <a:sym typeface="Arial"/>
              </a:rPr>
              <a:t>Red Tag ............................................................................................................................... B-21</a:t>
            </a:r>
            <a:endParaRPr sz="1050">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869" name="Shape 869"/>
        <p:cNvGrpSpPr/>
        <p:nvPr/>
      </p:nvGrpSpPr>
      <p:grpSpPr>
        <a:xfrm>
          <a:off x="0" y="0"/>
          <a:ext cx="0" cy="0"/>
          <a:chOff x="0" y="0"/>
          <a:chExt cx="0" cy="0"/>
        </a:xfrm>
      </p:grpSpPr>
      <p:sp>
        <p:nvSpPr>
          <p:cNvPr id="870" name="Google Shape;870;p86"/>
          <p:cNvSpPr txBox="1"/>
          <p:nvPr/>
        </p:nvSpPr>
        <p:spPr>
          <a:xfrm>
            <a:off x="444500" y="531391"/>
            <a:ext cx="6709409"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H-10/R-0/09-1-15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871" name="Google Shape;871;p86"/>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72" name="Google Shape;872;p86"/>
          <p:cNvSpPr txBox="1"/>
          <p:nvPr/>
        </p:nvSpPr>
        <p:spPr>
          <a:xfrm>
            <a:off x="3177032" y="1676947"/>
            <a:ext cx="1419860"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050" u="sng">
                <a:solidFill>
                  <a:schemeClr val="hlink"/>
                </a:solidFill>
                <a:latin typeface="Arial"/>
                <a:ea typeface="Arial"/>
                <a:cs typeface="Arial"/>
                <a:sym typeface="Arial"/>
                <a:hlinkClick r:id="rId4"/>
              </a:rPr>
              <a:t>BELL 206/407 SERIES</a:t>
            </a:r>
            <a:endParaRPr sz="1050">
              <a:latin typeface="Arial"/>
              <a:ea typeface="Arial"/>
              <a:cs typeface="Arial"/>
              <a:sym typeface="Arial"/>
            </a:endParaRPr>
          </a:p>
        </p:txBody>
      </p:sp>
      <p:sp>
        <p:nvSpPr>
          <p:cNvPr id="873" name="Google Shape;873;p86"/>
          <p:cNvSpPr txBox="1"/>
          <p:nvPr/>
        </p:nvSpPr>
        <p:spPr>
          <a:xfrm>
            <a:off x="1802566" y="2443531"/>
            <a:ext cx="4170679" cy="620395"/>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050">
                <a:latin typeface="Arial"/>
                <a:ea typeface="Arial"/>
                <a:cs typeface="Arial"/>
                <a:sym typeface="Arial"/>
              </a:rPr>
              <a:t>(Place a current copy of the Bell 206/407 MEL behind this page)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0" lvl="0" marL="12700" marR="5080" rtl="0" algn="ctr">
              <a:lnSpc>
                <a:spcPct val="115238"/>
              </a:lnSpc>
              <a:spcBef>
                <a:spcPts val="0"/>
              </a:spcBef>
              <a:spcAft>
                <a:spcPts val="0"/>
              </a:spcAft>
              <a:buNone/>
            </a:pPr>
            <a:r>
              <a:rPr b="1" lang="en-US" sz="1050">
                <a:latin typeface="Arial"/>
                <a:ea typeface="Arial"/>
                <a:cs typeface="Arial"/>
                <a:sym typeface="Arial"/>
              </a:rPr>
              <a:t>For online users of this GMM, the above title is hyperlinked to the most current Maritime Helicopters FAA approved 206/407 MEL</a:t>
            </a:r>
            <a:endParaRPr sz="1050">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877" name="Shape 877"/>
        <p:cNvGrpSpPr/>
        <p:nvPr/>
      </p:nvGrpSpPr>
      <p:grpSpPr>
        <a:xfrm>
          <a:off x="0" y="0"/>
          <a:ext cx="0" cy="0"/>
          <a:chOff x="0" y="0"/>
          <a:chExt cx="0" cy="0"/>
        </a:xfrm>
      </p:grpSpPr>
      <p:sp>
        <p:nvSpPr>
          <p:cNvPr id="878" name="Google Shape;878;p87"/>
          <p:cNvSpPr txBox="1"/>
          <p:nvPr/>
        </p:nvSpPr>
        <p:spPr>
          <a:xfrm>
            <a:off x="444500" y="531391"/>
            <a:ext cx="6709409"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H-11/R-0/09-1-15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879" name="Google Shape;879;p87"/>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80" name="Google Shape;880;p87"/>
          <p:cNvSpPr txBox="1"/>
          <p:nvPr/>
        </p:nvSpPr>
        <p:spPr>
          <a:xfrm>
            <a:off x="3213607" y="1519975"/>
            <a:ext cx="1346835"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050" u="sng">
                <a:solidFill>
                  <a:schemeClr val="hlink"/>
                </a:solidFill>
                <a:latin typeface="Arial"/>
                <a:ea typeface="Arial"/>
                <a:cs typeface="Arial"/>
                <a:sym typeface="Arial"/>
                <a:hlinkClick r:id="rId4"/>
              </a:rPr>
              <a:t>AHD BO-105 SERIES</a:t>
            </a:r>
            <a:endParaRPr sz="1050">
              <a:latin typeface="Arial"/>
              <a:ea typeface="Arial"/>
              <a:cs typeface="Arial"/>
              <a:sym typeface="Arial"/>
            </a:endParaRPr>
          </a:p>
        </p:txBody>
      </p:sp>
      <p:sp>
        <p:nvSpPr>
          <p:cNvPr id="881" name="Google Shape;881;p87"/>
          <p:cNvSpPr txBox="1"/>
          <p:nvPr/>
        </p:nvSpPr>
        <p:spPr>
          <a:xfrm>
            <a:off x="1590572" y="2286559"/>
            <a:ext cx="4592320" cy="620395"/>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050">
                <a:latin typeface="Arial"/>
                <a:ea typeface="Arial"/>
                <a:cs typeface="Arial"/>
                <a:sym typeface="Arial"/>
              </a:rPr>
              <a:t>(Place a current copy of the AHD BO-105 SERIES MEL behind this page)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8254" lvl="0" marL="224154" marR="213995" rtl="0" algn="ctr">
              <a:lnSpc>
                <a:spcPct val="115238"/>
              </a:lnSpc>
              <a:spcBef>
                <a:spcPts val="0"/>
              </a:spcBef>
              <a:spcAft>
                <a:spcPts val="0"/>
              </a:spcAft>
              <a:buNone/>
            </a:pPr>
            <a:r>
              <a:rPr b="1" lang="en-US" sz="1050">
                <a:latin typeface="Arial"/>
                <a:ea typeface="Arial"/>
                <a:cs typeface="Arial"/>
                <a:sym typeface="Arial"/>
              </a:rPr>
              <a:t>For online users of this GMM, the above title is hyperlinked to the most current Maritime Helicopters FAA approved BO-105 MEL</a:t>
            </a:r>
            <a:endParaRPr sz="1050">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885" name="Shape 885"/>
        <p:cNvGrpSpPr/>
        <p:nvPr/>
      </p:nvGrpSpPr>
      <p:grpSpPr>
        <a:xfrm>
          <a:off x="0" y="0"/>
          <a:ext cx="0" cy="0"/>
          <a:chOff x="0" y="0"/>
          <a:chExt cx="0" cy="0"/>
        </a:xfrm>
      </p:grpSpPr>
      <p:sp>
        <p:nvSpPr>
          <p:cNvPr id="886" name="Google Shape;886;p88"/>
          <p:cNvSpPr txBox="1"/>
          <p:nvPr/>
        </p:nvSpPr>
        <p:spPr>
          <a:xfrm>
            <a:off x="444500" y="531391"/>
            <a:ext cx="6709409"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H-12/R-0/09-1-15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887" name="Google Shape;887;p88"/>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88" name="Google Shape;888;p88"/>
          <p:cNvSpPr txBox="1"/>
          <p:nvPr/>
        </p:nvSpPr>
        <p:spPr>
          <a:xfrm>
            <a:off x="1732279" y="1673534"/>
            <a:ext cx="4305300" cy="25400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800">
                <a:latin typeface="Arial"/>
                <a:ea typeface="Arial"/>
                <a:cs typeface="Arial"/>
                <a:sym typeface="Arial"/>
              </a:rPr>
              <a:t>THIS PAGE LEFT INTENTIALLY BLANK</a:t>
            </a:r>
            <a:endParaRPr sz="1800">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2" name="Shape 892"/>
        <p:cNvGrpSpPr/>
        <p:nvPr/>
      </p:nvGrpSpPr>
      <p:grpSpPr>
        <a:xfrm>
          <a:off x="0" y="0"/>
          <a:ext cx="0" cy="0"/>
          <a:chOff x="0" y="0"/>
          <a:chExt cx="0" cy="0"/>
        </a:xfrm>
      </p:grpSpPr>
      <p:sp>
        <p:nvSpPr>
          <p:cNvPr id="893" name="Google Shape;893;p89"/>
          <p:cNvSpPr txBox="1"/>
          <p:nvPr/>
        </p:nvSpPr>
        <p:spPr>
          <a:xfrm>
            <a:off x="444500" y="531391"/>
            <a:ext cx="6709409" cy="83121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H-13/R-0/09-1-15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11"/>
              </a:spcBef>
              <a:spcAft>
                <a:spcPts val="0"/>
              </a:spcAft>
              <a:buNone/>
            </a:pPr>
            <a:r>
              <a:t/>
            </a:r>
            <a:endParaRPr sz="1000">
              <a:latin typeface="Times New Roman"/>
              <a:ea typeface="Times New Roman"/>
              <a:cs typeface="Times New Roman"/>
              <a:sym typeface="Times New Roman"/>
            </a:endParaRPr>
          </a:p>
          <a:p>
            <a:pPr indent="-635" lvl="0" marL="1854835" marR="0" rtl="0" algn="l">
              <a:lnSpc>
                <a:spcPct val="100000"/>
              </a:lnSpc>
              <a:spcBef>
                <a:spcPts val="0"/>
              </a:spcBef>
              <a:spcAft>
                <a:spcPts val="0"/>
              </a:spcAft>
              <a:buNone/>
            </a:pPr>
            <a:r>
              <a:rPr b="1" lang="en-US" sz="1050" u="sng">
                <a:solidFill>
                  <a:schemeClr val="hlink"/>
                </a:solidFill>
                <a:latin typeface="Arial"/>
                <a:ea typeface="Arial"/>
                <a:cs typeface="Arial"/>
                <a:sym typeface="Arial"/>
                <a:hlinkClick r:id="rId3"/>
              </a:rPr>
              <a:t>NON-ESSENTIAL FURNISHINGS (NEF) PROGRAM</a:t>
            </a:r>
            <a:endParaRPr sz="1050">
              <a:latin typeface="Arial"/>
              <a:ea typeface="Arial"/>
              <a:cs typeface="Arial"/>
              <a:sym typeface="Arial"/>
            </a:endParaRPr>
          </a:p>
        </p:txBody>
      </p:sp>
      <p:sp>
        <p:nvSpPr>
          <p:cNvPr id="894" name="Google Shape;894;p89"/>
          <p:cNvSpPr txBox="1"/>
          <p:nvPr/>
        </p:nvSpPr>
        <p:spPr>
          <a:xfrm>
            <a:off x="1075411" y="1969567"/>
            <a:ext cx="5622925" cy="61849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050">
                <a:latin typeface="Arial"/>
                <a:ea typeface="Arial"/>
                <a:cs typeface="Arial"/>
                <a:sym typeface="Arial"/>
              </a:rPr>
              <a:t>(Place a current copy of the Non-Essential Furnishings Program (NEF) behind this page)</a:t>
            </a:r>
            <a:endParaRPr sz="1050">
              <a:latin typeface="Arial"/>
              <a:ea typeface="Arial"/>
              <a:cs typeface="Arial"/>
              <a:sym typeface="Arial"/>
            </a:endParaRPr>
          </a:p>
          <a:p>
            <a:pPr indent="0" lvl="0" marL="0" marR="0" rtl="0" algn="l">
              <a:lnSpc>
                <a:spcPct val="100000"/>
              </a:lnSpc>
              <a:spcBef>
                <a:spcPts val="34"/>
              </a:spcBef>
              <a:spcAft>
                <a:spcPts val="0"/>
              </a:spcAft>
              <a:buNone/>
            </a:pPr>
            <a:r>
              <a:t/>
            </a:r>
            <a:endParaRPr sz="1050">
              <a:latin typeface="Times New Roman"/>
              <a:ea typeface="Times New Roman"/>
              <a:cs typeface="Times New Roman"/>
              <a:sym typeface="Times New Roman"/>
            </a:endParaRPr>
          </a:p>
          <a:p>
            <a:pPr indent="-2540" lvl="0" marL="739140" marR="729615" rtl="0" algn="ctr">
              <a:lnSpc>
                <a:spcPct val="114285"/>
              </a:lnSpc>
              <a:spcBef>
                <a:spcPts val="0"/>
              </a:spcBef>
              <a:spcAft>
                <a:spcPts val="0"/>
              </a:spcAft>
              <a:buNone/>
            </a:pPr>
            <a:r>
              <a:rPr b="1" lang="en-US" sz="1050">
                <a:latin typeface="Arial"/>
                <a:ea typeface="Arial"/>
                <a:cs typeface="Arial"/>
                <a:sym typeface="Arial"/>
              </a:rPr>
              <a:t>For online users of this GMM, the above title is hyperlinked to the most current Maritime Helicopters NEF Program</a:t>
            </a:r>
            <a:endParaRPr sz="1050">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898" name="Shape 898"/>
        <p:cNvGrpSpPr/>
        <p:nvPr/>
      </p:nvGrpSpPr>
      <p:grpSpPr>
        <a:xfrm>
          <a:off x="0" y="0"/>
          <a:ext cx="0" cy="0"/>
          <a:chOff x="0" y="0"/>
          <a:chExt cx="0" cy="0"/>
        </a:xfrm>
      </p:grpSpPr>
      <p:sp>
        <p:nvSpPr>
          <p:cNvPr id="899" name="Google Shape;899;p90"/>
          <p:cNvSpPr txBox="1"/>
          <p:nvPr/>
        </p:nvSpPr>
        <p:spPr>
          <a:xfrm>
            <a:off x="444500" y="531391"/>
            <a:ext cx="6709409"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H-14/R-0/09-1-15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900" name="Google Shape;900;p90"/>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01" name="Google Shape;901;p90"/>
          <p:cNvSpPr txBox="1"/>
          <p:nvPr/>
        </p:nvSpPr>
        <p:spPr>
          <a:xfrm>
            <a:off x="717295" y="1355383"/>
            <a:ext cx="6339205" cy="101346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050" u="sng">
                <a:latin typeface="Arial"/>
                <a:ea typeface="Arial"/>
                <a:cs typeface="Arial"/>
                <a:sym typeface="Arial"/>
              </a:rPr>
              <a:t>APPENDIX C - CAMPs</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53"/>
              </a:spcBef>
              <a:spcAft>
                <a:spcPts val="0"/>
              </a:spcAft>
              <a:buNone/>
            </a:pPr>
            <a:r>
              <a:t/>
            </a:r>
            <a:endParaRPr sz="115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lang="en-US" sz="1200">
                <a:latin typeface="Arial"/>
                <a:ea typeface="Arial"/>
                <a:cs typeface="Arial"/>
                <a:sym typeface="Arial"/>
              </a:rPr>
              <a:t>These documents each have their own List of Effective Pages and Numbering System.</a:t>
            </a:r>
            <a:endParaRPr sz="1200">
              <a:latin typeface="Arial"/>
              <a:ea typeface="Arial"/>
              <a:cs typeface="Arial"/>
              <a:sym typeface="Arial"/>
            </a:endParaRPr>
          </a:p>
          <a:p>
            <a:pPr indent="0" lvl="0" marL="0" marR="0" rtl="0" algn="l">
              <a:lnSpc>
                <a:spcPct val="100000"/>
              </a:lnSpc>
              <a:spcBef>
                <a:spcPts val="55"/>
              </a:spcBef>
              <a:spcAft>
                <a:spcPts val="0"/>
              </a:spcAft>
              <a:buNone/>
            </a:pPr>
            <a:r>
              <a:t/>
            </a:r>
            <a:endParaRPr sz="11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lang="en-US" sz="1200">
                <a:latin typeface="Arial"/>
                <a:ea typeface="Arial"/>
                <a:cs typeface="Arial"/>
                <a:sym typeface="Arial"/>
              </a:rPr>
              <a:t>No attempt will be made to included these in the LOEP’s of the General Maintenance Manual.</a:t>
            </a:r>
            <a:endParaRPr sz="1200">
              <a:latin typeface="Arial"/>
              <a:ea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5" name="Shape 905"/>
        <p:cNvGrpSpPr/>
        <p:nvPr/>
      </p:nvGrpSpPr>
      <p:grpSpPr>
        <a:xfrm>
          <a:off x="0" y="0"/>
          <a:ext cx="0" cy="0"/>
          <a:chOff x="0" y="0"/>
          <a:chExt cx="0" cy="0"/>
        </a:xfrm>
      </p:grpSpPr>
      <p:sp>
        <p:nvSpPr>
          <p:cNvPr id="906" name="Google Shape;906;p91"/>
          <p:cNvSpPr txBox="1"/>
          <p:nvPr/>
        </p:nvSpPr>
        <p:spPr>
          <a:xfrm>
            <a:off x="444500" y="531391"/>
            <a:ext cx="6709409" cy="5238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H-15/R-0/09-1-15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8254" lvl="0" marL="173355" marR="0" rtl="0" algn="ctr">
              <a:lnSpc>
                <a:spcPct val="100000"/>
              </a:lnSpc>
              <a:spcBef>
                <a:spcPts val="0"/>
              </a:spcBef>
              <a:spcAft>
                <a:spcPts val="0"/>
              </a:spcAft>
              <a:buNone/>
            </a:pPr>
            <a:r>
              <a:rPr b="1" lang="en-US" sz="1050" u="sng">
                <a:solidFill>
                  <a:schemeClr val="hlink"/>
                </a:solidFill>
                <a:latin typeface="Arial"/>
                <a:ea typeface="Arial"/>
                <a:cs typeface="Arial"/>
                <a:sym typeface="Arial"/>
                <a:hlinkClick r:id="rId3"/>
              </a:rPr>
              <a:t>BELL 206L SERIES CAMP</a:t>
            </a:r>
            <a:endParaRPr sz="1050">
              <a:latin typeface="Arial"/>
              <a:ea typeface="Arial"/>
              <a:cs typeface="Arial"/>
              <a:sym typeface="Arial"/>
            </a:endParaRPr>
          </a:p>
        </p:txBody>
      </p:sp>
      <p:sp>
        <p:nvSpPr>
          <p:cNvPr id="907" name="Google Shape;907;p91"/>
          <p:cNvSpPr txBox="1"/>
          <p:nvPr/>
        </p:nvSpPr>
        <p:spPr>
          <a:xfrm>
            <a:off x="1802408" y="1661719"/>
            <a:ext cx="4170679" cy="620395"/>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050">
                <a:latin typeface="Arial"/>
                <a:ea typeface="Arial"/>
                <a:cs typeface="Arial"/>
                <a:sym typeface="Arial"/>
              </a:rPr>
              <a:t>(Place a current copy of the Bell 206L CAMP behind this page)</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12065" lvl="0" marL="12065" marR="5080" rtl="0" algn="ctr">
              <a:lnSpc>
                <a:spcPct val="114285"/>
              </a:lnSpc>
              <a:spcBef>
                <a:spcPts val="0"/>
              </a:spcBef>
              <a:spcAft>
                <a:spcPts val="0"/>
              </a:spcAft>
              <a:buNone/>
            </a:pPr>
            <a:r>
              <a:rPr b="1" lang="en-US" sz="1050">
                <a:latin typeface="Arial"/>
                <a:ea typeface="Arial"/>
                <a:cs typeface="Arial"/>
                <a:sym typeface="Arial"/>
              </a:rPr>
              <a:t>For online users of this GMM, the above title is hyperlinked to the most current Maritime Helicopters FAA approved 206L CAMP</a:t>
            </a:r>
            <a:endParaRPr sz="1050">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1" name="Shape 911"/>
        <p:cNvGrpSpPr/>
        <p:nvPr/>
      </p:nvGrpSpPr>
      <p:grpSpPr>
        <a:xfrm>
          <a:off x="0" y="0"/>
          <a:ext cx="0" cy="0"/>
          <a:chOff x="0" y="0"/>
          <a:chExt cx="0" cy="0"/>
        </a:xfrm>
      </p:grpSpPr>
      <p:sp>
        <p:nvSpPr>
          <p:cNvPr id="912" name="Google Shape;912;p92"/>
          <p:cNvSpPr txBox="1"/>
          <p:nvPr/>
        </p:nvSpPr>
        <p:spPr>
          <a:xfrm>
            <a:off x="444500" y="531391"/>
            <a:ext cx="6709409" cy="5238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H-16/R-0/09-1-15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10160" lvl="0" marL="175260" marR="0" rtl="0" algn="ctr">
              <a:lnSpc>
                <a:spcPct val="100000"/>
              </a:lnSpc>
              <a:spcBef>
                <a:spcPts val="0"/>
              </a:spcBef>
              <a:spcAft>
                <a:spcPts val="0"/>
              </a:spcAft>
              <a:buNone/>
            </a:pPr>
            <a:r>
              <a:rPr b="1" lang="en-US" sz="1050" u="sng">
                <a:solidFill>
                  <a:schemeClr val="hlink"/>
                </a:solidFill>
                <a:latin typeface="Arial"/>
                <a:ea typeface="Arial"/>
                <a:cs typeface="Arial"/>
                <a:sym typeface="Arial"/>
                <a:hlinkClick r:id="rId3"/>
              </a:rPr>
              <a:t>BELL 407 SERIES CAMP</a:t>
            </a:r>
            <a:endParaRPr sz="1050">
              <a:latin typeface="Arial"/>
              <a:ea typeface="Arial"/>
              <a:cs typeface="Arial"/>
              <a:sym typeface="Arial"/>
            </a:endParaRPr>
          </a:p>
        </p:txBody>
      </p:sp>
      <p:sp>
        <p:nvSpPr>
          <p:cNvPr id="913" name="Google Shape;913;p92"/>
          <p:cNvSpPr txBox="1"/>
          <p:nvPr/>
        </p:nvSpPr>
        <p:spPr>
          <a:xfrm>
            <a:off x="1802481" y="1661719"/>
            <a:ext cx="4170679" cy="620395"/>
          </a:xfrm>
          <a:prstGeom prst="rect">
            <a:avLst/>
          </a:prstGeom>
          <a:noFill/>
          <a:ln>
            <a:noFill/>
          </a:ln>
        </p:spPr>
        <p:txBody>
          <a:bodyPr anchorCtr="0" anchor="t" bIns="0" lIns="0" spcFirstLastPara="1" rIns="0" wrap="square" tIns="0">
            <a:noAutofit/>
          </a:bodyPr>
          <a:lstStyle/>
          <a:p>
            <a:pPr indent="139700" lvl="0" marL="12700" marR="0" rtl="0" algn="l">
              <a:lnSpc>
                <a:spcPct val="100000"/>
              </a:lnSpc>
              <a:spcBef>
                <a:spcPts val="0"/>
              </a:spcBef>
              <a:spcAft>
                <a:spcPts val="0"/>
              </a:spcAft>
              <a:buNone/>
            </a:pPr>
            <a:r>
              <a:rPr b="1" lang="en-US" sz="1050">
                <a:latin typeface="Arial"/>
                <a:ea typeface="Arial"/>
                <a:cs typeface="Arial"/>
                <a:sym typeface="Arial"/>
              </a:rPr>
              <a:t>(Place a current copy of the Bell 407 CAMP behind this page)</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181610" lvl="0" marL="181610" marR="5080" rtl="0" algn="l">
              <a:lnSpc>
                <a:spcPct val="114285"/>
              </a:lnSpc>
              <a:spcBef>
                <a:spcPts val="0"/>
              </a:spcBef>
              <a:spcAft>
                <a:spcPts val="0"/>
              </a:spcAft>
              <a:buNone/>
            </a:pPr>
            <a:r>
              <a:rPr b="1" lang="en-US" sz="1050">
                <a:latin typeface="Arial"/>
                <a:ea typeface="Arial"/>
                <a:cs typeface="Arial"/>
                <a:sym typeface="Arial"/>
              </a:rPr>
              <a:t>For online users of this GMM, the above title is hyperlinked to the most current Maritime Helicopters FAA approved 407 CAMP</a:t>
            </a:r>
            <a:endParaRPr sz="1050">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7" name="Shape 917"/>
        <p:cNvGrpSpPr/>
        <p:nvPr/>
      </p:nvGrpSpPr>
      <p:grpSpPr>
        <a:xfrm>
          <a:off x="0" y="0"/>
          <a:ext cx="0" cy="0"/>
          <a:chOff x="0" y="0"/>
          <a:chExt cx="0" cy="0"/>
        </a:xfrm>
      </p:grpSpPr>
      <p:sp>
        <p:nvSpPr>
          <p:cNvPr id="918" name="Google Shape;918;p93"/>
          <p:cNvSpPr txBox="1"/>
          <p:nvPr/>
        </p:nvSpPr>
        <p:spPr>
          <a:xfrm>
            <a:off x="444500" y="531391"/>
            <a:ext cx="6709409" cy="67754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H-17/R-0/09-1-15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6"/>
              </a:spcBef>
              <a:spcAft>
                <a:spcPts val="0"/>
              </a:spcAft>
              <a:buNone/>
            </a:pPr>
            <a:r>
              <a:t/>
            </a:r>
            <a:endParaRPr sz="1050">
              <a:latin typeface="Times New Roman"/>
              <a:ea typeface="Times New Roman"/>
              <a:cs typeface="Times New Roman"/>
              <a:sym typeface="Times New Roman"/>
            </a:endParaRPr>
          </a:p>
          <a:p>
            <a:pPr indent="-6985" lvl="0" marL="172085" marR="0" rtl="0" algn="ctr">
              <a:lnSpc>
                <a:spcPct val="100000"/>
              </a:lnSpc>
              <a:spcBef>
                <a:spcPts val="0"/>
              </a:spcBef>
              <a:spcAft>
                <a:spcPts val="0"/>
              </a:spcAft>
              <a:buNone/>
            </a:pPr>
            <a:r>
              <a:rPr b="1" lang="en-US" sz="1050" u="sng">
                <a:solidFill>
                  <a:schemeClr val="hlink"/>
                </a:solidFill>
                <a:latin typeface="Arial"/>
                <a:ea typeface="Arial"/>
                <a:cs typeface="Arial"/>
                <a:sym typeface="Arial"/>
                <a:hlinkClick r:id="rId3"/>
              </a:rPr>
              <a:t>AHD BO-105 SERIES CAMP</a:t>
            </a:r>
            <a:endParaRPr sz="1050">
              <a:latin typeface="Arial"/>
              <a:ea typeface="Arial"/>
              <a:cs typeface="Arial"/>
              <a:sym typeface="Arial"/>
            </a:endParaRPr>
          </a:p>
        </p:txBody>
      </p:sp>
      <p:sp>
        <p:nvSpPr>
          <p:cNvPr id="919" name="Google Shape;919;p93"/>
          <p:cNvSpPr txBox="1"/>
          <p:nvPr/>
        </p:nvSpPr>
        <p:spPr>
          <a:xfrm>
            <a:off x="1802371" y="1815643"/>
            <a:ext cx="4170679" cy="620395"/>
          </a:xfrm>
          <a:prstGeom prst="rect">
            <a:avLst/>
          </a:prstGeom>
          <a:noFill/>
          <a:ln>
            <a:noFill/>
          </a:ln>
        </p:spPr>
        <p:txBody>
          <a:bodyPr anchorCtr="0" anchor="t" bIns="0" lIns="0" spcFirstLastPara="1" rIns="0" wrap="square" tIns="0">
            <a:noAutofit/>
          </a:bodyPr>
          <a:lstStyle/>
          <a:p>
            <a:pPr indent="152400" lvl="0" marL="12700" marR="0" rtl="0" algn="l">
              <a:lnSpc>
                <a:spcPct val="100000"/>
              </a:lnSpc>
              <a:spcBef>
                <a:spcPts val="0"/>
              </a:spcBef>
              <a:spcAft>
                <a:spcPts val="0"/>
              </a:spcAft>
              <a:buNone/>
            </a:pPr>
            <a:r>
              <a:rPr b="1" lang="en-US" sz="1050">
                <a:latin typeface="Arial"/>
                <a:ea typeface="Arial"/>
                <a:cs typeface="Arial"/>
                <a:sym typeface="Arial"/>
              </a:rPr>
              <a:t>(Place a current copy of the BO-105 CAMP behind this page)</a:t>
            </a:r>
            <a:endParaRPr sz="1050">
              <a:latin typeface="Arial"/>
              <a:ea typeface="Arial"/>
              <a:cs typeface="Arial"/>
              <a:sym typeface="Arial"/>
            </a:endParaRPr>
          </a:p>
          <a:p>
            <a:pPr indent="0" lvl="0" marL="0" marR="0" rtl="0" algn="l">
              <a:lnSpc>
                <a:spcPct val="100000"/>
              </a:lnSpc>
              <a:spcBef>
                <a:spcPts val="26"/>
              </a:spcBef>
              <a:spcAft>
                <a:spcPts val="0"/>
              </a:spcAft>
              <a:buNone/>
            </a:pPr>
            <a:r>
              <a:t/>
            </a:r>
            <a:endParaRPr sz="1050">
              <a:latin typeface="Times New Roman"/>
              <a:ea typeface="Times New Roman"/>
              <a:cs typeface="Times New Roman"/>
              <a:sym typeface="Times New Roman"/>
            </a:endParaRPr>
          </a:p>
          <a:p>
            <a:pPr indent="-59689" lvl="0" marL="59689" marR="5080" rtl="0" algn="l">
              <a:lnSpc>
                <a:spcPct val="115238"/>
              </a:lnSpc>
              <a:spcBef>
                <a:spcPts val="0"/>
              </a:spcBef>
              <a:spcAft>
                <a:spcPts val="0"/>
              </a:spcAft>
              <a:buNone/>
            </a:pPr>
            <a:r>
              <a:rPr b="1" lang="en-US" sz="1050">
                <a:latin typeface="Arial"/>
                <a:ea typeface="Arial"/>
                <a:cs typeface="Arial"/>
                <a:sym typeface="Arial"/>
              </a:rPr>
              <a:t>For online users of this GMM, the above title is hyperlinked to the most current Maritime Helicopters FAA approved BO-105 CAMP</a:t>
            </a:r>
            <a:endParaRPr sz="1050">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923" name="Shape 923"/>
        <p:cNvGrpSpPr/>
        <p:nvPr/>
      </p:nvGrpSpPr>
      <p:grpSpPr>
        <a:xfrm>
          <a:off x="0" y="0"/>
          <a:ext cx="0" cy="0"/>
          <a:chOff x="0" y="0"/>
          <a:chExt cx="0" cy="0"/>
        </a:xfrm>
      </p:grpSpPr>
      <p:sp>
        <p:nvSpPr>
          <p:cNvPr id="924" name="Google Shape;924;p94"/>
          <p:cNvSpPr txBox="1"/>
          <p:nvPr/>
        </p:nvSpPr>
        <p:spPr>
          <a:xfrm>
            <a:off x="444500" y="531391"/>
            <a:ext cx="6709409"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H-18/R-0/09-1-15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925" name="Google Shape;925;p94"/>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6" name="Google Shape;926;p94"/>
          <p:cNvSpPr txBox="1"/>
          <p:nvPr/>
        </p:nvSpPr>
        <p:spPr>
          <a:xfrm>
            <a:off x="558800" y="1355383"/>
            <a:ext cx="6601459" cy="2766060"/>
          </a:xfrm>
          <a:prstGeom prst="rect">
            <a:avLst/>
          </a:prstGeom>
          <a:noFill/>
          <a:ln>
            <a:noFill/>
          </a:ln>
        </p:spPr>
        <p:txBody>
          <a:bodyPr anchorCtr="0" anchor="t" bIns="0" lIns="0" spcFirstLastPara="1" rIns="0" wrap="square" tIns="0">
            <a:noAutofit/>
          </a:bodyPr>
          <a:lstStyle/>
          <a:p>
            <a:pPr indent="-11429" lvl="0" marL="1675129" marR="0" rtl="0" algn="l">
              <a:lnSpc>
                <a:spcPct val="100000"/>
              </a:lnSpc>
              <a:spcBef>
                <a:spcPts val="0"/>
              </a:spcBef>
              <a:spcAft>
                <a:spcPts val="0"/>
              </a:spcAft>
              <a:buNone/>
            </a:pPr>
            <a:r>
              <a:rPr b="1" lang="en-US" sz="1050" u="sng">
                <a:latin typeface="Arial"/>
                <a:ea typeface="Arial"/>
                <a:cs typeface="Arial"/>
                <a:sym typeface="Arial"/>
              </a:rPr>
              <a:t>APPENDIX D - SPECIAL FLIGHT PERMIT PROGRAM</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4"/>
              </a:spcBef>
              <a:spcAft>
                <a:spcPts val="0"/>
              </a:spcAft>
              <a:buNone/>
            </a:pPr>
            <a:r>
              <a:t/>
            </a:r>
            <a:endParaRPr sz="1250">
              <a:latin typeface="Times New Roman"/>
              <a:ea typeface="Times New Roman"/>
              <a:cs typeface="Times New Roman"/>
              <a:sym typeface="Times New Roman"/>
            </a:endParaRPr>
          </a:p>
          <a:p>
            <a:pPr indent="0" lvl="0" marL="12700" marR="8255" rtl="0" algn="just">
              <a:lnSpc>
                <a:spcPct val="115000"/>
              </a:lnSpc>
              <a:spcBef>
                <a:spcPts val="0"/>
              </a:spcBef>
              <a:spcAft>
                <a:spcPts val="0"/>
              </a:spcAft>
              <a:buNone/>
            </a:pPr>
            <a:r>
              <a:rPr lang="en-US" sz="1200">
                <a:latin typeface="Arial"/>
                <a:ea typeface="Arial"/>
                <a:cs typeface="Arial"/>
                <a:sym typeface="Arial"/>
              </a:rPr>
              <a:t>A Special Flight Permit is required in order to operate an aircraft that does not meet all applicable airworthiness requirements.</a:t>
            </a:r>
            <a:endParaRPr sz="1200">
              <a:latin typeface="Arial"/>
              <a:ea typeface="Arial"/>
              <a:cs typeface="Arial"/>
              <a:sym typeface="Arial"/>
            </a:endParaRPr>
          </a:p>
          <a:p>
            <a:pPr indent="0" lvl="0" marL="0" marR="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15000"/>
              </a:lnSpc>
              <a:spcBef>
                <a:spcPts val="0"/>
              </a:spcBef>
              <a:spcAft>
                <a:spcPts val="0"/>
              </a:spcAft>
              <a:buNone/>
            </a:pPr>
            <a:r>
              <a:rPr lang="en-US" sz="1200">
                <a:latin typeface="Arial"/>
                <a:ea typeface="Arial"/>
                <a:cs typeface="Arial"/>
                <a:sym typeface="Arial"/>
              </a:rPr>
              <a:t>If  there  is  any  questions  as  to  whether  or  not  a  Special  Flight  Permit  is  required  for  further operation the Director of Maintenance, Chief Inspector or Fairbanks Maintenance Lead must be contacted telephonically, by text or email.</a:t>
            </a:r>
            <a:endParaRPr sz="1200">
              <a:latin typeface="Arial"/>
              <a:ea typeface="Arial"/>
              <a:cs typeface="Arial"/>
              <a:sym typeface="Arial"/>
            </a:endParaRPr>
          </a:p>
          <a:p>
            <a:pPr indent="0" lvl="0" marL="0" marR="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12700" marR="9525" rtl="0" algn="just">
              <a:lnSpc>
                <a:spcPct val="115000"/>
              </a:lnSpc>
              <a:spcBef>
                <a:spcPts val="0"/>
              </a:spcBef>
              <a:spcAft>
                <a:spcPts val="0"/>
              </a:spcAft>
              <a:buNone/>
            </a:pPr>
            <a:r>
              <a:rPr lang="en-US" sz="1200">
                <a:latin typeface="Arial"/>
                <a:ea typeface="Arial"/>
                <a:cs typeface="Arial"/>
                <a:sym typeface="Arial"/>
              </a:rPr>
              <a:t>Any aircraft that will require operations under a Special Flight Permit will be in accordance with MHI Special Flight Permit Program.</a:t>
            </a:r>
            <a:endParaRPr sz="1200">
              <a:latin typeface="Arial"/>
              <a:ea typeface="Arial"/>
              <a:cs typeface="Arial"/>
              <a:sym typeface="Arial"/>
            </a:endParaRPr>
          </a:p>
          <a:p>
            <a:pPr indent="0" lvl="0" marL="0" marR="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583565" lvl="0" marL="583565" marR="5080" rtl="0" algn="just">
              <a:lnSpc>
                <a:spcPct val="115000"/>
              </a:lnSpc>
              <a:spcBef>
                <a:spcPts val="0"/>
              </a:spcBef>
              <a:spcAft>
                <a:spcPts val="0"/>
              </a:spcAft>
              <a:buNone/>
            </a:pPr>
            <a:r>
              <a:rPr b="1" lang="en-US" sz="1200">
                <a:latin typeface="Arial"/>
                <a:ea typeface="Arial"/>
                <a:cs typeface="Arial"/>
                <a:sym typeface="Arial"/>
              </a:rPr>
              <a:t>NOTE:  </a:t>
            </a:r>
            <a:r>
              <a:rPr lang="en-US" sz="1200">
                <a:latin typeface="Arial"/>
                <a:ea typeface="Arial"/>
                <a:cs typeface="Arial"/>
                <a:sym typeface="Arial"/>
              </a:rPr>
              <a:t>The  Special  Flight  Permit  Program  document  has  its  own  List  of  Effective  Pages  and Numbering  System.  No  attempt  will  be  made  to  included  the  LOEP’s  of  the  General Maintenance Manual.</a:t>
            </a:r>
            <a:endParaRPr sz="1200">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930" name="Shape 930"/>
        <p:cNvGrpSpPr/>
        <p:nvPr/>
      </p:nvGrpSpPr>
      <p:grpSpPr>
        <a:xfrm>
          <a:off x="0" y="0"/>
          <a:ext cx="0" cy="0"/>
          <a:chOff x="0" y="0"/>
          <a:chExt cx="0" cy="0"/>
        </a:xfrm>
      </p:grpSpPr>
      <p:sp>
        <p:nvSpPr>
          <p:cNvPr id="931" name="Google Shape;931;p95"/>
          <p:cNvSpPr txBox="1"/>
          <p:nvPr/>
        </p:nvSpPr>
        <p:spPr>
          <a:xfrm>
            <a:off x="444500" y="531391"/>
            <a:ext cx="6816090" cy="37147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H-19/R-1/12-15-15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p:txBody>
      </p:sp>
      <p:sp>
        <p:nvSpPr>
          <p:cNvPr id="932" name="Google Shape;932;p95"/>
          <p:cNvSpPr/>
          <p:nvPr/>
        </p:nvSpPr>
        <p:spPr>
          <a:xfrm>
            <a:off x="476250" y="274321"/>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3" name="Google Shape;933;p95"/>
          <p:cNvSpPr txBox="1"/>
          <p:nvPr/>
        </p:nvSpPr>
        <p:spPr>
          <a:xfrm>
            <a:off x="2890520" y="1420915"/>
            <a:ext cx="1991360" cy="16002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050" u="sng">
                <a:latin typeface="Arial"/>
                <a:ea typeface="Arial"/>
                <a:cs typeface="Arial"/>
                <a:sym typeface="Arial"/>
              </a:rPr>
              <a:t>APPENDIX E - BELL 412 CAMP</a:t>
            </a:r>
            <a:endParaRPr sz="1050">
              <a:latin typeface="Arial"/>
              <a:ea typeface="Arial"/>
              <a:cs typeface="Arial"/>
              <a:sym typeface="Arial"/>
            </a:endParaRPr>
          </a:p>
        </p:txBody>
      </p:sp>
      <p:sp>
        <p:nvSpPr>
          <p:cNvPr id="934" name="Google Shape;934;p95"/>
          <p:cNvSpPr txBox="1"/>
          <p:nvPr/>
        </p:nvSpPr>
        <p:spPr>
          <a:xfrm>
            <a:off x="539073" y="2341423"/>
            <a:ext cx="6696709" cy="1452880"/>
          </a:xfrm>
          <a:prstGeom prst="rect">
            <a:avLst/>
          </a:prstGeom>
          <a:noFill/>
          <a:ln>
            <a:noFill/>
          </a:ln>
        </p:spPr>
        <p:txBody>
          <a:bodyPr anchorCtr="0" anchor="t" bIns="0" lIns="0" spcFirstLastPara="1" rIns="0" wrap="square" tIns="0">
            <a:noAutofit/>
          </a:bodyPr>
          <a:lstStyle/>
          <a:p>
            <a:pPr indent="-848994" lvl="0" marL="848994" marR="5080" rtl="0" algn="l">
              <a:lnSpc>
                <a:spcPct val="229523"/>
              </a:lnSpc>
              <a:spcBef>
                <a:spcPts val="0"/>
              </a:spcBef>
              <a:spcAft>
                <a:spcPts val="0"/>
              </a:spcAft>
              <a:buNone/>
            </a:pPr>
            <a:r>
              <a:rPr b="1" lang="en-US" sz="1050">
                <a:latin typeface="Arial"/>
                <a:ea typeface="Arial"/>
                <a:cs typeface="Arial"/>
                <a:sym typeface="Arial"/>
              </a:rPr>
              <a:t>(Place a current copy of the BELL 412 Continuous Airworthiness Maintenance Program behind this page) For online users of this GMM, the above title is hyperlinked to the most current</a:t>
            </a:r>
            <a:endParaRPr sz="1050">
              <a:latin typeface="Arial"/>
              <a:ea typeface="Arial"/>
              <a:cs typeface="Arial"/>
              <a:sym typeface="Arial"/>
            </a:endParaRPr>
          </a:p>
          <a:p>
            <a:pPr indent="361316" lvl="0" marL="32384" marR="0" rtl="0" algn="l">
              <a:lnSpc>
                <a:spcPct val="89523"/>
              </a:lnSpc>
              <a:spcBef>
                <a:spcPts val="0"/>
              </a:spcBef>
              <a:spcAft>
                <a:spcPts val="0"/>
              </a:spcAft>
              <a:buNone/>
            </a:pPr>
            <a:r>
              <a:rPr b="1" lang="en-US" sz="1050">
                <a:latin typeface="Arial"/>
                <a:ea typeface="Arial"/>
                <a:cs typeface="Arial"/>
                <a:sym typeface="Arial"/>
              </a:rPr>
              <a:t>Maritime Helicopters FAA approved BELL 412 CAMP Procedures, Inspections and Schedules</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38"/>
              </a:spcBef>
              <a:spcAft>
                <a:spcPts val="0"/>
              </a:spcAft>
              <a:buNone/>
            </a:pPr>
            <a:r>
              <a:t/>
            </a:r>
            <a:endParaRPr sz="1100">
              <a:latin typeface="Times New Roman"/>
              <a:ea typeface="Times New Roman"/>
              <a:cs typeface="Times New Roman"/>
              <a:sym typeface="Times New Roman"/>
            </a:endParaRPr>
          </a:p>
          <a:p>
            <a:pPr indent="-578485" lvl="0" marL="603885" marR="83820" rtl="0" algn="just">
              <a:lnSpc>
                <a:spcPct val="115000"/>
              </a:lnSpc>
              <a:spcBef>
                <a:spcPts val="0"/>
              </a:spcBef>
              <a:spcAft>
                <a:spcPts val="0"/>
              </a:spcAft>
              <a:buNone/>
            </a:pPr>
            <a:r>
              <a:rPr b="1" lang="en-US" sz="1200">
                <a:latin typeface="Arial"/>
                <a:ea typeface="Arial"/>
                <a:cs typeface="Arial"/>
                <a:sym typeface="Arial"/>
              </a:rPr>
              <a:t>NOTE:  </a:t>
            </a:r>
            <a:r>
              <a:rPr lang="en-US" sz="1200">
                <a:latin typeface="Arial"/>
                <a:ea typeface="Arial"/>
                <a:cs typeface="Arial"/>
                <a:sym typeface="Arial"/>
              </a:rPr>
              <a:t>The  BELL  412  Continuous  Airworthiness  Maintenance Program  document  has  its  own List of Effective Pages and Numbering System. No attempt will be made to included the LOEP’s of the General Maintenance Manual.</a:t>
            </a:r>
            <a:endParaRPr sz="120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253" name="Shape 253"/>
        <p:cNvGrpSpPr/>
        <p:nvPr/>
      </p:nvGrpSpPr>
      <p:grpSpPr>
        <a:xfrm>
          <a:off x="0" y="0"/>
          <a:ext cx="0" cy="0"/>
          <a:chOff x="0" y="0"/>
          <a:chExt cx="0" cy="0"/>
        </a:xfrm>
      </p:grpSpPr>
      <p:sp>
        <p:nvSpPr>
          <p:cNvPr id="254" name="Google Shape;254;p15"/>
          <p:cNvSpPr/>
          <p:nvPr/>
        </p:nvSpPr>
        <p:spPr>
          <a:xfrm>
            <a:off x="1291235" y="6039523"/>
            <a:ext cx="1768475" cy="1765300"/>
          </a:xfrm>
          <a:custGeom>
            <a:rect b="b" l="l" r="r" t="t"/>
            <a:pathLst>
              <a:path extrusionOk="0" h="120000" w="120000">
                <a:moveTo>
                  <a:pt x="63401" y="6906"/>
                </a:moveTo>
                <a:lnTo>
                  <a:pt x="18128" y="6906"/>
                </a:lnTo>
                <a:lnTo>
                  <a:pt x="17343" y="7769"/>
                </a:lnTo>
                <a:lnTo>
                  <a:pt x="15010" y="10359"/>
                </a:lnTo>
                <a:lnTo>
                  <a:pt x="14240" y="10359"/>
                </a:lnTo>
                <a:lnTo>
                  <a:pt x="650" y="24172"/>
                </a:lnTo>
                <a:lnTo>
                  <a:pt x="297" y="25035"/>
                </a:lnTo>
                <a:lnTo>
                  <a:pt x="75" y="25899"/>
                </a:lnTo>
                <a:lnTo>
                  <a:pt x="0" y="26762"/>
                </a:lnTo>
                <a:lnTo>
                  <a:pt x="87" y="27625"/>
                </a:lnTo>
                <a:lnTo>
                  <a:pt x="308" y="28489"/>
                </a:lnTo>
                <a:lnTo>
                  <a:pt x="637" y="29352"/>
                </a:lnTo>
                <a:lnTo>
                  <a:pt x="1075" y="30215"/>
                </a:lnTo>
                <a:lnTo>
                  <a:pt x="1626" y="30215"/>
                </a:lnTo>
                <a:lnTo>
                  <a:pt x="2292" y="31079"/>
                </a:lnTo>
                <a:lnTo>
                  <a:pt x="3074" y="31942"/>
                </a:lnTo>
                <a:lnTo>
                  <a:pt x="88550" y="117410"/>
                </a:lnTo>
                <a:lnTo>
                  <a:pt x="89273" y="118273"/>
                </a:lnTo>
                <a:lnTo>
                  <a:pt x="89990" y="119136"/>
                </a:lnTo>
                <a:lnTo>
                  <a:pt x="90712" y="119136"/>
                </a:lnTo>
                <a:lnTo>
                  <a:pt x="91453" y="119999"/>
                </a:lnTo>
                <a:lnTo>
                  <a:pt x="96118" y="119999"/>
                </a:lnTo>
                <a:lnTo>
                  <a:pt x="108645" y="107050"/>
                </a:lnTo>
                <a:lnTo>
                  <a:pt x="109393" y="106187"/>
                </a:lnTo>
                <a:lnTo>
                  <a:pt x="110116" y="105323"/>
                </a:lnTo>
                <a:lnTo>
                  <a:pt x="110813" y="104460"/>
                </a:lnTo>
                <a:lnTo>
                  <a:pt x="111484" y="103597"/>
                </a:lnTo>
                <a:lnTo>
                  <a:pt x="90451" y="103597"/>
                </a:lnTo>
                <a:lnTo>
                  <a:pt x="79331" y="93237"/>
                </a:lnTo>
                <a:lnTo>
                  <a:pt x="64513" y="77697"/>
                </a:lnTo>
                <a:lnTo>
                  <a:pt x="57112" y="70791"/>
                </a:lnTo>
                <a:lnTo>
                  <a:pt x="53414" y="66474"/>
                </a:lnTo>
                <a:lnTo>
                  <a:pt x="46025" y="59568"/>
                </a:lnTo>
                <a:lnTo>
                  <a:pt x="42333" y="55251"/>
                </a:lnTo>
                <a:lnTo>
                  <a:pt x="34959" y="48345"/>
                </a:lnTo>
                <a:lnTo>
                  <a:pt x="31276" y="44028"/>
                </a:lnTo>
                <a:lnTo>
                  <a:pt x="23920" y="37122"/>
                </a:lnTo>
                <a:lnTo>
                  <a:pt x="20247" y="32805"/>
                </a:lnTo>
                <a:lnTo>
                  <a:pt x="16578" y="29352"/>
                </a:lnTo>
                <a:lnTo>
                  <a:pt x="24507" y="21582"/>
                </a:lnTo>
                <a:lnTo>
                  <a:pt x="25928" y="19856"/>
                </a:lnTo>
                <a:lnTo>
                  <a:pt x="26645" y="19856"/>
                </a:lnTo>
                <a:lnTo>
                  <a:pt x="28090" y="18129"/>
                </a:lnTo>
                <a:lnTo>
                  <a:pt x="28820" y="18129"/>
                </a:lnTo>
                <a:lnTo>
                  <a:pt x="29555" y="17266"/>
                </a:lnTo>
                <a:lnTo>
                  <a:pt x="30296" y="17266"/>
                </a:lnTo>
                <a:lnTo>
                  <a:pt x="31043" y="16402"/>
                </a:lnTo>
                <a:lnTo>
                  <a:pt x="31796" y="16402"/>
                </a:lnTo>
                <a:lnTo>
                  <a:pt x="32555" y="15539"/>
                </a:lnTo>
                <a:lnTo>
                  <a:pt x="34096" y="15539"/>
                </a:lnTo>
                <a:lnTo>
                  <a:pt x="34878" y="14676"/>
                </a:lnTo>
                <a:lnTo>
                  <a:pt x="38049" y="14676"/>
                </a:lnTo>
                <a:lnTo>
                  <a:pt x="38831" y="13812"/>
                </a:lnTo>
                <a:lnTo>
                  <a:pt x="73733" y="13812"/>
                </a:lnTo>
                <a:lnTo>
                  <a:pt x="71644" y="12086"/>
                </a:lnTo>
                <a:lnTo>
                  <a:pt x="70604" y="12086"/>
                </a:lnTo>
                <a:lnTo>
                  <a:pt x="66471" y="8633"/>
                </a:lnTo>
                <a:lnTo>
                  <a:pt x="65445" y="8633"/>
                </a:lnTo>
                <a:lnTo>
                  <a:pt x="63401" y="6906"/>
                </a:lnTo>
                <a:close/>
              </a:path>
              <a:path extrusionOk="0" h="120000" w="120000">
                <a:moveTo>
                  <a:pt x="73733" y="13812"/>
                </a:moveTo>
                <a:lnTo>
                  <a:pt x="44509" y="13812"/>
                </a:lnTo>
                <a:lnTo>
                  <a:pt x="45359" y="14676"/>
                </a:lnTo>
                <a:lnTo>
                  <a:pt x="48885" y="14676"/>
                </a:lnTo>
                <a:lnTo>
                  <a:pt x="49803" y="15539"/>
                </a:lnTo>
                <a:lnTo>
                  <a:pt x="51685" y="15539"/>
                </a:lnTo>
                <a:lnTo>
                  <a:pt x="52434" y="16402"/>
                </a:lnTo>
                <a:lnTo>
                  <a:pt x="53938" y="16402"/>
                </a:lnTo>
                <a:lnTo>
                  <a:pt x="54694" y="17266"/>
                </a:lnTo>
                <a:lnTo>
                  <a:pt x="56212" y="17266"/>
                </a:lnTo>
                <a:lnTo>
                  <a:pt x="56974" y="18129"/>
                </a:lnTo>
                <a:lnTo>
                  <a:pt x="57739" y="18129"/>
                </a:lnTo>
                <a:lnTo>
                  <a:pt x="58506" y="18992"/>
                </a:lnTo>
                <a:lnTo>
                  <a:pt x="59274" y="18992"/>
                </a:lnTo>
                <a:lnTo>
                  <a:pt x="60045" y="19856"/>
                </a:lnTo>
                <a:lnTo>
                  <a:pt x="60817" y="19856"/>
                </a:lnTo>
                <a:lnTo>
                  <a:pt x="61592" y="20719"/>
                </a:lnTo>
                <a:lnTo>
                  <a:pt x="62368" y="20719"/>
                </a:lnTo>
                <a:lnTo>
                  <a:pt x="63146" y="21582"/>
                </a:lnTo>
                <a:lnTo>
                  <a:pt x="63926" y="21582"/>
                </a:lnTo>
                <a:lnTo>
                  <a:pt x="64707" y="22446"/>
                </a:lnTo>
                <a:lnTo>
                  <a:pt x="65490" y="22446"/>
                </a:lnTo>
                <a:lnTo>
                  <a:pt x="67062" y="24172"/>
                </a:lnTo>
                <a:lnTo>
                  <a:pt x="67850" y="24172"/>
                </a:lnTo>
                <a:lnTo>
                  <a:pt x="69422" y="25899"/>
                </a:lnTo>
                <a:lnTo>
                  <a:pt x="70208" y="25899"/>
                </a:lnTo>
                <a:lnTo>
                  <a:pt x="72558" y="28489"/>
                </a:lnTo>
                <a:lnTo>
                  <a:pt x="73341" y="28489"/>
                </a:lnTo>
                <a:lnTo>
                  <a:pt x="75682" y="31079"/>
                </a:lnTo>
                <a:lnTo>
                  <a:pt x="76461" y="31079"/>
                </a:lnTo>
                <a:lnTo>
                  <a:pt x="81119" y="36258"/>
                </a:lnTo>
                <a:lnTo>
                  <a:pt x="81892" y="36258"/>
                </a:lnTo>
                <a:lnTo>
                  <a:pt x="82854" y="37985"/>
                </a:lnTo>
                <a:lnTo>
                  <a:pt x="83797" y="38848"/>
                </a:lnTo>
                <a:lnTo>
                  <a:pt x="84719" y="39712"/>
                </a:lnTo>
                <a:lnTo>
                  <a:pt x="87369" y="42302"/>
                </a:lnTo>
                <a:lnTo>
                  <a:pt x="89841" y="44892"/>
                </a:lnTo>
                <a:lnTo>
                  <a:pt x="92137" y="47482"/>
                </a:lnTo>
                <a:lnTo>
                  <a:pt x="94256" y="50071"/>
                </a:lnTo>
                <a:lnTo>
                  <a:pt x="96200" y="52661"/>
                </a:lnTo>
                <a:lnTo>
                  <a:pt x="97979" y="55251"/>
                </a:lnTo>
                <a:lnTo>
                  <a:pt x="99594" y="57841"/>
                </a:lnTo>
                <a:lnTo>
                  <a:pt x="101030" y="60431"/>
                </a:lnTo>
                <a:lnTo>
                  <a:pt x="102295" y="63021"/>
                </a:lnTo>
                <a:lnTo>
                  <a:pt x="103398" y="65611"/>
                </a:lnTo>
                <a:lnTo>
                  <a:pt x="103731" y="66474"/>
                </a:lnTo>
                <a:lnTo>
                  <a:pt x="104048" y="66474"/>
                </a:lnTo>
                <a:lnTo>
                  <a:pt x="104902" y="69064"/>
                </a:lnTo>
                <a:lnTo>
                  <a:pt x="105394" y="70791"/>
                </a:lnTo>
                <a:lnTo>
                  <a:pt x="105639" y="71654"/>
                </a:lnTo>
                <a:lnTo>
                  <a:pt x="106188" y="74244"/>
                </a:lnTo>
                <a:lnTo>
                  <a:pt x="106464" y="76834"/>
                </a:lnTo>
                <a:lnTo>
                  <a:pt x="106500" y="78561"/>
                </a:lnTo>
                <a:lnTo>
                  <a:pt x="106475" y="79424"/>
                </a:lnTo>
                <a:lnTo>
                  <a:pt x="106231" y="82014"/>
                </a:lnTo>
                <a:lnTo>
                  <a:pt x="105742" y="84604"/>
                </a:lnTo>
                <a:lnTo>
                  <a:pt x="105526" y="85467"/>
                </a:lnTo>
                <a:lnTo>
                  <a:pt x="105278" y="85467"/>
                </a:lnTo>
                <a:lnTo>
                  <a:pt x="104998" y="86330"/>
                </a:lnTo>
                <a:lnTo>
                  <a:pt x="103963" y="88920"/>
                </a:lnTo>
                <a:lnTo>
                  <a:pt x="103110" y="90647"/>
                </a:lnTo>
                <a:lnTo>
                  <a:pt x="102634" y="90647"/>
                </a:lnTo>
                <a:lnTo>
                  <a:pt x="102125" y="91510"/>
                </a:lnTo>
                <a:lnTo>
                  <a:pt x="101583" y="92374"/>
                </a:lnTo>
                <a:lnTo>
                  <a:pt x="101008" y="93237"/>
                </a:lnTo>
                <a:lnTo>
                  <a:pt x="100399" y="94100"/>
                </a:lnTo>
                <a:lnTo>
                  <a:pt x="99757" y="94964"/>
                </a:lnTo>
                <a:lnTo>
                  <a:pt x="99082" y="94964"/>
                </a:lnTo>
                <a:lnTo>
                  <a:pt x="98373" y="95827"/>
                </a:lnTo>
                <a:lnTo>
                  <a:pt x="90451" y="103597"/>
                </a:lnTo>
                <a:lnTo>
                  <a:pt x="111484" y="103597"/>
                </a:lnTo>
                <a:lnTo>
                  <a:pt x="112130" y="102733"/>
                </a:lnTo>
                <a:lnTo>
                  <a:pt x="112749" y="102733"/>
                </a:lnTo>
                <a:lnTo>
                  <a:pt x="114454" y="100143"/>
                </a:lnTo>
                <a:lnTo>
                  <a:pt x="115925" y="97553"/>
                </a:lnTo>
                <a:lnTo>
                  <a:pt x="117163" y="94964"/>
                </a:lnTo>
                <a:lnTo>
                  <a:pt x="118166" y="92374"/>
                </a:lnTo>
                <a:lnTo>
                  <a:pt x="118936" y="89784"/>
                </a:lnTo>
                <a:lnTo>
                  <a:pt x="119496" y="87194"/>
                </a:lnTo>
                <a:lnTo>
                  <a:pt x="119848" y="84604"/>
                </a:lnTo>
                <a:lnTo>
                  <a:pt x="119987" y="82014"/>
                </a:lnTo>
                <a:lnTo>
                  <a:pt x="119985" y="81151"/>
                </a:lnTo>
                <a:lnTo>
                  <a:pt x="119959" y="80287"/>
                </a:lnTo>
                <a:lnTo>
                  <a:pt x="119909" y="79424"/>
                </a:lnTo>
                <a:lnTo>
                  <a:pt x="119834" y="78561"/>
                </a:lnTo>
                <a:lnTo>
                  <a:pt x="119734" y="77697"/>
                </a:lnTo>
                <a:lnTo>
                  <a:pt x="119609" y="75971"/>
                </a:lnTo>
                <a:lnTo>
                  <a:pt x="119084" y="73381"/>
                </a:lnTo>
                <a:lnTo>
                  <a:pt x="118333" y="70791"/>
                </a:lnTo>
                <a:lnTo>
                  <a:pt x="118036" y="69064"/>
                </a:lnTo>
                <a:lnTo>
                  <a:pt x="117004" y="66474"/>
                </a:lnTo>
                <a:lnTo>
                  <a:pt x="116197" y="64748"/>
                </a:lnTo>
                <a:lnTo>
                  <a:pt x="115757" y="63021"/>
                </a:lnTo>
                <a:lnTo>
                  <a:pt x="115293" y="62158"/>
                </a:lnTo>
                <a:lnTo>
                  <a:pt x="114803" y="61294"/>
                </a:lnTo>
                <a:lnTo>
                  <a:pt x="114289" y="60431"/>
                </a:lnTo>
                <a:lnTo>
                  <a:pt x="113750" y="58705"/>
                </a:lnTo>
                <a:lnTo>
                  <a:pt x="113185" y="57841"/>
                </a:lnTo>
                <a:lnTo>
                  <a:pt x="112595" y="56978"/>
                </a:lnTo>
                <a:lnTo>
                  <a:pt x="111979" y="56115"/>
                </a:lnTo>
                <a:lnTo>
                  <a:pt x="111338" y="54388"/>
                </a:lnTo>
                <a:lnTo>
                  <a:pt x="110670" y="53525"/>
                </a:lnTo>
                <a:lnTo>
                  <a:pt x="109976" y="52661"/>
                </a:lnTo>
                <a:lnTo>
                  <a:pt x="109255" y="51798"/>
                </a:lnTo>
                <a:lnTo>
                  <a:pt x="108520" y="50071"/>
                </a:lnTo>
                <a:lnTo>
                  <a:pt x="107760" y="49208"/>
                </a:lnTo>
                <a:lnTo>
                  <a:pt x="106973" y="48345"/>
                </a:lnTo>
                <a:lnTo>
                  <a:pt x="106160" y="46618"/>
                </a:lnTo>
                <a:lnTo>
                  <a:pt x="105321" y="45755"/>
                </a:lnTo>
                <a:lnTo>
                  <a:pt x="104457" y="44892"/>
                </a:lnTo>
                <a:lnTo>
                  <a:pt x="103567" y="43165"/>
                </a:lnTo>
                <a:lnTo>
                  <a:pt x="102651" y="42302"/>
                </a:lnTo>
                <a:lnTo>
                  <a:pt x="101709" y="41438"/>
                </a:lnTo>
                <a:lnTo>
                  <a:pt x="100741" y="39712"/>
                </a:lnTo>
                <a:lnTo>
                  <a:pt x="99748" y="38848"/>
                </a:lnTo>
                <a:lnTo>
                  <a:pt x="98728" y="37122"/>
                </a:lnTo>
                <a:lnTo>
                  <a:pt x="97684" y="36258"/>
                </a:lnTo>
                <a:lnTo>
                  <a:pt x="96613" y="35395"/>
                </a:lnTo>
                <a:lnTo>
                  <a:pt x="95517" y="33669"/>
                </a:lnTo>
                <a:lnTo>
                  <a:pt x="94395" y="32805"/>
                </a:lnTo>
                <a:lnTo>
                  <a:pt x="93248" y="31079"/>
                </a:lnTo>
                <a:lnTo>
                  <a:pt x="92075" y="30215"/>
                </a:lnTo>
                <a:lnTo>
                  <a:pt x="90877" y="29352"/>
                </a:lnTo>
                <a:lnTo>
                  <a:pt x="89653" y="27625"/>
                </a:lnTo>
                <a:lnTo>
                  <a:pt x="86442" y="25035"/>
                </a:lnTo>
                <a:lnTo>
                  <a:pt x="85374" y="23309"/>
                </a:lnTo>
                <a:lnTo>
                  <a:pt x="73733" y="13812"/>
                </a:lnTo>
                <a:close/>
              </a:path>
              <a:path extrusionOk="0" h="120000" w="120000">
                <a:moveTo>
                  <a:pt x="56347" y="3453"/>
                </a:moveTo>
                <a:lnTo>
                  <a:pt x="22922" y="3453"/>
                </a:lnTo>
                <a:lnTo>
                  <a:pt x="21308" y="5179"/>
                </a:lnTo>
                <a:lnTo>
                  <a:pt x="20507" y="5179"/>
                </a:lnTo>
                <a:lnTo>
                  <a:pt x="18917" y="6906"/>
                </a:lnTo>
                <a:lnTo>
                  <a:pt x="62383" y="6906"/>
                </a:lnTo>
                <a:lnTo>
                  <a:pt x="61369" y="6043"/>
                </a:lnTo>
                <a:lnTo>
                  <a:pt x="60358" y="6043"/>
                </a:lnTo>
                <a:lnTo>
                  <a:pt x="58346" y="4316"/>
                </a:lnTo>
                <a:lnTo>
                  <a:pt x="57345" y="4316"/>
                </a:lnTo>
                <a:lnTo>
                  <a:pt x="56347" y="3453"/>
                </a:lnTo>
                <a:close/>
              </a:path>
              <a:path extrusionOk="0" h="120000" w="120000">
                <a:moveTo>
                  <a:pt x="53379" y="2589"/>
                </a:moveTo>
                <a:lnTo>
                  <a:pt x="24552" y="2589"/>
                </a:lnTo>
                <a:lnTo>
                  <a:pt x="23735" y="3453"/>
                </a:lnTo>
                <a:lnTo>
                  <a:pt x="54364" y="3453"/>
                </a:lnTo>
                <a:lnTo>
                  <a:pt x="53379" y="2589"/>
                </a:lnTo>
                <a:close/>
              </a:path>
              <a:path extrusionOk="0" h="120000" w="120000">
                <a:moveTo>
                  <a:pt x="51419" y="1726"/>
                </a:moveTo>
                <a:lnTo>
                  <a:pt x="27030" y="1726"/>
                </a:lnTo>
                <a:lnTo>
                  <a:pt x="26200" y="2589"/>
                </a:lnTo>
                <a:lnTo>
                  <a:pt x="52397" y="2589"/>
                </a:lnTo>
                <a:lnTo>
                  <a:pt x="51419" y="1726"/>
                </a:lnTo>
                <a:close/>
              </a:path>
              <a:path extrusionOk="0" h="120000" w="120000">
                <a:moveTo>
                  <a:pt x="48513" y="863"/>
                </a:moveTo>
                <a:lnTo>
                  <a:pt x="29546" y="863"/>
                </a:lnTo>
                <a:lnTo>
                  <a:pt x="28703" y="1726"/>
                </a:lnTo>
                <a:lnTo>
                  <a:pt x="49477" y="1726"/>
                </a:lnTo>
                <a:lnTo>
                  <a:pt x="48513" y="863"/>
                </a:lnTo>
                <a:close/>
              </a:path>
              <a:path extrusionOk="0" h="120000" w="120000">
                <a:moveTo>
                  <a:pt x="44722" y="0"/>
                </a:moveTo>
                <a:lnTo>
                  <a:pt x="32971" y="0"/>
                </a:lnTo>
                <a:lnTo>
                  <a:pt x="32106" y="863"/>
                </a:lnTo>
                <a:lnTo>
                  <a:pt x="45663" y="863"/>
                </a:lnTo>
                <a:lnTo>
                  <a:pt x="44722"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5" name="Google Shape;255;p15"/>
          <p:cNvSpPr/>
          <p:nvPr/>
        </p:nvSpPr>
        <p:spPr>
          <a:xfrm>
            <a:off x="2140299" y="5233447"/>
            <a:ext cx="1943735" cy="1739900"/>
          </a:xfrm>
          <a:custGeom>
            <a:rect b="b" l="l" r="r" t="t"/>
            <a:pathLst>
              <a:path extrusionOk="0" h="120000" w="120000">
                <a:moveTo>
                  <a:pt x="47439" y="7007"/>
                </a:moveTo>
                <a:lnTo>
                  <a:pt x="13486" y="7007"/>
                </a:lnTo>
                <a:lnTo>
                  <a:pt x="12861" y="7883"/>
                </a:lnTo>
                <a:lnTo>
                  <a:pt x="12206" y="8759"/>
                </a:lnTo>
                <a:lnTo>
                  <a:pt x="590" y="21897"/>
                </a:lnTo>
                <a:lnTo>
                  <a:pt x="269" y="21897"/>
                </a:lnTo>
                <a:lnTo>
                  <a:pt x="67" y="22773"/>
                </a:lnTo>
                <a:lnTo>
                  <a:pt x="0" y="23649"/>
                </a:lnTo>
                <a:lnTo>
                  <a:pt x="79" y="25401"/>
                </a:lnTo>
                <a:lnTo>
                  <a:pt x="280" y="26277"/>
                </a:lnTo>
                <a:lnTo>
                  <a:pt x="579" y="26277"/>
                </a:lnTo>
                <a:lnTo>
                  <a:pt x="978" y="27153"/>
                </a:lnTo>
                <a:lnTo>
                  <a:pt x="1479" y="28029"/>
                </a:lnTo>
                <a:lnTo>
                  <a:pt x="2085" y="28905"/>
                </a:lnTo>
                <a:lnTo>
                  <a:pt x="2796" y="29780"/>
                </a:lnTo>
                <a:lnTo>
                  <a:pt x="83380" y="120000"/>
                </a:lnTo>
                <a:lnTo>
                  <a:pt x="86300" y="120000"/>
                </a:lnTo>
                <a:lnTo>
                  <a:pt x="87130" y="119124"/>
                </a:lnTo>
                <a:lnTo>
                  <a:pt x="87643" y="119124"/>
                </a:lnTo>
                <a:lnTo>
                  <a:pt x="88240" y="118248"/>
                </a:lnTo>
                <a:lnTo>
                  <a:pt x="88956" y="117372"/>
                </a:lnTo>
                <a:lnTo>
                  <a:pt x="89521" y="116496"/>
                </a:lnTo>
                <a:lnTo>
                  <a:pt x="90008" y="116496"/>
                </a:lnTo>
                <a:lnTo>
                  <a:pt x="90434" y="115620"/>
                </a:lnTo>
                <a:lnTo>
                  <a:pt x="90792" y="114744"/>
                </a:lnTo>
                <a:lnTo>
                  <a:pt x="90993" y="113868"/>
                </a:lnTo>
                <a:lnTo>
                  <a:pt x="91108" y="113868"/>
                </a:lnTo>
                <a:lnTo>
                  <a:pt x="91118" y="112992"/>
                </a:lnTo>
                <a:lnTo>
                  <a:pt x="90972" y="112992"/>
                </a:lnTo>
                <a:lnTo>
                  <a:pt x="90829" y="112116"/>
                </a:lnTo>
                <a:lnTo>
                  <a:pt x="90536" y="112116"/>
                </a:lnTo>
                <a:lnTo>
                  <a:pt x="82822" y="103357"/>
                </a:lnTo>
                <a:lnTo>
                  <a:pt x="79137" y="98978"/>
                </a:lnTo>
                <a:lnTo>
                  <a:pt x="77296" y="97226"/>
                </a:lnTo>
                <a:lnTo>
                  <a:pt x="75457" y="94598"/>
                </a:lnTo>
                <a:lnTo>
                  <a:pt x="71783" y="91094"/>
                </a:lnTo>
                <a:lnTo>
                  <a:pt x="69950" y="88467"/>
                </a:lnTo>
                <a:lnTo>
                  <a:pt x="68118" y="86715"/>
                </a:lnTo>
                <a:lnTo>
                  <a:pt x="66290" y="84087"/>
                </a:lnTo>
                <a:lnTo>
                  <a:pt x="62641" y="80583"/>
                </a:lnTo>
                <a:lnTo>
                  <a:pt x="60822" y="77956"/>
                </a:lnTo>
                <a:lnTo>
                  <a:pt x="57193" y="74452"/>
                </a:lnTo>
                <a:lnTo>
                  <a:pt x="55385" y="71824"/>
                </a:lnTo>
                <a:lnTo>
                  <a:pt x="53581" y="70072"/>
                </a:lnTo>
                <a:lnTo>
                  <a:pt x="55637" y="67445"/>
                </a:lnTo>
                <a:lnTo>
                  <a:pt x="57344" y="65693"/>
                </a:lnTo>
                <a:lnTo>
                  <a:pt x="58617" y="63941"/>
                </a:lnTo>
                <a:lnTo>
                  <a:pt x="59260" y="63941"/>
                </a:lnTo>
                <a:lnTo>
                  <a:pt x="59920" y="63065"/>
                </a:lnTo>
                <a:lnTo>
                  <a:pt x="60595" y="62189"/>
                </a:lnTo>
                <a:lnTo>
                  <a:pt x="61988" y="62189"/>
                </a:lnTo>
                <a:lnTo>
                  <a:pt x="62702" y="61313"/>
                </a:lnTo>
                <a:lnTo>
                  <a:pt x="92635" y="61313"/>
                </a:lnTo>
                <a:lnTo>
                  <a:pt x="90179" y="59561"/>
                </a:lnTo>
                <a:lnTo>
                  <a:pt x="43981" y="59561"/>
                </a:lnTo>
                <a:lnTo>
                  <a:pt x="14778" y="27153"/>
                </a:lnTo>
                <a:lnTo>
                  <a:pt x="20876" y="20145"/>
                </a:lnTo>
                <a:lnTo>
                  <a:pt x="21461" y="19270"/>
                </a:lnTo>
                <a:lnTo>
                  <a:pt x="22034" y="19270"/>
                </a:lnTo>
                <a:lnTo>
                  <a:pt x="22604" y="18394"/>
                </a:lnTo>
                <a:lnTo>
                  <a:pt x="23179" y="17518"/>
                </a:lnTo>
                <a:lnTo>
                  <a:pt x="23769" y="17518"/>
                </a:lnTo>
                <a:lnTo>
                  <a:pt x="24382" y="16642"/>
                </a:lnTo>
                <a:lnTo>
                  <a:pt x="25028" y="16642"/>
                </a:lnTo>
                <a:lnTo>
                  <a:pt x="25651" y="15766"/>
                </a:lnTo>
                <a:lnTo>
                  <a:pt x="26314" y="15766"/>
                </a:lnTo>
                <a:lnTo>
                  <a:pt x="27046" y="14890"/>
                </a:lnTo>
                <a:lnTo>
                  <a:pt x="28589" y="14890"/>
                </a:lnTo>
                <a:lnTo>
                  <a:pt x="29304" y="14014"/>
                </a:lnTo>
                <a:lnTo>
                  <a:pt x="54032" y="14014"/>
                </a:lnTo>
                <a:lnTo>
                  <a:pt x="53395" y="13138"/>
                </a:lnTo>
                <a:lnTo>
                  <a:pt x="52809" y="12262"/>
                </a:lnTo>
                <a:lnTo>
                  <a:pt x="52223" y="12262"/>
                </a:lnTo>
                <a:lnTo>
                  <a:pt x="51045" y="10510"/>
                </a:lnTo>
                <a:lnTo>
                  <a:pt x="50453" y="10510"/>
                </a:lnTo>
                <a:lnTo>
                  <a:pt x="49260" y="8759"/>
                </a:lnTo>
                <a:lnTo>
                  <a:pt x="48658" y="8759"/>
                </a:lnTo>
                <a:lnTo>
                  <a:pt x="48051" y="7883"/>
                </a:lnTo>
                <a:lnTo>
                  <a:pt x="47439" y="7007"/>
                </a:lnTo>
                <a:close/>
              </a:path>
              <a:path extrusionOk="0" h="120000" w="120000">
                <a:moveTo>
                  <a:pt x="115432" y="87591"/>
                </a:moveTo>
                <a:lnTo>
                  <a:pt x="111776" y="87591"/>
                </a:lnTo>
                <a:lnTo>
                  <a:pt x="112445" y="88467"/>
                </a:lnTo>
                <a:lnTo>
                  <a:pt x="114702" y="88467"/>
                </a:lnTo>
                <a:lnTo>
                  <a:pt x="115432" y="87591"/>
                </a:lnTo>
                <a:close/>
              </a:path>
              <a:path extrusionOk="0" h="120000" w="120000">
                <a:moveTo>
                  <a:pt x="92635" y="61313"/>
                </a:moveTo>
                <a:lnTo>
                  <a:pt x="69451" y="61313"/>
                </a:lnTo>
                <a:lnTo>
                  <a:pt x="70399" y="62189"/>
                </a:lnTo>
                <a:lnTo>
                  <a:pt x="72526" y="62189"/>
                </a:lnTo>
                <a:lnTo>
                  <a:pt x="73254" y="63065"/>
                </a:lnTo>
                <a:lnTo>
                  <a:pt x="73991" y="63065"/>
                </a:lnTo>
                <a:lnTo>
                  <a:pt x="74738" y="63941"/>
                </a:lnTo>
                <a:lnTo>
                  <a:pt x="76258" y="63941"/>
                </a:lnTo>
                <a:lnTo>
                  <a:pt x="77031" y="64817"/>
                </a:lnTo>
                <a:lnTo>
                  <a:pt x="77673" y="64817"/>
                </a:lnTo>
                <a:lnTo>
                  <a:pt x="78322" y="65693"/>
                </a:lnTo>
                <a:lnTo>
                  <a:pt x="78979" y="65693"/>
                </a:lnTo>
                <a:lnTo>
                  <a:pt x="79643" y="66569"/>
                </a:lnTo>
                <a:lnTo>
                  <a:pt x="80315" y="66569"/>
                </a:lnTo>
                <a:lnTo>
                  <a:pt x="80994" y="67445"/>
                </a:lnTo>
                <a:lnTo>
                  <a:pt x="81681" y="67445"/>
                </a:lnTo>
                <a:lnTo>
                  <a:pt x="82375" y="68321"/>
                </a:lnTo>
                <a:lnTo>
                  <a:pt x="83076" y="68321"/>
                </a:lnTo>
                <a:lnTo>
                  <a:pt x="83785" y="69197"/>
                </a:lnTo>
                <a:lnTo>
                  <a:pt x="84502" y="69197"/>
                </a:lnTo>
                <a:lnTo>
                  <a:pt x="85226" y="70072"/>
                </a:lnTo>
                <a:lnTo>
                  <a:pt x="103161" y="82335"/>
                </a:lnTo>
                <a:lnTo>
                  <a:pt x="111079" y="87591"/>
                </a:lnTo>
                <a:lnTo>
                  <a:pt x="115851" y="87591"/>
                </a:lnTo>
                <a:lnTo>
                  <a:pt x="116357" y="86715"/>
                </a:lnTo>
                <a:lnTo>
                  <a:pt x="116991" y="85839"/>
                </a:lnTo>
                <a:lnTo>
                  <a:pt x="117792" y="84963"/>
                </a:lnTo>
                <a:lnTo>
                  <a:pt x="118329" y="84963"/>
                </a:lnTo>
                <a:lnTo>
                  <a:pt x="118809" y="84087"/>
                </a:lnTo>
                <a:lnTo>
                  <a:pt x="119250" y="83211"/>
                </a:lnTo>
                <a:lnTo>
                  <a:pt x="119673" y="82335"/>
                </a:lnTo>
                <a:lnTo>
                  <a:pt x="119890" y="81459"/>
                </a:lnTo>
                <a:lnTo>
                  <a:pt x="119974" y="81459"/>
                </a:lnTo>
                <a:lnTo>
                  <a:pt x="119949" y="80583"/>
                </a:lnTo>
                <a:lnTo>
                  <a:pt x="119572" y="79707"/>
                </a:lnTo>
                <a:lnTo>
                  <a:pt x="118948" y="79707"/>
                </a:lnTo>
                <a:lnTo>
                  <a:pt x="118564" y="78832"/>
                </a:lnTo>
                <a:lnTo>
                  <a:pt x="117963" y="77956"/>
                </a:lnTo>
                <a:lnTo>
                  <a:pt x="117170" y="77956"/>
                </a:lnTo>
                <a:lnTo>
                  <a:pt x="116747" y="77080"/>
                </a:lnTo>
                <a:lnTo>
                  <a:pt x="116221" y="77080"/>
                </a:lnTo>
                <a:lnTo>
                  <a:pt x="115596" y="76204"/>
                </a:lnTo>
                <a:lnTo>
                  <a:pt x="114873" y="76204"/>
                </a:lnTo>
                <a:lnTo>
                  <a:pt x="113139" y="74452"/>
                </a:lnTo>
                <a:lnTo>
                  <a:pt x="111947" y="74452"/>
                </a:lnTo>
                <a:lnTo>
                  <a:pt x="105964" y="70072"/>
                </a:lnTo>
                <a:lnTo>
                  <a:pt x="95080" y="63065"/>
                </a:lnTo>
                <a:lnTo>
                  <a:pt x="92635" y="61313"/>
                </a:lnTo>
                <a:close/>
              </a:path>
              <a:path extrusionOk="0" h="120000" w="120000">
                <a:moveTo>
                  <a:pt x="59707" y="21021"/>
                </a:moveTo>
                <a:lnTo>
                  <a:pt x="45342" y="21021"/>
                </a:lnTo>
                <a:lnTo>
                  <a:pt x="47282" y="23649"/>
                </a:lnTo>
                <a:lnTo>
                  <a:pt x="47691" y="23649"/>
                </a:lnTo>
                <a:lnTo>
                  <a:pt x="48250" y="24525"/>
                </a:lnTo>
                <a:lnTo>
                  <a:pt x="48792" y="25401"/>
                </a:lnTo>
                <a:lnTo>
                  <a:pt x="49317" y="25401"/>
                </a:lnTo>
                <a:lnTo>
                  <a:pt x="49825" y="26277"/>
                </a:lnTo>
                <a:lnTo>
                  <a:pt x="50317" y="27153"/>
                </a:lnTo>
                <a:lnTo>
                  <a:pt x="50793" y="28029"/>
                </a:lnTo>
                <a:lnTo>
                  <a:pt x="51253" y="28029"/>
                </a:lnTo>
                <a:lnTo>
                  <a:pt x="51698" y="28905"/>
                </a:lnTo>
                <a:lnTo>
                  <a:pt x="52129" y="29780"/>
                </a:lnTo>
                <a:lnTo>
                  <a:pt x="52545" y="30656"/>
                </a:lnTo>
                <a:lnTo>
                  <a:pt x="52969" y="31532"/>
                </a:lnTo>
                <a:lnTo>
                  <a:pt x="54021" y="34160"/>
                </a:lnTo>
                <a:lnTo>
                  <a:pt x="54545" y="35912"/>
                </a:lnTo>
                <a:lnTo>
                  <a:pt x="54754" y="35912"/>
                </a:lnTo>
                <a:lnTo>
                  <a:pt x="55197" y="38540"/>
                </a:lnTo>
                <a:lnTo>
                  <a:pt x="55314" y="40291"/>
                </a:lnTo>
                <a:lnTo>
                  <a:pt x="55306" y="41167"/>
                </a:lnTo>
                <a:lnTo>
                  <a:pt x="55015" y="43795"/>
                </a:lnTo>
                <a:lnTo>
                  <a:pt x="54356" y="46423"/>
                </a:lnTo>
                <a:lnTo>
                  <a:pt x="53734" y="48175"/>
                </a:lnTo>
                <a:lnTo>
                  <a:pt x="53350" y="48175"/>
                </a:lnTo>
                <a:lnTo>
                  <a:pt x="52915" y="49051"/>
                </a:lnTo>
                <a:lnTo>
                  <a:pt x="51290" y="51678"/>
                </a:lnTo>
                <a:lnTo>
                  <a:pt x="43981" y="59561"/>
                </a:lnTo>
                <a:lnTo>
                  <a:pt x="90179" y="59561"/>
                </a:lnTo>
                <a:lnTo>
                  <a:pt x="88232" y="57810"/>
                </a:lnTo>
                <a:lnTo>
                  <a:pt x="87526" y="57810"/>
                </a:lnTo>
                <a:lnTo>
                  <a:pt x="86827" y="56934"/>
                </a:lnTo>
                <a:lnTo>
                  <a:pt x="86136" y="56934"/>
                </a:lnTo>
                <a:lnTo>
                  <a:pt x="85450" y="56058"/>
                </a:lnTo>
                <a:lnTo>
                  <a:pt x="84096" y="56058"/>
                </a:lnTo>
                <a:lnTo>
                  <a:pt x="83425" y="55182"/>
                </a:lnTo>
                <a:lnTo>
                  <a:pt x="81432" y="54306"/>
                </a:lnTo>
                <a:lnTo>
                  <a:pt x="80706" y="53430"/>
                </a:lnTo>
                <a:lnTo>
                  <a:pt x="79988" y="53430"/>
                </a:lnTo>
                <a:lnTo>
                  <a:pt x="79275" y="52554"/>
                </a:lnTo>
                <a:lnTo>
                  <a:pt x="77856" y="52554"/>
                </a:lnTo>
                <a:lnTo>
                  <a:pt x="77147" y="51678"/>
                </a:lnTo>
                <a:lnTo>
                  <a:pt x="76435" y="51678"/>
                </a:lnTo>
                <a:lnTo>
                  <a:pt x="75718" y="50802"/>
                </a:lnTo>
                <a:lnTo>
                  <a:pt x="74209" y="50802"/>
                </a:lnTo>
                <a:lnTo>
                  <a:pt x="73433" y="49926"/>
                </a:lnTo>
                <a:lnTo>
                  <a:pt x="71165" y="49926"/>
                </a:lnTo>
                <a:lnTo>
                  <a:pt x="70427" y="49051"/>
                </a:lnTo>
                <a:lnTo>
                  <a:pt x="65025" y="49051"/>
                </a:lnTo>
                <a:lnTo>
                  <a:pt x="65220" y="48175"/>
                </a:lnTo>
                <a:lnTo>
                  <a:pt x="65393" y="47299"/>
                </a:lnTo>
                <a:lnTo>
                  <a:pt x="65545" y="47299"/>
                </a:lnTo>
                <a:lnTo>
                  <a:pt x="65675" y="46423"/>
                </a:lnTo>
                <a:lnTo>
                  <a:pt x="65939" y="43795"/>
                </a:lnTo>
                <a:lnTo>
                  <a:pt x="66018" y="40291"/>
                </a:lnTo>
                <a:lnTo>
                  <a:pt x="65997" y="40291"/>
                </a:lnTo>
                <a:lnTo>
                  <a:pt x="65953" y="39415"/>
                </a:lnTo>
                <a:lnTo>
                  <a:pt x="65670" y="36788"/>
                </a:lnTo>
                <a:lnTo>
                  <a:pt x="65151" y="34160"/>
                </a:lnTo>
                <a:lnTo>
                  <a:pt x="64664" y="32408"/>
                </a:lnTo>
                <a:lnTo>
                  <a:pt x="64443" y="31532"/>
                </a:lnTo>
                <a:lnTo>
                  <a:pt x="63665" y="28905"/>
                </a:lnTo>
                <a:lnTo>
                  <a:pt x="63036" y="27153"/>
                </a:lnTo>
                <a:lnTo>
                  <a:pt x="62684" y="27153"/>
                </a:lnTo>
                <a:lnTo>
                  <a:pt x="62307" y="26277"/>
                </a:lnTo>
                <a:lnTo>
                  <a:pt x="61902" y="25401"/>
                </a:lnTo>
                <a:lnTo>
                  <a:pt x="61468" y="24525"/>
                </a:lnTo>
                <a:lnTo>
                  <a:pt x="61004" y="23649"/>
                </a:lnTo>
                <a:lnTo>
                  <a:pt x="60509" y="22773"/>
                </a:lnTo>
                <a:lnTo>
                  <a:pt x="60116" y="21897"/>
                </a:lnTo>
                <a:lnTo>
                  <a:pt x="59707" y="21021"/>
                </a:lnTo>
                <a:close/>
              </a:path>
              <a:path extrusionOk="0" h="120000" w="120000">
                <a:moveTo>
                  <a:pt x="55812" y="15766"/>
                </a:moveTo>
                <a:lnTo>
                  <a:pt x="38979" y="15766"/>
                </a:lnTo>
                <a:lnTo>
                  <a:pt x="39609" y="16642"/>
                </a:lnTo>
                <a:lnTo>
                  <a:pt x="40240" y="16642"/>
                </a:lnTo>
                <a:lnTo>
                  <a:pt x="40873" y="17518"/>
                </a:lnTo>
                <a:lnTo>
                  <a:pt x="41506" y="17518"/>
                </a:lnTo>
                <a:lnTo>
                  <a:pt x="42779" y="19270"/>
                </a:lnTo>
                <a:lnTo>
                  <a:pt x="43417" y="19270"/>
                </a:lnTo>
                <a:lnTo>
                  <a:pt x="44698" y="21021"/>
                </a:lnTo>
                <a:lnTo>
                  <a:pt x="59282" y="21021"/>
                </a:lnTo>
                <a:lnTo>
                  <a:pt x="58841" y="20145"/>
                </a:lnTo>
                <a:lnTo>
                  <a:pt x="58382" y="19270"/>
                </a:lnTo>
                <a:lnTo>
                  <a:pt x="57905" y="18394"/>
                </a:lnTo>
                <a:lnTo>
                  <a:pt x="57411" y="18394"/>
                </a:lnTo>
                <a:lnTo>
                  <a:pt x="56897" y="17518"/>
                </a:lnTo>
                <a:lnTo>
                  <a:pt x="56365" y="16642"/>
                </a:lnTo>
                <a:lnTo>
                  <a:pt x="55812" y="15766"/>
                </a:lnTo>
                <a:close/>
              </a:path>
              <a:path extrusionOk="0" h="120000" w="120000">
                <a:moveTo>
                  <a:pt x="54032" y="14014"/>
                </a:moveTo>
                <a:lnTo>
                  <a:pt x="34502" y="14014"/>
                </a:lnTo>
                <a:lnTo>
                  <a:pt x="35285" y="14890"/>
                </a:lnTo>
                <a:lnTo>
                  <a:pt x="36895" y="14890"/>
                </a:lnTo>
                <a:lnTo>
                  <a:pt x="37724" y="15766"/>
                </a:lnTo>
                <a:lnTo>
                  <a:pt x="55240" y="15766"/>
                </a:lnTo>
                <a:lnTo>
                  <a:pt x="54646" y="14890"/>
                </a:lnTo>
                <a:lnTo>
                  <a:pt x="54032" y="14014"/>
                </a:lnTo>
                <a:close/>
              </a:path>
              <a:path extrusionOk="0" h="120000" w="120000">
                <a:moveTo>
                  <a:pt x="44929" y="5255"/>
                </a:moveTo>
                <a:lnTo>
                  <a:pt x="15177" y="5255"/>
                </a:lnTo>
                <a:lnTo>
                  <a:pt x="14644" y="6131"/>
                </a:lnTo>
                <a:lnTo>
                  <a:pt x="14080" y="7007"/>
                </a:lnTo>
                <a:lnTo>
                  <a:pt x="46822" y="7007"/>
                </a:lnTo>
                <a:lnTo>
                  <a:pt x="46198" y="6131"/>
                </a:lnTo>
                <a:lnTo>
                  <a:pt x="45567" y="6131"/>
                </a:lnTo>
                <a:lnTo>
                  <a:pt x="44929" y="5255"/>
                </a:lnTo>
                <a:close/>
              </a:path>
              <a:path extrusionOk="0" h="120000" w="120000">
                <a:moveTo>
                  <a:pt x="43614" y="4379"/>
                </a:moveTo>
                <a:lnTo>
                  <a:pt x="16377" y="4379"/>
                </a:lnTo>
                <a:lnTo>
                  <a:pt x="15677" y="5255"/>
                </a:lnTo>
                <a:lnTo>
                  <a:pt x="44283" y="5255"/>
                </a:lnTo>
                <a:lnTo>
                  <a:pt x="43614" y="4379"/>
                </a:lnTo>
                <a:close/>
              </a:path>
              <a:path extrusionOk="0" h="120000" w="120000">
                <a:moveTo>
                  <a:pt x="40900" y="2627"/>
                </a:moveTo>
                <a:lnTo>
                  <a:pt x="18262" y="2627"/>
                </a:lnTo>
                <a:lnTo>
                  <a:pt x="17669" y="3503"/>
                </a:lnTo>
                <a:lnTo>
                  <a:pt x="17041" y="4379"/>
                </a:lnTo>
                <a:lnTo>
                  <a:pt x="42943" y="4379"/>
                </a:lnTo>
                <a:lnTo>
                  <a:pt x="42268" y="3503"/>
                </a:lnTo>
                <a:lnTo>
                  <a:pt x="41588" y="3503"/>
                </a:lnTo>
                <a:lnTo>
                  <a:pt x="40900" y="2627"/>
                </a:lnTo>
                <a:close/>
              </a:path>
              <a:path extrusionOk="0" h="120000" w="120000">
                <a:moveTo>
                  <a:pt x="39498" y="1751"/>
                </a:moveTo>
                <a:lnTo>
                  <a:pt x="19787" y="1751"/>
                </a:lnTo>
                <a:lnTo>
                  <a:pt x="19030" y="2627"/>
                </a:lnTo>
                <a:lnTo>
                  <a:pt x="40204" y="2627"/>
                </a:lnTo>
                <a:lnTo>
                  <a:pt x="39498" y="1751"/>
                </a:lnTo>
                <a:close/>
              </a:path>
              <a:path extrusionOk="0" h="120000" w="120000">
                <a:moveTo>
                  <a:pt x="37298" y="875"/>
                </a:moveTo>
                <a:lnTo>
                  <a:pt x="22007" y="875"/>
                </a:lnTo>
                <a:lnTo>
                  <a:pt x="21274" y="1751"/>
                </a:lnTo>
                <a:lnTo>
                  <a:pt x="38046" y="1751"/>
                </a:lnTo>
                <a:lnTo>
                  <a:pt x="37298" y="875"/>
                </a:lnTo>
                <a:close/>
              </a:path>
              <a:path extrusionOk="0" h="120000" w="120000">
                <a:moveTo>
                  <a:pt x="34943" y="0"/>
                </a:moveTo>
                <a:lnTo>
                  <a:pt x="24194" y="0"/>
                </a:lnTo>
                <a:lnTo>
                  <a:pt x="23465" y="875"/>
                </a:lnTo>
                <a:lnTo>
                  <a:pt x="35748" y="875"/>
                </a:lnTo>
                <a:lnTo>
                  <a:pt x="3494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6" name="Google Shape;256;p15"/>
          <p:cNvSpPr/>
          <p:nvPr/>
        </p:nvSpPr>
        <p:spPr>
          <a:xfrm>
            <a:off x="3084069" y="4491759"/>
            <a:ext cx="1826895" cy="1826895"/>
          </a:xfrm>
          <a:custGeom>
            <a:rect b="b" l="l" r="r" t="t"/>
            <a:pathLst>
              <a:path extrusionOk="0" h="120000" w="120000">
                <a:moveTo>
                  <a:pt x="8749" y="0"/>
                </a:moveTo>
                <a:lnTo>
                  <a:pt x="6269" y="814"/>
                </a:lnTo>
                <a:lnTo>
                  <a:pt x="3714" y="3049"/>
                </a:lnTo>
                <a:lnTo>
                  <a:pt x="1869" y="4944"/>
                </a:lnTo>
                <a:lnTo>
                  <a:pt x="361" y="7040"/>
                </a:lnTo>
                <a:lnTo>
                  <a:pt x="0" y="8597"/>
                </a:lnTo>
                <a:lnTo>
                  <a:pt x="165" y="9469"/>
                </a:lnTo>
                <a:lnTo>
                  <a:pt x="468" y="10216"/>
                </a:lnTo>
                <a:lnTo>
                  <a:pt x="894" y="10997"/>
                </a:lnTo>
                <a:lnTo>
                  <a:pt x="4236" y="16229"/>
                </a:lnTo>
                <a:lnTo>
                  <a:pt x="67529" y="116139"/>
                </a:lnTo>
                <a:lnTo>
                  <a:pt x="69048" y="118240"/>
                </a:lnTo>
                <a:lnTo>
                  <a:pt x="71692" y="119964"/>
                </a:lnTo>
                <a:lnTo>
                  <a:pt x="72416" y="119826"/>
                </a:lnTo>
                <a:lnTo>
                  <a:pt x="75010" y="117884"/>
                </a:lnTo>
                <a:lnTo>
                  <a:pt x="76916" y="115820"/>
                </a:lnTo>
                <a:lnTo>
                  <a:pt x="78023" y="113182"/>
                </a:lnTo>
                <a:lnTo>
                  <a:pt x="78038" y="112751"/>
                </a:lnTo>
                <a:lnTo>
                  <a:pt x="77811" y="112258"/>
                </a:lnTo>
                <a:lnTo>
                  <a:pt x="77656" y="111842"/>
                </a:lnTo>
                <a:lnTo>
                  <a:pt x="77441" y="111352"/>
                </a:lnTo>
                <a:lnTo>
                  <a:pt x="77095" y="110836"/>
                </a:lnTo>
                <a:lnTo>
                  <a:pt x="60501" y="85320"/>
                </a:lnTo>
                <a:lnTo>
                  <a:pt x="59623" y="83980"/>
                </a:lnTo>
                <a:lnTo>
                  <a:pt x="71293" y="72311"/>
                </a:lnTo>
                <a:lnTo>
                  <a:pt x="51762" y="72311"/>
                </a:lnTo>
                <a:lnTo>
                  <a:pt x="17478" y="19259"/>
                </a:lnTo>
                <a:lnTo>
                  <a:pt x="15663" y="16473"/>
                </a:lnTo>
                <a:lnTo>
                  <a:pt x="15707" y="16428"/>
                </a:lnTo>
                <a:lnTo>
                  <a:pt x="35454" y="16428"/>
                </a:lnTo>
                <a:lnTo>
                  <a:pt x="11079" y="925"/>
                </a:lnTo>
                <a:lnTo>
                  <a:pt x="10436" y="568"/>
                </a:lnTo>
                <a:lnTo>
                  <a:pt x="9692" y="249"/>
                </a:lnTo>
                <a:lnTo>
                  <a:pt x="8749" y="0"/>
                </a:lnTo>
                <a:close/>
              </a:path>
              <a:path extrusionOk="0" h="120000" w="120000">
                <a:moveTo>
                  <a:pt x="104654" y="60169"/>
                </a:moveTo>
                <a:lnTo>
                  <a:pt x="83435" y="60169"/>
                </a:lnTo>
                <a:lnTo>
                  <a:pt x="110799" y="77704"/>
                </a:lnTo>
                <a:lnTo>
                  <a:pt x="111360" y="78004"/>
                </a:lnTo>
                <a:lnTo>
                  <a:pt x="111850" y="78220"/>
                </a:lnTo>
                <a:lnTo>
                  <a:pt x="112681" y="78531"/>
                </a:lnTo>
                <a:lnTo>
                  <a:pt x="113075" y="78561"/>
                </a:lnTo>
                <a:lnTo>
                  <a:pt x="113865" y="78330"/>
                </a:lnTo>
                <a:lnTo>
                  <a:pt x="116433" y="76476"/>
                </a:lnTo>
                <a:lnTo>
                  <a:pt x="118567" y="74278"/>
                </a:lnTo>
                <a:lnTo>
                  <a:pt x="119994" y="71772"/>
                </a:lnTo>
                <a:lnTo>
                  <a:pt x="119834" y="70824"/>
                </a:lnTo>
                <a:lnTo>
                  <a:pt x="118189" y="68936"/>
                </a:lnTo>
                <a:lnTo>
                  <a:pt x="115981" y="67392"/>
                </a:lnTo>
                <a:lnTo>
                  <a:pt x="104654" y="60169"/>
                </a:lnTo>
                <a:close/>
              </a:path>
              <a:path extrusionOk="0" h="120000" w="120000">
                <a:moveTo>
                  <a:pt x="35454" y="16428"/>
                </a:moveTo>
                <a:lnTo>
                  <a:pt x="15707" y="16428"/>
                </a:lnTo>
                <a:lnTo>
                  <a:pt x="71679" y="52393"/>
                </a:lnTo>
                <a:lnTo>
                  <a:pt x="51762" y="72311"/>
                </a:lnTo>
                <a:lnTo>
                  <a:pt x="71293" y="72311"/>
                </a:lnTo>
                <a:lnTo>
                  <a:pt x="83435" y="60169"/>
                </a:lnTo>
                <a:lnTo>
                  <a:pt x="104654" y="60169"/>
                </a:lnTo>
                <a:lnTo>
                  <a:pt x="35454" y="16428"/>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7" name="Google Shape;257;p15"/>
          <p:cNvSpPr/>
          <p:nvPr/>
        </p:nvSpPr>
        <p:spPr>
          <a:xfrm>
            <a:off x="3688115" y="3593967"/>
            <a:ext cx="1477010" cy="1830705"/>
          </a:xfrm>
          <a:custGeom>
            <a:rect b="b" l="l" r="r" t="t"/>
            <a:pathLst>
              <a:path extrusionOk="0" h="120000" w="120000">
                <a:moveTo>
                  <a:pt x="33991" y="0"/>
                </a:moveTo>
                <a:lnTo>
                  <a:pt x="778" y="26247"/>
                </a:lnTo>
                <a:lnTo>
                  <a:pt x="0" y="28421"/>
                </a:lnTo>
                <a:lnTo>
                  <a:pt x="104" y="29526"/>
                </a:lnTo>
                <a:lnTo>
                  <a:pt x="1947" y="32288"/>
                </a:lnTo>
                <a:lnTo>
                  <a:pt x="109728" y="119408"/>
                </a:lnTo>
                <a:lnTo>
                  <a:pt x="111580" y="119983"/>
                </a:lnTo>
                <a:lnTo>
                  <a:pt x="112706" y="119814"/>
                </a:lnTo>
                <a:lnTo>
                  <a:pt x="116151" y="118030"/>
                </a:lnTo>
                <a:lnTo>
                  <a:pt x="118453" y="116034"/>
                </a:lnTo>
                <a:lnTo>
                  <a:pt x="119750" y="113884"/>
                </a:lnTo>
                <a:lnTo>
                  <a:pt x="119952" y="113433"/>
                </a:lnTo>
                <a:lnTo>
                  <a:pt x="119911" y="113043"/>
                </a:lnTo>
                <a:lnTo>
                  <a:pt x="119636" y="112555"/>
                </a:lnTo>
                <a:lnTo>
                  <a:pt x="119443" y="112140"/>
                </a:lnTo>
                <a:lnTo>
                  <a:pt x="119145" y="111811"/>
                </a:lnTo>
                <a:lnTo>
                  <a:pt x="71189" y="73120"/>
                </a:lnTo>
                <a:lnTo>
                  <a:pt x="83797" y="62948"/>
                </a:lnTo>
                <a:lnTo>
                  <a:pt x="58582" y="62948"/>
                </a:lnTo>
                <a:lnTo>
                  <a:pt x="19795" y="31656"/>
                </a:lnTo>
                <a:lnTo>
                  <a:pt x="46020" y="10497"/>
                </a:lnTo>
                <a:lnTo>
                  <a:pt x="46153" y="10249"/>
                </a:lnTo>
                <a:lnTo>
                  <a:pt x="45055" y="7614"/>
                </a:lnTo>
                <a:lnTo>
                  <a:pt x="42815" y="5404"/>
                </a:lnTo>
                <a:lnTo>
                  <a:pt x="40565" y="3544"/>
                </a:lnTo>
                <a:lnTo>
                  <a:pt x="37409" y="1283"/>
                </a:lnTo>
                <a:lnTo>
                  <a:pt x="34473" y="40"/>
                </a:lnTo>
                <a:lnTo>
                  <a:pt x="33991" y="0"/>
                </a:lnTo>
                <a:close/>
              </a:path>
              <a:path extrusionOk="0" h="120000" w="120000">
                <a:moveTo>
                  <a:pt x="84141" y="42757"/>
                </a:moveTo>
                <a:lnTo>
                  <a:pt x="83691" y="42831"/>
                </a:lnTo>
                <a:lnTo>
                  <a:pt x="83384" y="42938"/>
                </a:lnTo>
                <a:lnTo>
                  <a:pt x="58582" y="62948"/>
                </a:lnTo>
                <a:lnTo>
                  <a:pt x="83797" y="62948"/>
                </a:lnTo>
                <a:lnTo>
                  <a:pt x="95991" y="53110"/>
                </a:lnTo>
                <a:lnTo>
                  <a:pt x="96037" y="52792"/>
                </a:lnTo>
                <a:lnTo>
                  <a:pt x="96041" y="52358"/>
                </a:lnTo>
                <a:lnTo>
                  <a:pt x="95991" y="51970"/>
                </a:lnTo>
                <a:lnTo>
                  <a:pt x="94433" y="49579"/>
                </a:lnTo>
                <a:lnTo>
                  <a:pt x="92373" y="47670"/>
                </a:lnTo>
                <a:lnTo>
                  <a:pt x="89809" y="45600"/>
                </a:lnTo>
                <a:lnTo>
                  <a:pt x="87467" y="43934"/>
                </a:lnTo>
                <a:lnTo>
                  <a:pt x="84623" y="42797"/>
                </a:lnTo>
                <a:lnTo>
                  <a:pt x="84141" y="42757"/>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8" name="Google Shape;258;p15"/>
          <p:cNvSpPr/>
          <p:nvPr/>
        </p:nvSpPr>
        <p:spPr>
          <a:xfrm>
            <a:off x="4202962" y="2870923"/>
            <a:ext cx="1758314" cy="1758314"/>
          </a:xfrm>
          <a:custGeom>
            <a:rect b="b" l="l" r="r" t="t"/>
            <a:pathLst>
              <a:path extrusionOk="0" h="120000" w="120000">
                <a:moveTo>
                  <a:pt x="43761" y="35855"/>
                </a:moveTo>
                <a:lnTo>
                  <a:pt x="27941" y="35855"/>
                </a:lnTo>
                <a:lnTo>
                  <a:pt x="111396" y="119310"/>
                </a:lnTo>
                <a:lnTo>
                  <a:pt x="111812" y="119634"/>
                </a:lnTo>
                <a:lnTo>
                  <a:pt x="112245" y="119796"/>
                </a:lnTo>
                <a:lnTo>
                  <a:pt x="112680" y="119954"/>
                </a:lnTo>
                <a:lnTo>
                  <a:pt x="113086" y="119988"/>
                </a:lnTo>
                <a:lnTo>
                  <a:pt x="113894" y="119736"/>
                </a:lnTo>
                <a:lnTo>
                  <a:pt x="116789" y="117879"/>
                </a:lnTo>
                <a:lnTo>
                  <a:pt x="118724" y="115799"/>
                </a:lnTo>
                <a:lnTo>
                  <a:pt x="119811" y="113563"/>
                </a:lnTo>
                <a:lnTo>
                  <a:pt x="119981" y="113092"/>
                </a:lnTo>
                <a:lnTo>
                  <a:pt x="119950" y="112684"/>
                </a:lnTo>
                <a:lnTo>
                  <a:pt x="119626" y="111820"/>
                </a:lnTo>
                <a:lnTo>
                  <a:pt x="119306" y="111400"/>
                </a:lnTo>
                <a:lnTo>
                  <a:pt x="43761" y="35855"/>
                </a:lnTo>
                <a:close/>
              </a:path>
              <a:path extrusionOk="0" h="120000" w="120000">
                <a:moveTo>
                  <a:pt x="10742" y="52943"/>
                </a:moveTo>
                <a:lnTo>
                  <a:pt x="10258" y="52943"/>
                </a:lnTo>
                <a:lnTo>
                  <a:pt x="10667" y="52982"/>
                </a:lnTo>
                <a:lnTo>
                  <a:pt x="10742" y="52943"/>
                </a:lnTo>
                <a:close/>
              </a:path>
              <a:path extrusionOk="0" h="120000" w="120000">
                <a:moveTo>
                  <a:pt x="42763" y="0"/>
                </a:moveTo>
                <a:lnTo>
                  <a:pt x="42311" y="3"/>
                </a:lnTo>
                <a:lnTo>
                  <a:pt x="42006" y="162"/>
                </a:lnTo>
                <a:lnTo>
                  <a:pt x="158" y="42010"/>
                </a:lnTo>
                <a:lnTo>
                  <a:pt x="0" y="42315"/>
                </a:lnTo>
                <a:lnTo>
                  <a:pt x="39" y="42793"/>
                </a:lnTo>
                <a:lnTo>
                  <a:pt x="1558" y="45736"/>
                </a:lnTo>
                <a:lnTo>
                  <a:pt x="3317" y="47789"/>
                </a:lnTo>
                <a:lnTo>
                  <a:pt x="5377" y="49854"/>
                </a:lnTo>
                <a:lnTo>
                  <a:pt x="7428" y="51585"/>
                </a:lnTo>
                <a:lnTo>
                  <a:pt x="9808" y="52948"/>
                </a:lnTo>
                <a:lnTo>
                  <a:pt x="10742" y="52943"/>
                </a:lnTo>
                <a:lnTo>
                  <a:pt x="10972" y="52824"/>
                </a:lnTo>
                <a:lnTo>
                  <a:pt x="27941" y="35855"/>
                </a:lnTo>
                <a:lnTo>
                  <a:pt x="43761" y="35855"/>
                </a:lnTo>
                <a:lnTo>
                  <a:pt x="35851" y="27945"/>
                </a:lnTo>
                <a:lnTo>
                  <a:pt x="52820" y="10975"/>
                </a:lnTo>
                <a:lnTo>
                  <a:pt x="52979" y="10671"/>
                </a:lnTo>
                <a:lnTo>
                  <a:pt x="52038" y="7952"/>
                </a:lnTo>
                <a:lnTo>
                  <a:pt x="50127" y="5674"/>
                </a:lnTo>
                <a:lnTo>
                  <a:pt x="48242" y="3740"/>
                </a:lnTo>
                <a:lnTo>
                  <a:pt x="45603" y="1378"/>
                </a:lnTo>
                <a:lnTo>
                  <a:pt x="43167" y="42"/>
                </a:lnTo>
                <a:lnTo>
                  <a:pt x="42763" y="0"/>
                </a:lnTo>
                <a:close/>
              </a:path>
            </a:pathLst>
          </a:custGeom>
          <a:solidFill>
            <a:srgbClr val="C1C1C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9" name="Google Shape;259;p15"/>
          <p:cNvSpPr/>
          <p:nvPr/>
        </p:nvSpPr>
        <p:spPr>
          <a:xfrm>
            <a:off x="476250" y="457200"/>
            <a:ext cx="2826905" cy="39698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0" name="Google Shape;260;p15"/>
          <p:cNvSpPr txBox="1"/>
          <p:nvPr/>
        </p:nvSpPr>
        <p:spPr>
          <a:xfrm>
            <a:off x="444231" y="714270"/>
            <a:ext cx="6496685" cy="8804910"/>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ix/R-0/09-1-15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12700" marR="0" rtl="0" algn="l">
              <a:lnSpc>
                <a:spcPct val="117619"/>
              </a:lnSpc>
              <a:spcBef>
                <a:spcPts val="0"/>
              </a:spcBef>
              <a:spcAft>
                <a:spcPts val="0"/>
              </a:spcAft>
              <a:buNone/>
            </a:pPr>
            <a:r>
              <a:rPr lang="en-US" sz="1050">
                <a:latin typeface="Arial"/>
                <a:ea typeface="Arial"/>
                <a:cs typeface="Arial"/>
                <a:sym typeface="Arial"/>
              </a:rPr>
              <a:t>Service Bulletin Guidance ............................................................................................................................ B-21</a:t>
            </a:r>
            <a:endParaRPr sz="1050">
              <a:latin typeface="Arial"/>
              <a:ea typeface="Arial"/>
              <a:cs typeface="Arial"/>
              <a:sym typeface="Arial"/>
            </a:endParaRPr>
          </a:p>
          <a:p>
            <a:pPr indent="0" lvl="0" marL="12700" marR="0" rtl="0" algn="l">
              <a:lnSpc>
                <a:spcPct val="115238"/>
              </a:lnSpc>
              <a:spcBef>
                <a:spcPts val="0"/>
              </a:spcBef>
              <a:spcAft>
                <a:spcPts val="0"/>
              </a:spcAft>
              <a:buNone/>
            </a:pPr>
            <a:r>
              <a:rPr lang="en-US" sz="1050">
                <a:latin typeface="Arial"/>
                <a:ea typeface="Arial"/>
                <a:cs typeface="Arial"/>
                <a:sym typeface="Arial"/>
              </a:rPr>
              <a:t>Service Difficulty Reports (SDR) .................................................................................................................. B-21</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Shelf Life....................................................................................................................................................... B-21</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Tool Calibration ............................................................................................................................................ B-21</a:t>
            </a:r>
            <a:endParaRPr sz="1050">
              <a:latin typeface="Arial"/>
              <a:ea typeface="Arial"/>
              <a:cs typeface="Arial"/>
              <a:sym typeface="Arial"/>
            </a:endParaRPr>
          </a:p>
          <a:p>
            <a:pPr indent="0" lvl="0" marL="12700" marR="74930" rtl="0" algn="l">
              <a:lnSpc>
                <a:spcPct val="114285"/>
              </a:lnSpc>
              <a:spcBef>
                <a:spcPts val="65"/>
              </a:spcBef>
              <a:spcAft>
                <a:spcPts val="0"/>
              </a:spcAft>
              <a:buNone/>
            </a:pPr>
            <a:r>
              <a:rPr lang="en-US" sz="1050">
                <a:latin typeface="Arial"/>
                <a:ea typeface="Arial"/>
                <a:cs typeface="Arial"/>
                <a:sym typeface="Arial"/>
              </a:rPr>
              <a:t>Transponder, Altimeter and Altitude Reporting Inspections ........................................................................ B-22 Weight and Balance ..................................................................................................................................... B-22</a:t>
            </a:r>
            <a:endParaRPr sz="1050">
              <a:latin typeface="Arial"/>
              <a:ea typeface="Arial"/>
              <a:cs typeface="Arial"/>
              <a:sym typeface="Arial"/>
            </a:endParaRPr>
          </a:p>
          <a:p>
            <a:pPr indent="0" lvl="0" marL="12700" marR="0" rtl="0" algn="l">
              <a:lnSpc>
                <a:spcPct val="112380"/>
              </a:lnSpc>
              <a:spcBef>
                <a:spcPts val="0"/>
              </a:spcBef>
              <a:spcAft>
                <a:spcPts val="0"/>
              </a:spcAft>
              <a:buNone/>
            </a:pPr>
            <a:r>
              <a:rPr lang="en-US" sz="1050">
                <a:latin typeface="Arial"/>
                <a:ea typeface="Arial"/>
                <a:cs typeface="Arial"/>
                <a:sym typeface="Arial"/>
              </a:rPr>
              <a:t>Maintenance Definitions and Acronyms....................................................................................................... B-23</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SECTION C – AIRCRAFT RECORDS</a:t>
            </a:r>
            <a:endParaRPr sz="1050">
              <a:latin typeface="Arial"/>
              <a:ea typeface="Arial"/>
              <a:cs typeface="Arial"/>
              <a:sym typeface="Arial"/>
            </a:endParaRPr>
          </a:p>
          <a:p>
            <a:pPr indent="0" lvl="0" marL="0" marR="0" rtl="0" algn="l">
              <a:lnSpc>
                <a:spcPct val="100000"/>
              </a:lnSpc>
              <a:spcBef>
                <a:spcPts val="1"/>
              </a:spcBef>
              <a:spcAft>
                <a:spcPts val="0"/>
              </a:spcAft>
              <a:buNone/>
            </a:pPr>
            <a:r>
              <a:t/>
            </a:r>
            <a:endParaRPr sz="1000">
              <a:latin typeface="Times New Roman"/>
              <a:ea typeface="Times New Roman"/>
              <a:cs typeface="Times New Roman"/>
              <a:sym typeface="Times New Roman"/>
            </a:endParaRPr>
          </a:p>
          <a:p>
            <a:pPr indent="0" lvl="0" marL="12700" marR="0" rtl="0" algn="l">
              <a:lnSpc>
                <a:spcPct val="117619"/>
              </a:lnSpc>
              <a:spcBef>
                <a:spcPts val="0"/>
              </a:spcBef>
              <a:spcAft>
                <a:spcPts val="0"/>
              </a:spcAft>
              <a:buNone/>
            </a:pPr>
            <a:r>
              <a:rPr lang="en-US" sz="1050">
                <a:latin typeface="Arial"/>
                <a:ea typeface="Arial"/>
                <a:cs typeface="Arial"/>
                <a:sym typeface="Arial"/>
              </a:rPr>
              <a:t>Title Page........................................................................................................................................................ C-1</a:t>
            </a:r>
            <a:endParaRPr sz="1050">
              <a:latin typeface="Arial"/>
              <a:ea typeface="Arial"/>
              <a:cs typeface="Arial"/>
              <a:sym typeface="Arial"/>
            </a:endParaRPr>
          </a:p>
          <a:p>
            <a:pPr indent="0" lvl="0" marL="12700" marR="0" rtl="0" algn="l">
              <a:lnSpc>
                <a:spcPct val="115238"/>
              </a:lnSpc>
              <a:spcBef>
                <a:spcPts val="0"/>
              </a:spcBef>
              <a:spcAft>
                <a:spcPts val="0"/>
              </a:spcAft>
              <a:buNone/>
            </a:pPr>
            <a:r>
              <a:rPr lang="en-US" sz="1050">
                <a:latin typeface="Arial"/>
                <a:ea typeface="Arial"/>
                <a:cs typeface="Arial"/>
                <a:sym typeface="Arial"/>
              </a:rPr>
              <a:t>Aircraft Log Book ............................................................................................................................................ C-2</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Storing logbook pages ....................................................................................................................... C-2</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Correcting Log Books ........................................................................................................................ C-2</a:t>
            </a:r>
            <a:endParaRPr sz="1050">
              <a:latin typeface="Arial"/>
              <a:ea typeface="Arial"/>
              <a:cs typeface="Arial"/>
              <a:sym typeface="Arial"/>
            </a:endParaRPr>
          </a:p>
          <a:p>
            <a:pPr indent="0" lvl="0" marL="927100" marR="0" rtl="0" algn="just">
              <a:lnSpc>
                <a:spcPct val="115238"/>
              </a:lnSpc>
              <a:spcBef>
                <a:spcPts val="0"/>
              </a:spcBef>
              <a:spcAft>
                <a:spcPts val="0"/>
              </a:spcAft>
              <a:buNone/>
            </a:pPr>
            <a:r>
              <a:rPr lang="en-US" sz="1050">
                <a:latin typeface="Arial"/>
                <a:ea typeface="Arial"/>
                <a:cs typeface="Arial"/>
                <a:sym typeface="Arial"/>
              </a:rPr>
              <a:t>Current Day Corrections........................................................................................................ C-2</a:t>
            </a:r>
            <a:endParaRPr sz="1050">
              <a:latin typeface="Arial"/>
              <a:ea typeface="Arial"/>
              <a:cs typeface="Arial"/>
              <a:sym typeface="Arial"/>
            </a:endParaRPr>
          </a:p>
          <a:p>
            <a:pPr indent="0" lvl="0" marL="927100" marR="0" rtl="0" algn="just">
              <a:lnSpc>
                <a:spcPct val="114761"/>
              </a:lnSpc>
              <a:spcBef>
                <a:spcPts val="0"/>
              </a:spcBef>
              <a:spcAft>
                <a:spcPts val="0"/>
              </a:spcAft>
              <a:buNone/>
            </a:pPr>
            <a:r>
              <a:rPr lang="en-US" sz="1050">
                <a:latin typeface="Arial"/>
                <a:ea typeface="Arial"/>
                <a:cs typeface="Arial"/>
                <a:sym typeface="Arial"/>
              </a:rPr>
              <a:t>Addendum Log Entries .......................................................................................................... C-2</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Engine Change Log Book Procedure............................................................................................................. C-3</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Records Location............................................................................................................................................ C-3</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Record Entry Requirements ........................................................................................................................... C-4</a:t>
            </a:r>
            <a:endParaRPr sz="1050">
              <a:latin typeface="Arial"/>
              <a:ea typeface="Arial"/>
              <a:cs typeface="Arial"/>
              <a:sym typeface="Arial"/>
            </a:endParaRPr>
          </a:p>
          <a:p>
            <a:pPr indent="0" lvl="0" marL="12700" marR="0" rtl="0" algn="l">
              <a:lnSpc>
                <a:spcPct val="115238"/>
              </a:lnSpc>
              <a:spcBef>
                <a:spcPts val="0"/>
              </a:spcBef>
              <a:spcAft>
                <a:spcPts val="0"/>
              </a:spcAft>
              <a:buNone/>
            </a:pPr>
            <a:r>
              <a:rPr lang="en-US" sz="1050">
                <a:latin typeface="Arial"/>
                <a:ea typeface="Arial"/>
                <a:cs typeface="Arial"/>
                <a:sym typeface="Arial"/>
              </a:rPr>
              <a:t>Logbook Transfer Statement.......................................................................................................................... C-5</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Aircraft Compliance Action Notice.................................................................................................................. C-5</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Engine Trend Charts ...................................................................................................................................... C-6</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Submission of Maintenance Records............................................................................................................. C-7</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Maintenance Times Submission Policy ............................................................................................. C-7</a:t>
            </a:r>
            <a:endParaRPr sz="1050">
              <a:latin typeface="Arial"/>
              <a:ea typeface="Arial"/>
              <a:cs typeface="Arial"/>
              <a:sym typeface="Arial"/>
            </a:endParaRPr>
          </a:p>
          <a:p>
            <a:pPr indent="0" lvl="0" marL="927100" marR="0" rtl="0" algn="just">
              <a:lnSpc>
                <a:spcPct val="115238"/>
              </a:lnSpc>
              <a:spcBef>
                <a:spcPts val="0"/>
              </a:spcBef>
              <a:spcAft>
                <a:spcPts val="0"/>
              </a:spcAft>
              <a:buNone/>
            </a:pPr>
            <a:r>
              <a:rPr lang="en-US" sz="1050">
                <a:latin typeface="Arial"/>
                <a:ea typeface="Arial"/>
                <a:cs typeface="Arial"/>
                <a:sym typeface="Arial"/>
              </a:rPr>
              <a:t>On Base................................................................................................................................. C-7</a:t>
            </a:r>
            <a:endParaRPr sz="1050">
              <a:latin typeface="Arial"/>
              <a:ea typeface="Arial"/>
              <a:cs typeface="Arial"/>
              <a:sym typeface="Arial"/>
            </a:endParaRPr>
          </a:p>
          <a:p>
            <a:pPr indent="0" lvl="0" marL="1384300" marR="0" rtl="0" algn="l">
              <a:lnSpc>
                <a:spcPct val="114761"/>
              </a:lnSpc>
              <a:spcBef>
                <a:spcPts val="0"/>
              </a:spcBef>
              <a:spcAft>
                <a:spcPts val="0"/>
              </a:spcAft>
              <a:buNone/>
            </a:pPr>
            <a:r>
              <a:rPr lang="en-US" sz="1050">
                <a:latin typeface="Arial"/>
                <a:ea typeface="Arial"/>
                <a:cs typeface="Arial"/>
                <a:sym typeface="Arial"/>
              </a:rPr>
              <a:t>Procedures ................................................................................................................ C-7</a:t>
            </a:r>
            <a:endParaRPr sz="1050">
              <a:latin typeface="Arial"/>
              <a:ea typeface="Arial"/>
              <a:cs typeface="Arial"/>
              <a:sym typeface="Arial"/>
            </a:endParaRPr>
          </a:p>
          <a:p>
            <a:pPr indent="0" lvl="0" marL="1384300" marR="0" rtl="0" algn="l">
              <a:lnSpc>
                <a:spcPct val="114761"/>
              </a:lnSpc>
              <a:spcBef>
                <a:spcPts val="0"/>
              </a:spcBef>
              <a:spcAft>
                <a:spcPts val="0"/>
              </a:spcAft>
              <a:buNone/>
            </a:pPr>
            <a:r>
              <a:rPr lang="en-US" sz="1050">
                <a:latin typeface="Arial"/>
                <a:ea typeface="Arial"/>
                <a:cs typeface="Arial"/>
                <a:sym typeface="Arial"/>
              </a:rPr>
              <a:t>Correcting Maintenance Times................................................................................. C-8</a:t>
            </a:r>
            <a:endParaRPr sz="1050">
              <a:latin typeface="Arial"/>
              <a:ea typeface="Arial"/>
              <a:cs typeface="Arial"/>
              <a:sym typeface="Arial"/>
            </a:endParaRPr>
          </a:p>
          <a:p>
            <a:pPr indent="456564" lvl="0" marL="927735" marR="74295" rtl="0" algn="l">
              <a:lnSpc>
                <a:spcPct val="115238"/>
              </a:lnSpc>
              <a:spcBef>
                <a:spcPts val="55"/>
              </a:spcBef>
              <a:spcAft>
                <a:spcPts val="0"/>
              </a:spcAft>
              <a:buNone/>
            </a:pPr>
            <a:r>
              <a:rPr lang="en-US" sz="1050">
                <a:latin typeface="Arial"/>
                <a:ea typeface="Arial"/>
                <a:cs typeface="Arial"/>
                <a:sym typeface="Arial"/>
              </a:rPr>
              <a:t>Submitting Maintenance Times ................................................................................ C-8 In Field ................................................................................................................................... C-8</a:t>
            </a:r>
            <a:endParaRPr sz="1050">
              <a:latin typeface="Arial"/>
              <a:ea typeface="Arial"/>
              <a:cs typeface="Arial"/>
              <a:sym typeface="Arial"/>
            </a:endParaRPr>
          </a:p>
          <a:p>
            <a:pPr indent="0" lvl="0" marL="12700" marR="0" rtl="0" algn="l">
              <a:lnSpc>
                <a:spcPct val="111428"/>
              </a:lnSpc>
              <a:spcBef>
                <a:spcPts val="0"/>
              </a:spcBef>
              <a:spcAft>
                <a:spcPts val="0"/>
              </a:spcAft>
              <a:buNone/>
            </a:pPr>
            <a:r>
              <a:rPr lang="en-US" sz="1050">
                <a:latin typeface="Arial"/>
                <a:ea typeface="Arial"/>
                <a:cs typeface="Arial"/>
                <a:sym typeface="Arial"/>
              </a:rPr>
              <a:t>Record Keeping Requirements ...................................................................................................................... C-9</a:t>
            </a:r>
            <a:endParaRPr sz="1050">
              <a:latin typeface="Arial"/>
              <a:ea typeface="Arial"/>
              <a:cs typeface="Arial"/>
              <a:sym typeface="Arial"/>
            </a:endParaRPr>
          </a:p>
          <a:p>
            <a:pPr indent="0" lvl="0" marL="0" marR="0" rtl="0" algn="l">
              <a:lnSpc>
                <a:spcPct val="100000"/>
              </a:lnSpc>
              <a:spcBef>
                <a:spcPts val="2"/>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SECTION D – PUBLICATIONS</a:t>
            </a:r>
            <a:endParaRPr sz="1050">
              <a:latin typeface="Arial"/>
              <a:ea typeface="Arial"/>
              <a:cs typeface="Arial"/>
              <a:sym typeface="Arial"/>
            </a:endParaRPr>
          </a:p>
          <a:p>
            <a:pPr indent="0" lvl="0" marL="0" marR="0" rtl="0" algn="l">
              <a:lnSpc>
                <a:spcPct val="100000"/>
              </a:lnSpc>
              <a:spcBef>
                <a:spcPts val="14"/>
              </a:spcBef>
              <a:spcAft>
                <a:spcPts val="0"/>
              </a:spcAft>
              <a:buNone/>
            </a:pPr>
            <a:r>
              <a:t/>
            </a:r>
            <a:endParaRPr sz="1000">
              <a:latin typeface="Times New Roman"/>
              <a:ea typeface="Times New Roman"/>
              <a:cs typeface="Times New Roman"/>
              <a:sym typeface="Times New Roman"/>
            </a:endParaRPr>
          </a:p>
          <a:p>
            <a:pPr indent="-634" lvl="0" marL="13334" marR="0" rtl="0" algn="l">
              <a:lnSpc>
                <a:spcPct val="117142"/>
              </a:lnSpc>
              <a:spcBef>
                <a:spcPts val="0"/>
              </a:spcBef>
              <a:spcAft>
                <a:spcPts val="0"/>
              </a:spcAft>
              <a:buNone/>
            </a:pPr>
            <a:r>
              <a:rPr lang="en-US" sz="1050">
                <a:latin typeface="Arial"/>
                <a:ea typeface="Arial"/>
                <a:cs typeface="Arial"/>
                <a:sym typeface="Arial"/>
              </a:rPr>
              <a:t>Title Page........................................................................................................................................................ D-1</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Change of Publications Media........................................................................................................................ D-2</a:t>
            </a:r>
            <a:endParaRPr sz="1050">
              <a:latin typeface="Arial"/>
              <a:ea typeface="Arial"/>
              <a:cs typeface="Arial"/>
              <a:sym typeface="Arial"/>
            </a:endParaRPr>
          </a:p>
          <a:p>
            <a:pPr indent="0" lvl="0" marL="12700" marR="0" rtl="0" algn="l">
              <a:lnSpc>
                <a:spcPct val="115238"/>
              </a:lnSpc>
              <a:spcBef>
                <a:spcPts val="0"/>
              </a:spcBef>
              <a:spcAft>
                <a:spcPts val="0"/>
              </a:spcAft>
              <a:buNone/>
            </a:pPr>
            <a:r>
              <a:rPr lang="en-US" sz="1050">
                <a:latin typeface="Arial"/>
                <a:ea typeface="Arial"/>
                <a:cs typeface="Arial"/>
                <a:sym typeface="Arial"/>
              </a:rPr>
              <a:t>Maintenance Manual Revisions ..................................................................................................................... D-2</a:t>
            </a:r>
            <a:endParaRPr sz="1050">
              <a:latin typeface="Arial"/>
              <a:ea typeface="Arial"/>
              <a:cs typeface="Arial"/>
              <a:sym typeface="Arial"/>
            </a:endParaRPr>
          </a:p>
          <a:p>
            <a:pPr indent="0" lvl="0" marL="12700" marR="0" rtl="0" algn="l">
              <a:lnSpc>
                <a:spcPct val="117619"/>
              </a:lnSpc>
              <a:spcBef>
                <a:spcPts val="0"/>
              </a:spcBef>
              <a:spcAft>
                <a:spcPts val="0"/>
              </a:spcAft>
              <a:buNone/>
            </a:pPr>
            <a:r>
              <a:rPr lang="en-US" sz="1050">
                <a:latin typeface="Arial"/>
                <a:ea typeface="Arial"/>
                <a:cs typeface="Arial"/>
                <a:sym typeface="Arial"/>
              </a:rPr>
              <a:t>Instructions for Continued Airworthiness (ICA) .............................................................................................. D-2</a:t>
            </a:r>
            <a:endParaRPr sz="1050">
              <a:latin typeface="Arial"/>
              <a:ea typeface="Arial"/>
              <a:cs typeface="Arial"/>
              <a:sym typeface="Arial"/>
            </a:endParaRPr>
          </a:p>
          <a:p>
            <a:pPr indent="0" lvl="0" marL="0" marR="0" rtl="0" algn="l">
              <a:lnSpc>
                <a:spcPct val="100000"/>
              </a:lnSpc>
              <a:spcBef>
                <a:spcPts val="0"/>
              </a:spcBef>
              <a:spcAft>
                <a:spcPts val="0"/>
              </a:spcAft>
              <a:buNone/>
            </a:pPr>
            <a:r>
              <a:t/>
            </a:r>
            <a:endParaRPr sz="1000">
              <a:latin typeface="Times New Roman"/>
              <a:ea typeface="Times New Roman"/>
              <a:cs typeface="Times New Roman"/>
              <a:sym typeface="Times New Roman"/>
            </a:endParaRPr>
          </a:p>
          <a:p>
            <a:pPr indent="0" lvl="0" marL="0" marR="0" rtl="0" algn="l">
              <a:lnSpc>
                <a:spcPct val="100000"/>
              </a:lnSpc>
              <a:spcBef>
                <a:spcPts val="51"/>
              </a:spcBef>
              <a:spcAft>
                <a:spcPts val="0"/>
              </a:spcAft>
              <a:buNone/>
            </a:pPr>
            <a:r>
              <a:t/>
            </a:r>
            <a:endParaRPr sz="10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b="1" lang="en-US" sz="1050">
                <a:latin typeface="Arial"/>
                <a:ea typeface="Arial"/>
                <a:cs typeface="Arial"/>
                <a:sym typeface="Arial"/>
              </a:rPr>
              <a:t>SECTION E – MAINTENANCE PERSONNEL</a:t>
            </a:r>
            <a:endParaRPr sz="1050">
              <a:latin typeface="Arial"/>
              <a:ea typeface="Arial"/>
              <a:cs typeface="Arial"/>
              <a:sym typeface="Arial"/>
            </a:endParaRPr>
          </a:p>
          <a:p>
            <a:pPr indent="0" lvl="0" marL="0" marR="0" rtl="0" algn="l">
              <a:lnSpc>
                <a:spcPct val="100000"/>
              </a:lnSpc>
              <a:spcBef>
                <a:spcPts val="47"/>
              </a:spcBef>
              <a:spcAft>
                <a:spcPts val="0"/>
              </a:spcAft>
              <a:buNone/>
            </a:pPr>
            <a:r>
              <a:t/>
            </a:r>
            <a:endParaRPr sz="1050">
              <a:latin typeface="Times New Roman"/>
              <a:ea typeface="Times New Roman"/>
              <a:cs typeface="Times New Roman"/>
              <a:sym typeface="Times New Roman"/>
            </a:endParaRPr>
          </a:p>
          <a:p>
            <a:pPr indent="0" lvl="0" marL="12700" marR="74930" rtl="0" algn="l">
              <a:lnSpc>
                <a:spcPct val="114285"/>
              </a:lnSpc>
              <a:spcBef>
                <a:spcPts val="0"/>
              </a:spcBef>
              <a:spcAft>
                <a:spcPts val="0"/>
              </a:spcAft>
              <a:buNone/>
            </a:pPr>
            <a:r>
              <a:rPr lang="en-US" sz="1050">
                <a:latin typeface="Arial"/>
                <a:ea typeface="Arial"/>
                <a:cs typeface="Arial"/>
                <a:sym typeface="Arial"/>
              </a:rPr>
              <a:t>Title Page........................................................................................................................................................ E-1 Distractions While Performing Maintenance .................................................................................................. E-2</a:t>
            </a:r>
            <a:endParaRPr sz="1050">
              <a:latin typeface="Arial"/>
              <a:ea typeface="Arial"/>
              <a:cs typeface="Arial"/>
              <a:sym typeface="Arial"/>
            </a:endParaRPr>
          </a:p>
          <a:p>
            <a:pPr indent="0" lvl="0" marL="12700" marR="0" rtl="0" algn="l">
              <a:lnSpc>
                <a:spcPct val="109523"/>
              </a:lnSpc>
              <a:spcBef>
                <a:spcPts val="0"/>
              </a:spcBef>
              <a:spcAft>
                <a:spcPts val="0"/>
              </a:spcAft>
              <a:buNone/>
            </a:pPr>
            <a:r>
              <a:rPr lang="en-US" sz="1050">
                <a:latin typeface="Arial"/>
                <a:ea typeface="Arial"/>
                <a:cs typeface="Arial"/>
                <a:sym typeface="Arial"/>
              </a:rPr>
              <a:t>Experience and Training Statement............................................................................................................... E-2</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Training Oversight .......................................................................................................................................... E-2</a:t>
            </a:r>
            <a:endParaRPr sz="1050">
              <a:latin typeface="Arial"/>
              <a:ea typeface="Arial"/>
              <a:cs typeface="Arial"/>
              <a:sym typeface="Arial"/>
            </a:endParaRPr>
          </a:p>
          <a:p>
            <a:pPr indent="0" lvl="0" marL="12700" marR="0" rtl="0" algn="l">
              <a:lnSpc>
                <a:spcPct val="115238"/>
              </a:lnSpc>
              <a:spcBef>
                <a:spcPts val="0"/>
              </a:spcBef>
              <a:spcAft>
                <a:spcPts val="0"/>
              </a:spcAft>
              <a:buNone/>
            </a:pPr>
            <a:r>
              <a:rPr lang="en-US" sz="1050">
                <a:latin typeface="Arial"/>
                <a:ea typeface="Arial"/>
                <a:cs typeface="Arial"/>
                <a:sym typeface="Arial"/>
              </a:rPr>
              <a:t>Rest Guidelines .............................................................................................................................................. E-3</a:t>
            </a:r>
            <a:endParaRPr sz="1050">
              <a:latin typeface="Arial"/>
              <a:ea typeface="Arial"/>
              <a:cs typeface="Arial"/>
              <a:sym typeface="Arial"/>
            </a:endParaRPr>
          </a:p>
          <a:p>
            <a:pPr indent="0" lvl="0" marL="469900" marR="0" rtl="0" algn="l">
              <a:lnSpc>
                <a:spcPct val="114761"/>
              </a:lnSpc>
              <a:spcBef>
                <a:spcPts val="0"/>
              </a:spcBef>
              <a:spcAft>
                <a:spcPts val="0"/>
              </a:spcAft>
              <a:buNone/>
            </a:pPr>
            <a:r>
              <a:rPr lang="en-US" sz="1050">
                <a:latin typeface="Arial"/>
                <a:ea typeface="Arial"/>
                <a:cs typeface="Arial"/>
                <a:sym typeface="Arial"/>
              </a:rPr>
              <a:t>Hanger Mechanics ............................................................................................................................. E-3</a:t>
            </a:r>
            <a:endParaRPr sz="1050">
              <a:latin typeface="Arial"/>
              <a:ea typeface="Arial"/>
              <a:cs typeface="Arial"/>
              <a:sym typeface="Arial"/>
            </a:endParaRPr>
          </a:p>
          <a:p>
            <a:pPr indent="0" lvl="0" marL="12700" marR="0" rtl="0" algn="l">
              <a:lnSpc>
                <a:spcPct val="114761"/>
              </a:lnSpc>
              <a:spcBef>
                <a:spcPts val="0"/>
              </a:spcBef>
              <a:spcAft>
                <a:spcPts val="0"/>
              </a:spcAft>
              <a:buNone/>
            </a:pPr>
            <a:r>
              <a:rPr lang="en-US" sz="1050">
                <a:latin typeface="Arial"/>
                <a:ea typeface="Arial"/>
                <a:cs typeface="Arial"/>
                <a:sym typeface="Arial"/>
              </a:rPr>
              <a:t>Foreign Object Damage (FOD) Prevention.................................................................................................... E-4</a:t>
            </a:r>
            <a:endParaRPr sz="1050">
              <a:latin typeface="Arial"/>
              <a:ea typeface="Arial"/>
              <a:cs typeface="Arial"/>
              <a:sym typeface="Arial"/>
            </a:endParaRPr>
          </a:p>
          <a:p>
            <a:pPr indent="-12065" lvl="0" marL="469265" marR="0" rtl="0" algn="l">
              <a:lnSpc>
                <a:spcPct val="115238"/>
              </a:lnSpc>
              <a:spcBef>
                <a:spcPts val="0"/>
              </a:spcBef>
              <a:spcAft>
                <a:spcPts val="0"/>
              </a:spcAft>
              <a:buNone/>
            </a:pPr>
            <a:r>
              <a:rPr lang="en-US" sz="1050">
                <a:latin typeface="Arial"/>
                <a:ea typeface="Arial"/>
                <a:cs typeface="Arial"/>
                <a:sym typeface="Arial"/>
              </a:rPr>
              <a:t>Objective ............................................................................................................................................ E-4</a:t>
            </a:r>
            <a:endParaRPr sz="1050">
              <a:latin typeface="Arial"/>
              <a:ea typeface="Arial"/>
              <a:cs typeface="Arial"/>
              <a:sym typeface="Arial"/>
            </a:endParaRPr>
          </a:p>
          <a:p>
            <a:pPr indent="-12065" lvl="0" marL="469265" marR="0" rtl="0" algn="l">
              <a:lnSpc>
                <a:spcPct val="114761"/>
              </a:lnSpc>
              <a:spcBef>
                <a:spcPts val="0"/>
              </a:spcBef>
              <a:spcAft>
                <a:spcPts val="0"/>
              </a:spcAft>
              <a:buNone/>
            </a:pPr>
            <a:r>
              <a:rPr lang="en-US" sz="1050">
                <a:latin typeface="Arial"/>
                <a:ea typeface="Arial"/>
                <a:cs typeface="Arial"/>
                <a:sym typeface="Arial"/>
              </a:rPr>
              <a:t>Definition ............................................................................................................................................ E-4</a:t>
            </a:r>
            <a:endParaRPr sz="1050">
              <a:latin typeface="Arial"/>
              <a:ea typeface="Arial"/>
              <a:cs typeface="Arial"/>
              <a:sym typeface="Arial"/>
            </a:endParaRPr>
          </a:p>
          <a:p>
            <a:pPr indent="-12065" lvl="0" marL="469265" marR="0" rtl="0" algn="l">
              <a:lnSpc>
                <a:spcPct val="114761"/>
              </a:lnSpc>
              <a:spcBef>
                <a:spcPts val="0"/>
              </a:spcBef>
              <a:spcAft>
                <a:spcPts val="0"/>
              </a:spcAft>
              <a:buNone/>
            </a:pPr>
            <a:r>
              <a:rPr lang="en-US" sz="1050">
                <a:latin typeface="Arial"/>
                <a:ea typeface="Arial"/>
                <a:cs typeface="Arial"/>
                <a:sym typeface="Arial"/>
              </a:rPr>
              <a:t>Task.................................................................................................................................................... E-4</a:t>
            </a:r>
            <a:endParaRPr sz="1050">
              <a:latin typeface="Arial"/>
              <a:ea typeface="Arial"/>
              <a:cs typeface="Arial"/>
              <a:sym typeface="Arial"/>
            </a:endParaRPr>
          </a:p>
          <a:p>
            <a:pPr indent="-12065" lvl="0" marL="469265" marR="0" rtl="0" algn="l">
              <a:lnSpc>
                <a:spcPct val="114761"/>
              </a:lnSpc>
              <a:spcBef>
                <a:spcPts val="0"/>
              </a:spcBef>
              <a:spcAft>
                <a:spcPts val="0"/>
              </a:spcAft>
              <a:buNone/>
            </a:pPr>
            <a:r>
              <a:rPr lang="en-US" sz="1050">
                <a:latin typeface="Arial"/>
                <a:ea typeface="Arial"/>
                <a:cs typeface="Arial"/>
                <a:sym typeface="Arial"/>
              </a:rPr>
              <a:t>Responsibilities .................................................................................................................................. E-4</a:t>
            </a:r>
            <a:endParaRPr sz="1050">
              <a:latin typeface="Arial"/>
              <a:ea typeface="Arial"/>
              <a:cs typeface="Arial"/>
              <a:sym typeface="Arial"/>
            </a:endParaRPr>
          </a:p>
          <a:p>
            <a:pPr indent="-12700" lvl="0" marL="927100" marR="73025" rtl="0" algn="just">
              <a:lnSpc>
                <a:spcPct val="115238"/>
              </a:lnSpc>
              <a:spcBef>
                <a:spcPts val="50"/>
              </a:spcBef>
              <a:spcAft>
                <a:spcPts val="0"/>
              </a:spcAft>
              <a:buNone/>
            </a:pPr>
            <a:r>
              <a:rPr lang="en-US" sz="1050">
                <a:latin typeface="Arial"/>
                <a:ea typeface="Arial"/>
                <a:cs typeface="Arial"/>
                <a:sym typeface="Arial"/>
              </a:rPr>
              <a:t>Base Manager or Lead Pilot.................................................................................................. E-5 Base Maintenance Manager or Lead Mechanic ................................................................... E-5 Individual Employees............................................................................................................. E-5</a:t>
            </a:r>
            <a:endParaRPr sz="1050">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8" name="Shape 938"/>
        <p:cNvGrpSpPr/>
        <p:nvPr/>
      </p:nvGrpSpPr>
      <p:grpSpPr>
        <a:xfrm>
          <a:off x="0" y="0"/>
          <a:ext cx="0" cy="0"/>
          <a:chOff x="0" y="0"/>
          <a:chExt cx="0" cy="0"/>
        </a:xfrm>
      </p:grpSpPr>
      <p:sp>
        <p:nvSpPr>
          <p:cNvPr id="939" name="Google Shape;939;p96"/>
          <p:cNvSpPr txBox="1"/>
          <p:nvPr/>
        </p:nvSpPr>
        <p:spPr>
          <a:xfrm>
            <a:off x="444500" y="531391"/>
            <a:ext cx="6816090" cy="831215"/>
          </a:xfrm>
          <a:prstGeom prst="rect">
            <a:avLst/>
          </a:prstGeom>
          <a:noFill/>
          <a:ln>
            <a:noFill/>
          </a:ln>
        </p:spPr>
        <p:txBody>
          <a:bodyPr anchorCtr="0" anchor="t" bIns="0" lIns="0" spcFirstLastPara="1" rIns="0" wrap="square" tIns="0">
            <a:noAutofit/>
          </a:bodyPr>
          <a:lstStyle/>
          <a:p>
            <a:pPr indent="0" lvl="0" marL="0" marR="5080" rtl="0" algn="r">
              <a:lnSpc>
                <a:spcPct val="100000"/>
              </a:lnSpc>
              <a:spcBef>
                <a:spcPts val="0"/>
              </a:spcBef>
              <a:spcAft>
                <a:spcPts val="0"/>
              </a:spcAft>
              <a:buNone/>
            </a:pPr>
            <a:r>
              <a:rPr lang="en-US" sz="1400">
                <a:latin typeface="Courier New"/>
                <a:ea typeface="Courier New"/>
                <a:cs typeface="Courier New"/>
                <a:sym typeface="Courier New"/>
              </a:rPr>
              <a:t>H-20/R-1/12-15-15</a:t>
            </a:r>
            <a:endParaRPr sz="1400">
              <a:latin typeface="Courier New"/>
              <a:ea typeface="Courier New"/>
              <a:cs typeface="Courier New"/>
              <a:sym typeface="Courier New"/>
            </a:endParaRPr>
          </a:p>
          <a:p>
            <a:pPr indent="0" lvl="0" marL="12700" marR="0" rtl="0" algn="l">
              <a:lnSpc>
                <a:spcPct val="100000"/>
              </a:lnSpc>
              <a:spcBef>
                <a:spcPts val="35"/>
              </a:spcBef>
              <a:spcAft>
                <a:spcPts val="0"/>
              </a:spcAft>
              <a:buNone/>
            </a:pPr>
            <a:r>
              <a:rPr lang="en-US" sz="1100">
                <a:latin typeface="Calibri"/>
                <a:ea typeface="Calibri"/>
                <a:cs typeface="Calibri"/>
                <a:sym typeface="Calibri"/>
              </a:rPr>
              <a:t>GENERAL MAINTENANCE MANUAL</a:t>
            </a:r>
            <a:endParaRPr sz="1100">
              <a:latin typeface="Calibri"/>
              <a:ea typeface="Calibri"/>
              <a:cs typeface="Calibri"/>
              <a:sym typeface="Calibri"/>
            </a:endParaRPr>
          </a:p>
          <a:p>
            <a:pPr indent="0" lvl="0" marL="0" marR="0" rtl="0" algn="l">
              <a:lnSpc>
                <a:spcPct val="100000"/>
              </a:lnSpc>
              <a:spcBef>
                <a:spcPts val="0"/>
              </a:spcBef>
              <a:spcAft>
                <a:spcPts val="0"/>
              </a:spcAft>
              <a:buNone/>
            </a:pPr>
            <a:r>
              <a:t/>
            </a:r>
            <a:endParaRPr sz="1100">
              <a:latin typeface="Times New Roman"/>
              <a:ea typeface="Times New Roman"/>
              <a:cs typeface="Times New Roman"/>
              <a:sym typeface="Times New Roman"/>
            </a:endParaRPr>
          </a:p>
          <a:p>
            <a:pPr indent="0" lvl="0" marL="0" marR="0" rtl="0" algn="l">
              <a:lnSpc>
                <a:spcPct val="100000"/>
              </a:lnSpc>
              <a:spcBef>
                <a:spcPts val="11"/>
              </a:spcBef>
              <a:spcAft>
                <a:spcPts val="0"/>
              </a:spcAft>
              <a:buNone/>
            </a:pPr>
            <a:r>
              <a:t/>
            </a:r>
            <a:endParaRPr sz="1000">
              <a:latin typeface="Times New Roman"/>
              <a:ea typeface="Times New Roman"/>
              <a:cs typeface="Times New Roman"/>
              <a:sym typeface="Times New Roman"/>
            </a:endParaRPr>
          </a:p>
          <a:p>
            <a:pPr indent="-3175" lvl="0" marL="1450975" marR="0" rtl="0" algn="l">
              <a:lnSpc>
                <a:spcPct val="100000"/>
              </a:lnSpc>
              <a:spcBef>
                <a:spcPts val="0"/>
              </a:spcBef>
              <a:spcAft>
                <a:spcPts val="0"/>
              </a:spcAft>
              <a:buNone/>
            </a:pPr>
            <a:r>
              <a:rPr b="1" lang="en-US" sz="1050" u="sng">
                <a:latin typeface="Arial"/>
                <a:ea typeface="Arial"/>
                <a:cs typeface="Arial"/>
                <a:sym typeface="Arial"/>
              </a:rPr>
              <a:t>APPENDIX F - PART 135 MAINTENANCE TRAINING PROGRAM</a:t>
            </a:r>
            <a:endParaRPr sz="1050">
              <a:latin typeface="Arial"/>
              <a:ea typeface="Arial"/>
              <a:cs typeface="Arial"/>
              <a:sym typeface="Arial"/>
            </a:endParaRPr>
          </a:p>
        </p:txBody>
      </p:sp>
      <p:sp>
        <p:nvSpPr>
          <p:cNvPr id="940" name="Google Shape;940;p96"/>
          <p:cNvSpPr txBox="1"/>
          <p:nvPr/>
        </p:nvSpPr>
        <p:spPr>
          <a:xfrm>
            <a:off x="1013025" y="2121967"/>
            <a:ext cx="5749290" cy="620395"/>
          </a:xfrm>
          <a:prstGeom prst="rect">
            <a:avLst/>
          </a:prstGeom>
          <a:noFill/>
          <a:ln>
            <a:noFill/>
          </a:ln>
        </p:spPr>
        <p:txBody>
          <a:bodyPr anchorCtr="0" anchor="t" bIns="0" lIns="0" spcFirstLastPara="1" rIns="0" wrap="square" tIns="0">
            <a:noAutofit/>
          </a:bodyPr>
          <a:lstStyle/>
          <a:p>
            <a:pPr indent="0" lvl="0" marL="12700" marR="5080" rtl="0" algn="ctr">
              <a:lnSpc>
                <a:spcPct val="229523"/>
              </a:lnSpc>
              <a:spcBef>
                <a:spcPts val="0"/>
              </a:spcBef>
              <a:spcAft>
                <a:spcPts val="0"/>
              </a:spcAft>
              <a:buNone/>
            </a:pPr>
            <a:r>
              <a:rPr b="1" lang="en-US" sz="1050">
                <a:latin typeface="Arial"/>
                <a:ea typeface="Arial"/>
                <a:cs typeface="Arial"/>
                <a:sym typeface="Arial"/>
              </a:rPr>
              <a:t>(Place a current copy of the MHI Part 135 Maintenance Training Program behind this page) For online users of this GMM, the above title is hyperlinked to the most current</a:t>
            </a:r>
            <a:endParaRPr sz="1050">
              <a:latin typeface="Arial"/>
              <a:ea typeface="Arial"/>
              <a:cs typeface="Arial"/>
              <a:sym typeface="Arial"/>
            </a:endParaRPr>
          </a:p>
          <a:p>
            <a:pPr indent="0" lvl="0" marL="0" marR="0" rtl="0" algn="ctr">
              <a:lnSpc>
                <a:spcPct val="89523"/>
              </a:lnSpc>
              <a:spcBef>
                <a:spcPts val="0"/>
              </a:spcBef>
              <a:spcAft>
                <a:spcPts val="0"/>
              </a:spcAft>
              <a:buNone/>
            </a:pPr>
            <a:r>
              <a:rPr b="1" lang="en-US" sz="1050">
                <a:latin typeface="Arial"/>
                <a:ea typeface="Arial"/>
                <a:cs typeface="Arial"/>
                <a:sym typeface="Arial"/>
              </a:rPr>
              <a:t>Maritime Helicopters FAA approved Part 135 Maintenance Training Program</a:t>
            </a:r>
            <a:endParaRPr sz="1050">
              <a:latin typeface="Arial"/>
              <a:ea typeface="Arial"/>
              <a:cs typeface="Arial"/>
              <a:sym typeface="Arial"/>
            </a:endParaRPr>
          </a:p>
        </p:txBody>
      </p:sp>
      <p:sp>
        <p:nvSpPr>
          <p:cNvPr id="941" name="Google Shape;941;p96"/>
          <p:cNvSpPr txBox="1"/>
          <p:nvPr/>
        </p:nvSpPr>
        <p:spPr>
          <a:xfrm>
            <a:off x="558800" y="3352244"/>
            <a:ext cx="6600190" cy="528320"/>
          </a:xfrm>
          <a:prstGeom prst="rect">
            <a:avLst/>
          </a:prstGeom>
          <a:noFill/>
          <a:ln>
            <a:noFill/>
          </a:ln>
        </p:spPr>
        <p:txBody>
          <a:bodyPr anchorCtr="0" anchor="t" bIns="0" lIns="0" spcFirstLastPara="1" rIns="0" wrap="square" tIns="0">
            <a:noAutofit/>
          </a:bodyPr>
          <a:lstStyle/>
          <a:p>
            <a:pPr indent="-571500" lvl="0" marL="584200" marR="5080" rtl="0" algn="just">
              <a:lnSpc>
                <a:spcPct val="115000"/>
              </a:lnSpc>
              <a:spcBef>
                <a:spcPts val="0"/>
              </a:spcBef>
              <a:spcAft>
                <a:spcPts val="0"/>
              </a:spcAft>
              <a:buNone/>
            </a:pPr>
            <a:r>
              <a:rPr b="1" lang="en-US" sz="1200">
                <a:latin typeface="Arial"/>
                <a:ea typeface="Arial"/>
                <a:cs typeface="Arial"/>
                <a:sym typeface="Arial"/>
              </a:rPr>
              <a:t>NOTE:  </a:t>
            </a:r>
            <a:r>
              <a:rPr lang="en-US" sz="1200">
                <a:latin typeface="Arial"/>
                <a:ea typeface="Arial"/>
                <a:cs typeface="Arial"/>
                <a:sym typeface="Arial"/>
              </a:rPr>
              <a:t>The  Part  135  Maintenance  Training  Program  document  has  its  own  List  of  Effective Pages and Numbering System. No attempt will be made to included the LOEP’s of the General Maintenance Manual.</a:t>
            </a:r>
            <a:endParaRPr sz="120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